
<file path=[Content_Types].xml><?xml version="1.0" encoding="utf-8"?>
<Types xmlns="http://schemas.openxmlformats.org/package/2006/content-types">
  <Default Extension="jpeg" ContentType="image/jpe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 Vandal" initials="LV" lastIdx="3" clrIdx="0">
    <p:extLst>
      <p:ext uri="{19B8F6BF-5375-455C-9EA6-DF929625EA0E}">
        <p15:presenceInfo xmlns:p15="http://schemas.microsoft.com/office/powerpoint/2012/main" userId="S::luc.vandal@csn.qc.ca::b0066e41-3dc5-4c2c-ae35-1bc1fad1e810" providerId="AD"/>
      </p:ext>
    </p:extLst>
  </p:cmAuthor>
  <p:cmAuthor id="2" name="Julien Lapan" initials="JL" lastIdx="1" clrIdx="1">
    <p:extLst>
      <p:ext uri="{19B8F6BF-5375-455C-9EA6-DF929625EA0E}">
        <p15:presenceInfo xmlns:p15="http://schemas.microsoft.com/office/powerpoint/2012/main" userId="S::julien.lapan@csn.qc.ca::ee288ed6-4ae7-4d87-8cd8-f8f5b4b81def" providerId="AD"/>
      </p:ext>
    </p:extLst>
  </p:cmAuthor>
  <p:cmAuthor id="3" name="Sébastien Manka" initials="SM" lastIdx="2" clrIdx="2">
    <p:extLst>
      <p:ext uri="{19B8F6BF-5375-455C-9EA6-DF929625EA0E}">
        <p15:presenceInfo xmlns:p15="http://schemas.microsoft.com/office/powerpoint/2012/main" userId="S::Sebastien.Manka@csn.qc.ca::c099c3ec-2d42-496a-9229-4ac8f8db09e7" providerId="AD"/>
      </p:ext>
    </p:extLst>
  </p:cmAuthor>
  <p:cmAuthor id="4" name="Josée Déziel" initials="JD" lastIdx="4" clrIdx="3">
    <p:extLst>
      <p:ext uri="{19B8F6BF-5375-455C-9EA6-DF929625EA0E}">
        <p15:presenceInfo xmlns:p15="http://schemas.microsoft.com/office/powerpoint/2012/main" userId="S::Josee.Deziel@csn.qc.ca::b8837c0a-e0a5-4dbb-a0d6-c2eb975fb4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4C1C4-F18E-1266-49B1-C3FCDF4EB4EE}" v="1" dt="2021-02-08T15:44:15.653"/>
    <p1510:client id="{3D294519-3582-4A67-86F7-19CCF81AD06E}" v="34" dt="2021-02-08T16:07:31.620"/>
    <p1510:client id="{7F52C32C-47EA-4119-B9EB-834660D1E1BF}" v="6" dt="2021-02-08T15:37:50.389"/>
    <p1510:client id="{9F654724-0113-AF6B-B2AD-214D741C5A95}" v="55" dt="2021-02-08T15:49:47.582"/>
    <p1510:client id="{B74A30D3-A5F3-48EB-EFCD-C8C72061A47D}" v="1" dt="2021-02-08T17:22:18.010"/>
    <p1510:client id="{BDBAE3FB-254A-4496-BA7A-033863D9CECE}" v="3" dt="2021-02-08T17:20:49.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43D3B65-FC30-4361-AE4D-F3793A89C127}" type="datetimeFigureOut">
              <a:rPr lang="fr-CA" smtClean="0"/>
              <a:t>2021-02-09</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91790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fr-FR"/>
              <a:t>Modifiez le style du titre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3D3B65-FC30-4361-AE4D-F3793A89C127}" type="datetimeFigureOut">
              <a:rPr lang="fr-CA" smtClean="0"/>
              <a:t>2021-02-09</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374373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fr-FR"/>
              <a:t>Modifiez le style du titre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43D3B65-FC30-4361-AE4D-F3793A89C127}" type="datetimeFigureOut">
              <a:rPr lang="fr-CA" smtClean="0"/>
              <a:t>2021-02-09</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2591977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43D3B65-FC30-4361-AE4D-F3793A89C127}" type="datetimeFigureOut">
              <a:rPr lang="fr-CA" smtClean="0"/>
              <a:t>2021-02-09</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3909184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43D3B65-FC30-4361-AE4D-F3793A89C127}" type="datetimeFigureOut">
              <a:rPr lang="fr-CA" smtClean="0"/>
              <a:t>2021-02-09</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400179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43D3B65-FC30-4361-AE4D-F3793A89C127}" type="datetimeFigureOut">
              <a:rPr lang="fr-CA" smtClean="0"/>
              <a:t>2021-02-09</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1226715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D3B65-FC30-4361-AE4D-F3793A89C127}" type="datetimeFigureOut">
              <a:rPr lang="fr-CA" smtClean="0"/>
              <a:t>2021-02-09</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343977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fr-FR"/>
              <a:t>Modifiez le style du titre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43D3B65-FC30-4361-AE4D-F3793A89C127}" type="datetimeFigureOut">
              <a:rPr lang="fr-CA" smtClean="0"/>
              <a:t>2021-02-09</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3992509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fr-FR"/>
              <a:t>Modifiez le style du titre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3885810" y="6041362"/>
            <a:ext cx="976879" cy="365125"/>
          </a:xfrm>
        </p:spPr>
        <p:txBody>
          <a:bodyPr/>
          <a:lstStyle/>
          <a:p>
            <a:fld id="{B43D3B65-FC30-4361-AE4D-F3793A89C127}" type="datetimeFigureOut">
              <a:rPr lang="fr-CA" smtClean="0"/>
              <a:t>2021-02-09</a:t>
            </a:fld>
            <a:endParaRPr lang="fr-CA"/>
          </a:p>
        </p:txBody>
      </p:sp>
      <p:sp>
        <p:nvSpPr>
          <p:cNvPr id="6" name="Footer Placeholder 5"/>
          <p:cNvSpPr>
            <a:spLocks noGrp="1"/>
          </p:cNvSpPr>
          <p:nvPr>
            <p:ph type="ftr" sz="quarter" idx="11"/>
          </p:nvPr>
        </p:nvSpPr>
        <p:spPr>
          <a:xfrm>
            <a:off x="590396" y="6041362"/>
            <a:ext cx="3295413" cy="365125"/>
          </a:xfrm>
        </p:spPr>
        <p:txBody>
          <a:bodyPr/>
          <a:lstStyle/>
          <a:p>
            <a:endParaRPr lang="fr-CA"/>
          </a:p>
        </p:txBody>
      </p:sp>
      <p:sp>
        <p:nvSpPr>
          <p:cNvPr id="7" name="Slide Number Placeholder 6"/>
          <p:cNvSpPr>
            <a:spLocks noGrp="1"/>
          </p:cNvSpPr>
          <p:nvPr>
            <p:ph type="sldNum" sz="quarter" idx="12"/>
          </p:nvPr>
        </p:nvSpPr>
        <p:spPr>
          <a:xfrm>
            <a:off x="4862689" y="5915888"/>
            <a:ext cx="1062155" cy="490599"/>
          </a:xfrm>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2144426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fr-FR"/>
              <a:t>Modifiez le style du titre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43D3B65-FC30-4361-AE4D-F3793A89C127}" type="datetimeFigureOut">
              <a:rPr lang="fr-CA" smtClean="0"/>
              <a:t>2021-02-09</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3685408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fr-FR"/>
              <a:t>Modifiez le style du titre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43D3B65-FC30-4361-AE4D-F3793A89C127}" type="datetimeFigureOut">
              <a:rPr lang="fr-CA" smtClean="0"/>
              <a:t>2021-02-09</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1343608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fr-FR"/>
              <a:t>Modifiez le style du titre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fr-FR"/>
              <a:t>Cliquez pour modifier les styles du texte du masque</a:t>
            </a:r>
          </a:p>
        </p:txBody>
      </p:sp>
      <p:sp>
        <p:nvSpPr>
          <p:cNvPr id="2" name="Date Placeholder 1"/>
          <p:cNvSpPr>
            <a:spLocks noGrp="1"/>
          </p:cNvSpPr>
          <p:nvPr>
            <p:ph type="dt" sz="half" idx="10"/>
          </p:nvPr>
        </p:nvSpPr>
        <p:spPr/>
        <p:txBody>
          <a:bodyPr/>
          <a:lstStyle/>
          <a:p>
            <a:fld id="{B43D3B65-FC30-4361-AE4D-F3793A89C127}" type="datetimeFigureOut">
              <a:rPr lang="fr-CA" smtClean="0"/>
              <a:t>2021-02-09</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862633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3D3B65-FC30-4361-AE4D-F3793A89C127}" type="datetimeFigureOut">
              <a:rPr lang="fr-CA" smtClean="0"/>
              <a:t>2021-02-09</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2816580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3D3B65-FC30-4361-AE4D-F3793A89C127}" type="datetimeFigureOut">
              <a:rPr lang="fr-CA" smtClean="0"/>
              <a:t>2021-02-09</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77843D-D202-4FF8-AE4C-2E47D5406989}" type="slidenum">
              <a:rPr lang="fr-CA" smtClean="0"/>
              <a:t>‹N°›</a:t>
            </a:fld>
            <a:endParaRPr lang="fr-CA"/>
          </a:p>
        </p:txBody>
      </p:sp>
    </p:spTree>
    <p:extLst>
      <p:ext uri="{BB962C8B-B14F-4D97-AF65-F5344CB8AC3E}">
        <p14:creationId xmlns:p14="http://schemas.microsoft.com/office/powerpoint/2010/main" val="2101518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fr-FR"/>
              <a:t>Modifiez le style du titre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fr-CA"/>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43D3B65-FC30-4361-AE4D-F3793A89C127}" type="datetimeFigureOut">
              <a:rPr lang="fr-CA" smtClean="0"/>
              <a:t>2021-02-09</a:t>
            </a:fld>
            <a:endParaRPr lang="fr-CA"/>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C977843D-D202-4FF8-AE4C-2E47D5406989}" type="slidenum">
              <a:rPr lang="fr-CA" smtClean="0"/>
              <a:t>‹N°›</a:t>
            </a:fld>
            <a:endParaRPr lang="fr-CA"/>
          </a:p>
        </p:txBody>
      </p:sp>
    </p:spTree>
    <p:extLst>
      <p:ext uri="{BB962C8B-B14F-4D97-AF65-F5344CB8AC3E}">
        <p14:creationId xmlns:p14="http://schemas.microsoft.com/office/powerpoint/2010/main" val="3306688021"/>
      </p:ext>
    </p:extLst>
  </p:cSld>
  <p:clrMap bg1="dk1" tx1="lt1" bg2="dk2" tx2="lt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TIF"/><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TIF"/><Relationship Id="rId5" Type="http://schemas.openxmlformats.org/officeDocument/2006/relationships/slideLayout" Target="../slideLayouts/slideLayout2.xml"/><Relationship Id="rId4"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TIF"/><Relationship Id="rId5" Type="http://schemas.openxmlformats.org/officeDocument/2006/relationships/slideLayout" Target="../slideLayouts/slideLayout2.xml"/><Relationship Id="rId4" Type="http://schemas.openxmlformats.org/officeDocument/2006/relationships/tags" Target="../tags/tag14.xml"/></Relationships>
</file>

<file path=ppt/slides/_rels/slide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2.TIF"/><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2.TIF"/><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2.TIF"/><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2.TIF"/><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2.TIF"/><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slideLayout" Target="../slideLayouts/slideLayout1.xml"/><Relationship Id="rId4" Type="http://schemas.openxmlformats.org/officeDocument/2006/relationships/tags" Target="../tags/tag33.xml"/></Relationships>
</file>

<file path=ppt/slides/_rels/slide10.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slideLayout" Target="../slideLayouts/slideLayout2.xml"/><Relationship Id="rId4" Type="http://schemas.openxmlformats.org/officeDocument/2006/relationships/tags" Target="../tags/tag37.xml"/></Relationships>
</file>

<file path=ppt/slides/_rels/slide1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slideLayout" Target="../slideLayouts/slideLayout2.xml"/><Relationship Id="rId4"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B7D1E6-A95C-4E76-8E10-18ED66D46634}"/>
              </a:ext>
            </a:extLst>
          </p:cNvPr>
          <p:cNvSpPr>
            <a:spLocks noGrp="1"/>
          </p:cNvSpPr>
          <p:nvPr>
            <p:ph type="ctrTitle"/>
            <p:custDataLst>
              <p:tags r:id="rId1"/>
            </p:custDataLst>
          </p:nvPr>
        </p:nvSpPr>
        <p:spPr>
          <a:xfrm>
            <a:off x="1838036" y="639097"/>
            <a:ext cx="5418170" cy="3228169"/>
          </a:xfrm>
        </p:spPr>
        <p:txBody>
          <a:bodyPr>
            <a:normAutofit fontScale="90000"/>
          </a:bodyPr>
          <a:lstStyle/>
          <a:p>
            <a:br>
              <a:rPr lang="fr-CA" dirty="0"/>
            </a:br>
            <a:r>
              <a:rPr lang="fr-CA" dirty="0"/>
              <a:t>Rappel des demandes sectorielles</a:t>
            </a:r>
          </a:p>
        </p:txBody>
      </p:sp>
      <p:sp>
        <p:nvSpPr>
          <p:cNvPr id="10" name="Freeform: Shape 9">
            <a:extLst>
              <a:ext uri="{FF2B5EF4-FFF2-40B4-BE49-F238E27FC236}">
                <a16:creationId xmlns:a16="http://schemas.microsoft.com/office/drawing/2014/main" id="{B95EB505-AE12-4878-88D1-3A93384E0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ous-titre 2">
            <a:extLst>
              <a:ext uri="{FF2B5EF4-FFF2-40B4-BE49-F238E27FC236}">
                <a16:creationId xmlns:a16="http://schemas.microsoft.com/office/drawing/2014/main" id="{BFE1083F-290D-47F9-8D98-9E793B9C66FC}"/>
              </a:ext>
            </a:extLst>
          </p:cNvPr>
          <p:cNvSpPr>
            <a:spLocks noGrp="1"/>
          </p:cNvSpPr>
          <p:nvPr>
            <p:ph type="subTitle" idx="1"/>
            <p:custDataLst>
              <p:tags r:id="rId3"/>
            </p:custDataLst>
          </p:nvPr>
        </p:nvSpPr>
        <p:spPr>
          <a:xfrm>
            <a:off x="810001" y="5280847"/>
            <a:ext cx="6446205" cy="785656"/>
          </a:xfrm>
        </p:spPr>
        <p:txBody>
          <a:bodyPr>
            <a:normAutofit/>
          </a:bodyPr>
          <a:lstStyle/>
          <a:p>
            <a:endParaRPr lang="fr-CA">
              <a:solidFill>
                <a:srgbClr val="FFFFFF"/>
              </a:solidFill>
            </a:endParaRPr>
          </a:p>
        </p:txBody>
      </p:sp>
      <p:sp>
        <p:nvSpPr>
          <p:cNvPr id="12" name="Rectangle 11">
            <a:extLst>
              <a:ext uri="{FF2B5EF4-FFF2-40B4-BE49-F238E27FC236}">
                <a16:creationId xmlns:a16="http://schemas.microsoft.com/office/drawing/2014/main" id="{A12BC7B8-5515-40FA-A38E-1054E2061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7541342" y="0"/>
            <a:ext cx="465065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4">
            <a:extLst>
              <a:ext uri="{FF2B5EF4-FFF2-40B4-BE49-F238E27FC236}">
                <a16:creationId xmlns:a16="http://schemas.microsoft.com/office/drawing/2014/main" id="{DD55F7DD-ACF1-44A0-B9B5-FC5A87544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8184806" y="958640"/>
            <a:ext cx="336373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texte, matériel, clipart&#10;&#10;Description générée automatiquement">
            <a:extLst>
              <a:ext uri="{FF2B5EF4-FFF2-40B4-BE49-F238E27FC236}">
                <a16:creationId xmlns:a16="http://schemas.microsoft.com/office/drawing/2014/main" id="{9F96B3B1-CA45-42B0-B1AE-755CAAF97CB7}"/>
              </a:ext>
            </a:extLst>
          </p:cNvPr>
          <p:cNvPicPr>
            <a:picLocks noChangeAspect="1"/>
          </p:cNvPicPr>
          <p:nvPr>
            <p:custDataLst>
              <p:tags r:id="rId6"/>
            </p:custDataLst>
          </p:nvPr>
        </p:nvPicPr>
        <p:blipFill>
          <a:blip r:embed="rId8">
            <a:extLst>
              <a:ext uri="{28A0092B-C50C-407E-A947-70E740481C1C}">
                <a14:useLocalDpi xmlns:a14="http://schemas.microsoft.com/office/drawing/2010/main" val="0"/>
              </a:ext>
            </a:extLst>
          </a:blip>
          <a:stretch>
            <a:fillRect/>
          </a:stretch>
        </p:blipFill>
        <p:spPr>
          <a:xfrm>
            <a:off x="8475406" y="2961024"/>
            <a:ext cx="2767153" cy="906242"/>
          </a:xfrm>
          <a:prstGeom prst="rect">
            <a:avLst/>
          </a:prstGeom>
        </p:spPr>
      </p:pic>
    </p:spTree>
    <p:extLst>
      <p:ext uri="{BB962C8B-B14F-4D97-AF65-F5344CB8AC3E}">
        <p14:creationId xmlns:p14="http://schemas.microsoft.com/office/powerpoint/2010/main" val="38372994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6EE79-9343-4052-A46E-B11B7E8EEA2E}"/>
              </a:ext>
            </a:extLst>
          </p:cNvPr>
          <p:cNvSpPr>
            <a:spLocks noGrp="1"/>
          </p:cNvSpPr>
          <p:nvPr>
            <p:ph type="title"/>
            <p:custDataLst>
              <p:tags r:id="rId1"/>
            </p:custDataLst>
          </p:nvPr>
        </p:nvSpPr>
        <p:spPr/>
        <p:txBody>
          <a:bodyPr/>
          <a:lstStyle/>
          <a:p>
            <a:r>
              <a:rPr lang="fr-CA" dirty="0"/>
              <a:t>Formation continue</a:t>
            </a:r>
          </a:p>
        </p:txBody>
      </p:sp>
      <p:sp>
        <p:nvSpPr>
          <p:cNvPr id="3" name="Espace réservé du contenu 2">
            <a:extLst>
              <a:ext uri="{FF2B5EF4-FFF2-40B4-BE49-F238E27FC236}">
                <a16:creationId xmlns:a16="http://schemas.microsoft.com/office/drawing/2014/main" id="{7ED22002-74DF-41B8-A114-20281915E51D}"/>
              </a:ext>
            </a:extLst>
          </p:cNvPr>
          <p:cNvSpPr>
            <a:spLocks noGrp="1"/>
          </p:cNvSpPr>
          <p:nvPr>
            <p:ph idx="1"/>
            <p:custDataLst>
              <p:tags r:id="rId2"/>
            </p:custDataLst>
          </p:nvPr>
        </p:nvSpPr>
        <p:spPr>
          <a:xfrm>
            <a:off x="818712" y="2222287"/>
            <a:ext cx="10554574" cy="4381713"/>
          </a:xfrm>
        </p:spPr>
        <p:txBody>
          <a:bodyPr vert="horz" lIns="91440" tIns="45720" rIns="91440" bIns="45720" rtlCol="0" anchor="t">
            <a:normAutofit/>
          </a:bodyPr>
          <a:lstStyle/>
          <a:p>
            <a:endParaRPr lang="fr-CA" dirty="0"/>
          </a:p>
          <a:p>
            <a:endParaRPr lang="fr-CA" dirty="0"/>
          </a:p>
          <a:p>
            <a:r>
              <a:rPr lang="fr-CA" sz="2400" dirty="0"/>
              <a:t>Rémunération équitable des enseignants-es à la formation continue, avec avantages connexes*;</a:t>
            </a:r>
          </a:p>
          <a:p>
            <a:r>
              <a:rPr lang="fr-CA" sz="2400" dirty="0"/>
              <a:t>Comités de sélection communs au régulier et à la formation continue ou, par entente, comités différents comportant une majorité d’enseignants-es.</a:t>
            </a:r>
          </a:p>
          <a:p>
            <a:pPr marL="0" indent="0">
              <a:buNone/>
            </a:pPr>
            <a:endParaRPr lang="fr-CA" sz="2400" dirty="0">
              <a:cs typeface="Calibri"/>
            </a:endParaRPr>
          </a:p>
          <a:p>
            <a:pPr marL="0" indent="0">
              <a:buNone/>
            </a:pPr>
            <a:endParaRPr lang="fr-CA" sz="2400" dirty="0">
              <a:cs typeface="Calibri"/>
            </a:endParaRPr>
          </a:p>
        </p:txBody>
      </p:sp>
      <p:sp>
        <p:nvSpPr>
          <p:cNvPr id="4" name="ZoneTexte 3">
            <a:extLst>
              <a:ext uri="{FF2B5EF4-FFF2-40B4-BE49-F238E27FC236}">
                <a16:creationId xmlns:a16="http://schemas.microsoft.com/office/drawing/2014/main" id="{F1E096CA-685C-4265-98C9-8479B9BFD23A}"/>
              </a:ext>
            </a:extLst>
          </p:cNvPr>
          <p:cNvSpPr txBox="1"/>
          <p:nvPr>
            <p:custDataLst>
              <p:tags r:id="rId3"/>
            </p:custDataLst>
          </p:nvPr>
        </p:nvSpPr>
        <p:spPr>
          <a:xfrm>
            <a:off x="1275347" y="5221705"/>
            <a:ext cx="8349916" cy="923330"/>
          </a:xfrm>
          <a:prstGeom prst="rect">
            <a:avLst/>
          </a:prstGeom>
          <a:noFill/>
        </p:spPr>
        <p:txBody>
          <a:bodyPr wrap="square" rtlCol="0">
            <a:spAutoFit/>
          </a:bodyPr>
          <a:lstStyle/>
          <a:p>
            <a:endParaRPr lang="fr-CA" dirty="0"/>
          </a:p>
          <a:p>
            <a:endParaRPr lang="fr-CA" dirty="0"/>
          </a:p>
          <a:p>
            <a:r>
              <a:rPr lang="fr-CA" dirty="0"/>
              <a:t>* Demande également portée à la table centrale</a:t>
            </a:r>
            <a:endParaRPr lang="fr-CA" sz="1400" dirty="0"/>
          </a:p>
        </p:txBody>
      </p:sp>
      <p:pic>
        <p:nvPicPr>
          <p:cNvPr id="6" name="Image 5" descr="Une image contenant texte, matériel, clipart&#10;&#10;Description générée automatiquement">
            <a:extLst>
              <a:ext uri="{FF2B5EF4-FFF2-40B4-BE49-F238E27FC236}">
                <a16:creationId xmlns:a16="http://schemas.microsoft.com/office/drawing/2014/main" id="{BCECDCD5-47FF-416B-931D-98C1BF763928}"/>
              </a:ext>
            </a:extLst>
          </p:cNvPr>
          <p:cNvPicPr>
            <a:picLocks noChangeAspect="1"/>
          </p:cNvPicPr>
          <p:nvPr>
            <p:custDataLst>
              <p:tags r:id="rId4"/>
            </p:custDataLst>
          </p:nvPr>
        </p:nvPicPr>
        <p:blipFill>
          <a:blip r:embed="rId6">
            <a:extLst>
              <a:ext uri="{28A0092B-C50C-407E-A947-70E740481C1C}">
                <a14:useLocalDpi xmlns:a14="http://schemas.microsoft.com/office/drawing/2010/main" val="0"/>
              </a:ext>
            </a:extLst>
          </a:blip>
          <a:stretch>
            <a:fillRect/>
          </a:stretch>
        </p:blipFill>
        <p:spPr>
          <a:xfrm>
            <a:off x="11107651" y="6447088"/>
            <a:ext cx="961260" cy="313823"/>
          </a:xfrm>
          <a:prstGeom prst="rect">
            <a:avLst/>
          </a:prstGeom>
        </p:spPr>
      </p:pic>
    </p:spTree>
    <p:extLst>
      <p:ext uri="{BB962C8B-B14F-4D97-AF65-F5344CB8AC3E}">
        <p14:creationId xmlns:p14="http://schemas.microsoft.com/office/powerpoint/2010/main" val="100240856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8B6E7D-951E-42B6-9FDD-A26F586872D5}"/>
              </a:ext>
            </a:extLst>
          </p:cNvPr>
          <p:cNvSpPr>
            <a:spLocks noGrp="1"/>
          </p:cNvSpPr>
          <p:nvPr>
            <p:ph type="title"/>
            <p:custDataLst>
              <p:tags r:id="rId1"/>
            </p:custDataLst>
          </p:nvPr>
        </p:nvSpPr>
        <p:spPr/>
        <p:txBody>
          <a:bodyPr/>
          <a:lstStyle/>
          <a:p>
            <a:r>
              <a:rPr lang="fr-CA" dirty="0"/>
              <a:t>Rémunération</a:t>
            </a:r>
          </a:p>
        </p:txBody>
      </p:sp>
      <p:sp>
        <p:nvSpPr>
          <p:cNvPr id="3" name="Espace réservé du contenu 2">
            <a:extLst>
              <a:ext uri="{FF2B5EF4-FFF2-40B4-BE49-F238E27FC236}">
                <a16:creationId xmlns:a16="http://schemas.microsoft.com/office/drawing/2014/main" id="{39191DFC-76F7-45DC-8C5C-3C9197198FA1}"/>
              </a:ext>
            </a:extLst>
          </p:cNvPr>
          <p:cNvSpPr>
            <a:spLocks noGrp="1"/>
          </p:cNvSpPr>
          <p:nvPr>
            <p:ph idx="1"/>
            <p:custDataLst>
              <p:tags r:id="rId2"/>
            </p:custDataLst>
          </p:nvPr>
        </p:nvSpPr>
        <p:spPr>
          <a:xfrm>
            <a:off x="818712" y="2733964"/>
            <a:ext cx="10554574" cy="2105891"/>
          </a:xfrm>
        </p:spPr>
        <p:txBody>
          <a:bodyPr>
            <a:normAutofit/>
          </a:bodyPr>
          <a:lstStyle/>
          <a:p>
            <a:r>
              <a:rPr lang="fr-CA" sz="2400" dirty="0"/>
              <a:t>Maintenir la cohérence de notre structure salariale par rapport à celle des enseignants-es du primaire-secondaire*;</a:t>
            </a:r>
          </a:p>
          <a:p>
            <a:r>
              <a:rPr lang="fr-CA" sz="2400" dirty="0"/>
              <a:t>Faire les ajustements qui s’imposent à la structure salariale des enseignants-es du Centre québécois de formation en aéronautique (CQFA)*.</a:t>
            </a:r>
          </a:p>
        </p:txBody>
      </p:sp>
      <p:sp>
        <p:nvSpPr>
          <p:cNvPr id="4" name="ZoneTexte 3">
            <a:extLst>
              <a:ext uri="{FF2B5EF4-FFF2-40B4-BE49-F238E27FC236}">
                <a16:creationId xmlns:a16="http://schemas.microsoft.com/office/drawing/2014/main" id="{182D8F0D-4A24-46E1-B38B-90D0F101B22E}"/>
              </a:ext>
            </a:extLst>
          </p:cNvPr>
          <p:cNvSpPr txBox="1"/>
          <p:nvPr>
            <p:custDataLst>
              <p:tags r:id="rId3"/>
            </p:custDataLst>
          </p:nvPr>
        </p:nvSpPr>
        <p:spPr>
          <a:xfrm>
            <a:off x="1275347" y="5221705"/>
            <a:ext cx="8349916" cy="646331"/>
          </a:xfrm>
          <a:prstGeom prst="rect">
            <a:avLst/>
          </a:prstGeom>
          <a:noFill/>
        </p:spPr>
        <p:txBody>
          <a:bodyPr wrap="square" rtlCol="0">
            <a:spAutoFit/>
          </a:bodyPr>
          <a:lstStyle/>
          <a:p>
            <a:endParaRPr lang="fr-CA" dirty="0"/>
          </a:p>
          <a:p>
            <a:r>
              <a:rPr lang="fr-CA" dirty="0"/>
              <a:t>* Demande également portée à la table centrale</a:t>
            </a:r>
            <a:endParaRPr lang="fr-CA" sz="1400" dirty="0"/>
          </a:p>
        </p:txBody>
      </p:sp>
      <p:pic>
        <p:nvPicPr>
          <p:cNvPr id="6" name="Image 5" descr="Une image contenant texte, matériel, clipart&#10;&#10;Description générée automatiquement">
            <a:extLst>
              <a:ext uri="{FF2B5EF4-FFF2-40B4-BE49-F238E27FC236}">
                <a16:creationId xmlns:a16="http://schemas.microsoft.com/office/drawing/2014/main" id="{0197A0D6-9707-4E42-B022-AB13381C67D0}"/>
              </a:ext>
            </a:extLst>
          </p:cNvPr>
          <p:cNvPicPr>
            <a:picLocks noChangeAspect="1"/>
          </p:cNvPicPr>
          <p:nvPr>
            <p:custDataLst>
              <p:tags r:id="rId4"/>
            </p:custDataLst>
          </p:nvPr>
        </p:nvPicPr>
        <p:blipFill>
          <a:blip r:embed="rId6">
            <a:extLst>
              <a:ext uri="{28A0092B-C50C-407E-A947-70E740481C1C}">
                <a14:useLocalDpi xmlns:a14="http://schemas.microsoft.com/office/drawing/2010/main" val="0"/>
              </a:ext>
            </a:extLst>
          </a:blip>
          <a:stretch>
            <a:fillRect/>
          </a:stretch>
        </p:blipFill>
        <p:spPr>
          <a:xfrm>
            <a:off x="11167736" y="6486126"/>
            <a:ext cx="926886" cy="302601"/>
          </a:xfrm>
          <a:prstGeom prst="rect">
            <a:avLst/>
          </a:prstGeom>
        </p:spPr>
      </p:pic>
    </p:spTree>
    <p:extLst>
      <p:ext uri="{BB962C8B-B14F-4D97-AF65-F5344CB8AC3E}">
        <p14:creationId xmlns:p14="http://schemas.microsoft.com/office/powerpoint/2010/main" val="92196999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26EEA58-544C-485B-82C2-159809A41CDD}"/>
              </a:ext>
            </a:extLst>
          </p:cNvPr>
          <p:cNvSpPr>
            <a:spLocks noGrp="1"/>
          </p:cNvSpPr>
          <p:nvPr>
            <p:ph type="title"/>
            <p:custDataLst>
              <p:tags r:id="rId1"/>
            </p:custDataLst>
          </p:nvPr>
        </p:nvSpPr>
        <p:spPr/>
        <p:txBody>
          <a:bodyPr/>
          <a:lstStyle/>
          <a:p>
            <a:r>
              <a:rPr lang="fr-CA" dirty="0"/>
              <a:t>Précarité</a:t>
            </a:r>
          </a:p>
        </p:txBody>
      </p:sp>
      <p:sp>
        <p:nvSpPr>
          <p:cNvPr id="6" name="Espace réservé du contenu 5">
            <a:extLst>
              <a:ext uri="{FF2B5EF4-FFF2-40B4-BE49-F238E27FC236}">
                <a16:creationId xmlns:a16="http://schemas.microsoft.com/office/drawing/2014/main" id="{7480F2D4-0C3E-4450-B531-20DD0EEE2DA4}"/>
              </a:ext>
            </a:extLst>
          </p:cNvPr>
          <p:cNvSpPr>
            <a:spLocks noGrp="1"/>
          </p:cNvSpPr>
          <p:nvPr>
            <p:ph idx="1"/>
            <p:custDataLst>
              <p:tags r:id="rId2"/>
            </p:custDataLst>
          </p:nvPr>
        </p:nvSpPr>
        <p:spPr>
          <a:xfrm>
            <a:off x="818712" y="2576945"/>
            <a:ext cx="10554574" cy="3833867"/>
          </a:xfrm>
        </p:spPr>
        <p:txBody>
          <a:bodyPr vert="horz" lIns="91440" tIns="45720" rIns="91440" bIns="45720" rtlCol="0" anchor="t">
            <a:normAutofit lnSpcReduction="10000"/>
          </a:bodyPr>
          <a:lstStyle/>
          <a:p>
            <a:r>
              <a:rPr lang="fr-CA" sz="2400" dirty="0"/>
              <a:t>Améliorer les dispositions relatives à l’engagement et à la mise sous contrat des enseignants-es non permanents;</a:t>
            </a:r>
          </a:p>
          <a:p>
            <a:r>
              <a:rPr lang="fr-CA" sz="2400" dirty="0"/>
              <a:t>Faciliter l’accès à une pleine année d’ancienneté;</a:t>
            </a:r>
            <a:endParaRPr lang="fr-CA" sz="2400" dirty="0">
              <a:cs typeface="Calibri"/>
            </a:endParaRPr>
          </a:p>
          <a:p>
            <a:r>
              <a:rPr lang="fr-CA" sz="2400" dirty="0"/>
              <a:t>S’assurer que tous les cours, incluant les cours multidisciplinaires et complémentaires, servent à créer des postes;</a:t>
            </a:r>
            <a:endParaRPr lang="fr-CA" sz="2400" dirty="0">
              <a:cs typeface="Calibri"/>
            </a:endParaRPr>
          </a:p>
          <a:p>
            <a:r>
              <a:rPr lang="fr-CA" sz="2400" dirty="0"/>
              <a:t>Permettre à des enseignante-es non permanents l’accès au congé à traitement différé;</a:t>
            </a:r>
            <a:endParaRPr lang="fr-CA" sz="2400" dirty="0">
              <a:cs typeface="Calibri"/>
            </a:endParaRPr>
          </a:p>
          <a:p>
            <a:r>
              <a:rPr lang="fr-CA" sz="2400" dirty="0"/>
              <a:t>Intégrer à la convention collective un mandat de travail paritaire sur la précarité et la sécurité d’emploi.</a:t>
            </a:r>
            <a:endParaRPr lang="fr-CA" sz="2400" dirty="0">
              <a:cs typeface="Calibri"/>
            </a:endParaRPr>
          </a:p>
        </p:txBody>
      </p:sp>
      <p:pic>
        <p:nvPicPr>
          <p:cNvPr id="3" name="Image 2" descr="Une image contenant texte, matériel, clipart&#10;&#10;Description générée automatiquement">
            <a:extLst>
              <a:ext uri="{FF2B5EF4-FFF2-40B4-BE49-F238E27FC236}">
                <a16:creationId xmlns:a16="http://schemas.microsoft.com/office/drawing/2014/main" id="{2A8CC150-1491-4090-A3CB-4C24153B6458}"/>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1200960" y="6483836"/>
            <a:ext cx="905613" cy="295656"/>
          </a:xfrm>
          <a:prstGeom prst="rect">
            <a:avLst/>
          </a:prstGeom>
        </p:spPr>
      </p:pic>
    </p:spTree>
    <p:extLst>
      <p:ext uri="{BB962C8B-B14F-4D97-AF65-F5344CB8AC3E}">
        <p14:creationId xmlns:p14="http://schemas.microsoft.com/office/powerpoint/2010/main" val="368118033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EEF3A5-9CDB-4CBF-97D0-6948C1C3D8CC}"/>
              </a:ext>
            </a:extLst>
          </p:cNvPr>
          <p:cNvSpPr>
            <a:spLocks noGrp="1"/>
          </p:cNvSpPr>
          <p:nvPr>
            <p:ph type="title"/>
            <p:custDataLst>
              <p:tags r:id="rId1"/>
            </p:custDataLst>
          </p:nvPr>
        </p:nvSpPr>
        <p:spPr/>
        <p:txBody>
          <a:bodyPr>
            <a:normAutofit/>
          </a:bodyPr>
          <a:lstStyle/>
          <a:p>
            <a:r>
              <a:rPr lang="fr-CA" dirty="0"/>
              <a:t>Tâches, ressources et financement</a:t>
            </a:r>
          </a:p>
        </p:txBody>
      </p:sp>
      <p:sp>
        <p:nvSpPr>
          <p:cNvPr id="3" name="Espace réservé du contenu 2">
            <a:extLst>
              <a:ext uri="{FF2B5EF4-FFF2-40B4-BE49-F238E27FC236}">
                <a16:creationId xmlns:a16="http://schemas.microsoft.com/office/drawing/2014/main" id="{DF3816F2-81B7-4B0F-979C-C07932A7A998}"/>
              </a:ext>
            </a:extLst>
          </p:cNvPr>
          <p:cNvSpPr>
            <a:spLocks noGrp="1"/>
          </p:cNvSpPr>
          <p:nvPr>
            <p:ph idx="1"/>
            <p:custDataLst>
              <p:tags r:id="rId2"/>
            </p:custDataLst>
          </p:nvPr>
        </p:nvSpPr>
        <p:spPr>
          <a:xfrm>
            <a:off x="818712" y="2438399"/>
            <a:ext cx="10554574" cy="3786909"/>
          </a:xfrm>
        </p:spPr>
        <p:txBody>
          <a:bodyPr vert="horz" lIns="91440" tIns="45720" rIns="91440" bIns="45720" rtlCol="0" anchor="t">
            <a:normAutofit lnSpcReduction="10000"/>
          </a:bodyPr>
          <a:lstStyle/>
          <a:p>
            <a:r>
              <a:rPr lang="fr-CA" sz="2000" dirty="0"/>
              <a:t>« Conventionner » des ressources pour le soutien des étudiants en situation de handicap et à moyenne générale au secondaire faible;</a:t>
            </a:r>
          </a:p>
          <a:p>
            <a:r>
              <a:rPr lang="fr-CA" sz="2000" dirty="0"/>
              <a:t>Bonifier les ressources allouées aux coordinations (département, programme, stage);</a:t>
            </a:r>
            <a:endParaRPr lang="fr-CA" sz="2000" dirty="0">
              <a:cs typeface="Calibri"/>
            </a:endParaRPr>
          </a:p>
          <a:p>
            <a:r>
              <a:rPr lang="fr-CA" sz="2000" dirty="0"/>
              <a:t>Assurer aux syndicats l’accès aux données nécessaires qui leur permettent de faire les vérifications des bilans, états d’utilisation et projets de répartition;</a:t>
            </a:r>
            <a:endParaRPr lang="fr-CA" sz="2000" dirty="0">
              <a:cs typeface="Calibri"/>
            </a:endParaRPr>
          </a:p>
          <a:p>
            <a:r>
              <a:rPr lang="fr-CA" sz="2000" dirty="0"/>
              <a:t>Injecter des ressources pour résoudre les problématiques en lien avec les techniques de la santé (incluant Soins infirmiers) et créer un comité pour les déployer;</a:t>
            </a:r>
            <a:endParaRPr lang="fr-CA" sz="2000" dirty="0">
              <a:cs typeface="Calibri"/>
            </a:endParaRPr>
          </a:p>
          <a:p>
            <a:r>
              <a:rPr lang="fr-CA" sz="2000" dirty="0"/>
              <a:t>Confier à des comités les mandats d’étudier la surembauche récurrente et les paramètres du calcul de CI.</a:t>
            </a:r>
            <a:endParaRPr lang="fr-CA" sz="2000" dirty="0">
              <a:cs typeface="Calibri"/>
            </a:endParaRPr>
          </a:p>
        </p:txBody>
      </p:sp>
      <p:pic>
        <p:nvPicPr>
          <p:cNvPr id="5" name="Image 4" descr="Une image contenant texte, matériel, clipart&#10;&#10;Description générée automatiquement">
            <a:extLst>
              <a:ext uri="{FF2B5EF4-FFF2-40B4-BE49-F238E27FC236}">
                <a16:creationId xmlns:a16="http://schemas.microsoft.com/office/drawing/2014/main" id="{4B3C8BEF-1F83-42E3-9673-3E0F1B0ABD39}"/>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1138714" y="6467006"/>
            <a:ext cx="959679" cy="313307"/>
          </a:xfrm>
          <a:prstGeom prst="rect">
            <a:avLst/>
          </a:prstGeom>
        </p:spPr>
      </p:pic>
    </p:spTree>
    <p:extLst>
      <p:ext uri="{BB962C8B-B14F-4D97-AF65-F5344CB8AC3E}">
        <p14:creationId xmlns:p14="http://schemas.microsoft.com/office/powerpoint/2010/main" val="209011361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6E4478-901F-4DCE-A1FD-48F87C92CA9A}"/>
              </a:ext>
            </a:extLst>
          </p:cNvPr>
          <p:cNvSpPr>
            <a:spLocks noGrp="1"/>
          </p:cNvSpPr>
          <p:nvPr>
            <p:ph type="title"/>
            <p:custDataLst>
              <p:tags r:id="rId1"/>
            </p:custDataLst>
          </p:nvPr>
        </p:nvSpPr>
        <p:spPr/>
        <p:txBody>
          <a:bodyPr>
            <a:normAutofit/>
          </a:bodyPr>
          <a:lstStyle/>
          <a:p>
            <a:r>
              <a:rPr lang="fr-CA" dirty="0"/>
              <a:t>Emploi, organisation et relations du travail</a:t>
            </a:r>
          </a:p>
        </p:txBody>
      </p:sp>
      <p:sp>
        <p:nvSpPr>
          <p:cNvPr id="3" name="Espace réservé du contenu 2">
            <a:extLst>
              <a:ext uri="{FF2B5EF4-FFF2-40B4-BE49-F238E27FC236}">
                <a16:creationId xmlns:a16="http://schemas.microsoft.com/office/drawing/2014/main" id="{97BB6E59-68A9-43CF-A419-47BD44F760F5}"/>
              </a:ext>
            </a:extLst>
          </p:cNvPr>
          <p:cNvSpPr>
            <a:spLocks noGrp="1"/>
          </p:cNvSpPr>
          <p:nvPr>
            <p:ph idx="1"/>
            <p:custDataLst>
              <p:tags r:id="rId2"/>
            </p:custDataLst>
          </p:nvPr>
        </p:nvSpPr>
        <p:spPr>
          <a:xfrm>
            <a:off x="818712" y="2521527"/>
            <a:ext cx="10554574" cy="3740728"/>
          </a:xfrm>
        </p:spPr>
        <p:txBody>
          <a:bodyPr vert="horz" lIns="91440" tIns="45720" rIns="91440" bIns="45720" rtlCol="0" anchor="t">
            <a:normAutofit/>
          </a:bodyPr>
          <a:lstStyle/>
          <a:p>
            <a:r>
              <a:rPr lang="fr-CA" sz="2400" dirty="0"/>
              <a:t>Permettre le fractionnement en demi-journées des jours de congé de maladie; étendre la portée des dispositions concernant la conciliation famille-travail aux parents et proches aidants;</a:t>
            </a:r>
          </a:p>
          <a:p>
            <a:r>
              <a:rPr lang="fr-CA" sz="2400" dirty="0"/>
              <a:t>Réviser la convention collective afin qu’elle soit formulée de manière inclusive;</a:t>
            </a:r>
            <a:endParaRPr lang="fr-CA" sz="2400" dirty="0">
              <a:cs typeface="Calibri"/>
            </a:endParaRPr>
          </a:p>
          <a:p>
            <a:r>
              <a:rPr lang="fr-CA" sz="2400" dirty="0"/>
              <a:t>Intégrer à la convention collective des mandats de travail paritaires sur l’invalidité (CNR) et la conciliation famille-travail-études (CCNAE).</a:t>
            </a:r>
            <a:endParaRPr lang="fr-CA" sz="2400" dirty="0">
              <a:cs typeface="Calibri"/>
            </a:endParaRPr>
          </a:p>
          <a:p>
            <a:pPr marL="0" indent="0">
              <a:buNone/>
            </a:pPr>
            <a:endParaRPr lang="fr-CA" dirty="0"/>
          </a:p>
        </p:txBody>
      </p:sp>
      <p:pic>
        <p:nvPicPr>
          <p:cNvPr id="5" name="Image 4" descr="Une image contenant texte, matériel, clipart&#10;&#10;Description générée automatiquement">
            <a:extLst>
              <a:ext uri="{FF2B5EF4-FFF2-40B4-BE49-F238E27FC236}">
                <a16:creationId xmlns:a16="http://schemas.microsoft.com/office/drawing/2014/main" id="{78B31CAA-35B8-4EF6-8905-94DD2CD0ABB6}"/>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1172305" y="6483835"/>
            <a:ext cx="927331" cy="302746"/>
          </a:xfrm>
          <a:prstGeom prst="rect">
            <a:avLst/>
          </a:prstGeom>
        </p:spPr>
      </p:pic>
    </p:spTree>
    <p:extLst>
      <p:ext uri="{BB962C8B-B14F-4D97-AF65-F5344CB8AC3E}">
        <p14:creationId xmlns:p14="http://schemas.microsoft.com/office/powerpoint/2010/main" val="28751780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BCE544-3323-4475-88B5-0D329C0ADA94}"/>
              </a:ext>
            </a:extLst>
          </p:cNvPr>
          <p:cNvSpPr>
            <a:spLocks noGrp="1"/>
          </p:cNvSpPr>
          <p:nvPr>
            <p:ph type="title"/>
            <p:custDataLst>
              <p:tags r:id="rId1"/>
            </p:custDataLst>
          </p:nvPr>
        </p:nvSpPr>
        <p:spPr/>
        <p:txBody>
          <a:bodyPr/>
          <a:lstStyle/>
          <a:p>
            <a:r>
              <a:rPr lang="fr-CA" dirty="0"/>
              <a:t>Autonomie professionnelle</a:t>
            </a:r>
          </a:p>
        </p:txBody>
      </p:sp>
      <p:sp>
        <p:nvSpPr>
          <p:cNvPr id="3" name="Espace réservé du contenu 2">
            <a:extLst>
              <a:ext uri="{FF2B5EF4-FFF2-40B4-BE49-F238E27FC236}">
                <a16:creationId xmlns:a16="http://schemas.microsoft.com/office/drawing/2014/main" id="{DC9C6425-72B0-4123-9302-FD348415E9CB}"/>
              </a:ext>
            </a:extLst>
          </p:cNvPr>
          <p:cNvSpPr>
            <a:spLocks noGrp="1"/>
          </p:cNvSpPr>
          <p:nvPr>
            <p:ph idx="1"/>
            <p:custDataLst>
              <p:tags r:id="rId2"/>
            </p:custDataLst>
          </p:nvPr>
        </p:nvSpPr>
        <p:spPr/>
        <p:txBody>
          <a:bodyPr>
            <a:normAutofit/>
          </a:bodyPr>
          <a:lstStyle/>
          <a:p>
            <a:r>
              <a:rPr lang="fr-CA" sz="2400" dirty="0"/>
              <a:t>Inscrire l’appartenance des enseignants-es de cégep à l’enseignement supérieur à la convention collective en introduisant des clauses protégeant leur liberté académique, et leur liberté d’expression et d’opinion;</a:t>
            </a:r>
          </a:p>
          <a:p>
            <a:r>
              <a:rPr lang="fr-CA" sz="2400" dirty="0"/>
              <a:t>Renforcer le rôle et la voix des enseignants-es dans les processus décisionnels du Collège et du réseau collégial.</a:t>
            </a:r>
          </a:p>
        </p:txBody>
      </p:sp>
      <p:pic>
        <p:nvPicPr>
          <p:cNvPr id="5" name="Image 4" descr="Une image contenant texte, matériel, clipart&#10;&#10;Description générée automatiquement">
            <a:extLst>
              <a:ext uri="{FF2B5EF4-FFF2-40B4-BE49-F238E27FC236}">
                <a16:creationId xmlns:a16="http://schemas.microsoft.com/office/drawing/2014/main" id="{98ED9100-810C-4B05-A4DA-F6C1904D68CC}"/>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1148292" y="6505071"/>
            <a:ext cx="923636" cy="301540"/>
          </a:xfrm>
          <a:prstGeom prst="rect">
            <a:avLst/>
          </a:prstGeom>
        </p:spPr>
      </p:pic>
    </p:spTree>
    <p:extLst>
      <p:ext uri="{BB962C8B-B14F-4D97-AF65-F5344CB8AC3E}">
        <p14:creationId xmlns:p14="http://schemas.microsoft.com/office/powerpoint/2010/main" val="265975688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50DF5F-6820-4F8C-A4DA-A6D4F469562A}"/>
              </a:ext>
            </a:extLst>
          </p:cNvPr>
          <p:cNvSpPr>
            <a:spLocks noGrp="1"/>
          </p:cNvSpPr>
          <p:nvPr>
            <p:ph type="title"/>
            <p:custDataLst>
              <p:tags r:id="rId1"/>
            </p:custDataLst>
          </p:nvPr>
        </p:nvSpPr>
        <p:spPr/>
        <p:txBody>
          <a:bodyPr>
            <a:normAutofit/>
          </a:bodyPr>
          <a:lstStyle/>
          <a:p>
            <a:r>
              <a:rPr lang="fr-CA" dirty="0"/>
              <a:t>Consolidation et transformation du réseau</a:t>
            </a:r>
          </a:p>
        </p:txBody>
      </p:sp>
      <p:sp>
        <p:nvSpPr>
          <p:cNvPr id="3" name="Espace réservé du contenu 2">
            <a:extLst>
              <a:ext uri="{FF2B5EF4-FFF2-40B4-BE49-F238E27FC236}">
                <a16:creationId xmlns:a16="http://schemas.microsoft.com/office/drawing/2014/main" id="{2A0D2DED-4CD9-4A31-AD9E-1E5FA4EA237F}"/>
              </a:ext>
            </a:extLst>
          </p:cNvPr>
          <p:cNvSpPr>
            <a:spLocks noGrp="1"/>
          </p:cNvSpPr>
          <p:nvPr>
            <p:ph idx="1"/>
            <p:custDataLst>
              <p:tags r:id="rId2"/>
            </p:custDataLst>
          </p:nvPr>
        </p:nvSpPr>
        <p:spPr>
          <a:xfrm>
            <a:off x="818712" y="2373745"/>
            <a:ext cx="10554574" cy="4484254"/>
          </a:xfrm>
        </p:spPr>
        <p:txBody>
          <a:bodyPr>
            <a:normAutofit/>
          </a:bodyPr>
          <a:lstStyle/>
          <a:p>
            <a:r>
              <a:rPr lang="fr-CA" sz="2000" dirty="0"/>
              <a:t>Mettre sur pied un comité national par programme;</a:t>
            </a:r>
          </a:p>
          <a:p>
            <a:r>
              <a:rPr lang="fr-CA" sz="2000" dirty="0"/>
              <a:t>Baliser l’ouverture des centres d’études collégiales, en assurer le financement et assurer une veille;</a:t>
            </a:r>
          </a:p>
          <a:p>
            <a:r>
              <a:rPr lang="fr-CA" sz="2000" dirty="0"/>
              <a:t>Réviser l’annexe III - 13 relative au Collège de l’Abitibi-Témiscamingue;</a:t>
            </a:r>
          </a:p>
          <a:p>
            <a:r>
              <a:rPr lang="fr-CA" sz="2000" dirty="0"/>
              <a:t>Encadrer les spécificités de l’enseignement à distance sur le plan des conditions de travail;</a:t>
            </a:r>
          </a:p>
          <a:p>
            <a:r>
              <a:rPr lang="fr-CA" sz="2000" dirty="0"/>
              <a:t>Reconnaître que seuls les enseignants-es ont la responsabilité de l’ensemble des activités d’enseignement et baliser la RAC;</a:t>
            </a:r>
          </a:p>
          <a:p>
            <a:r>
              <a:rPr lang="fr-CA" sz="2000" dirty="0"/>
              <a:t>Améliorer le processus de plainte relative à l’évaluation de la scolarité;</a:t>
            </a:r>
          </a:p>
          <a:p>
            <a:r>
              <a:rPr lang="fr-CA" sz="2000" dirty="0"/>
              <a:t>Favoriser la consultation lors de partenariats inter-établissements.</a:t>
            </a:r>
          </a:p>
          <a:p>
            <a:endParaRPr lang="fr-CA" dirty="0"/>
          </a:p>
        </p:txBody>
      </p:sp>
      <p:pic>
        <p:nvPicPr>
          <p:cNvPr id="5" name="Image 4" descr="Une image contenant texte, matériel, clipart&#10;&#10;Description générée automatiquement">
            <a:extLst>
              <a:ext uri="{FF2B5EF4-FFF2-40B4-BE49-F238E27FC236}">
                <a16:creationId xmlns:a16="http://schemas.microsoft.com/office/drawing/2014/main" id="{3BC3DF91-78CB-4161-9396-4A71309AA749}"/>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1222182" y="6488628"/>
            <a:ext cx="890935" cy="290864"/>
          </a:xfrm>
          <a:prstGeom prst="rect">
            <a:avLst/>
          </a:prstGeom>
        </p:spPr>
      </p:pic>
    </p:spTree>
    <p:extLst>
      <p:ext uri="{BB962C8B-B14F-4D97-AF65-F5344CB8AC3E}">
        <p14:creationId xmlns:p14="http://schemas.microsoft.com/office/powerpoint/2010/main" val="253921824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FE8DED1-24FF-4A79-873B-ECE3ABE73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AA6A048-501A-4387-906B-B8A8543E7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637093" y="643467"/>
            <a:ext cx="10917814" cy="5571066"/>
          </a:xfrm>
          <a:custGeom>
            <a:avLst/>
            <a:gdLst>
              <a:gd name="connsiteX0" fmla="*/ 195712 w 10917814"/>
              <a:gd name="connsiteY0" fmla="*/ 0 h 5571066"/>
              <a:gd name="connsiteX1" fmla="*/ 5062165 w 10917814"/>
              <a:gd name="connsiteY1" fmla="*/ 0 h 5571066"/>
              <a:gd name="connsiteX2" fmla="*/ 5419638 w 10917814"/>
              <a:gd name="connsiteY2" fmla="*/ 268105 h 5571066"/>
              <a:gd name="connsiteX3" fmla="*/ 5428105 w 10917814"/>
              <a:gd name="connsiteY3" fmla="*/ 271280 h 5571066"/>
              <a:gd name="connsiteX4" fmla="*/ 5440804 w 10917814"/>
              <a:gd name="connsiteY4" fmla="*/ 276043 h 5571066"/>
              <a:gd name="connsiteX5" fmla="*/ 5453505 w 10917814"/>
              <a:gd name="connsiteY5" fmla="*/ 280805 h 5571066"/>
              <a:gd name="connsiteX6" fmla="*/ 5464088 w 10917814"/>
              <a:gd name="connsiteY6" fmla="*/ 280805 h 5571066"/>
              <a:gd name="connsiteX7" fmla="*/ 5476788 w 10917814"/>
              <a:gd name="connsiteY7" fmla="*/ 280805 h 5571066"/>
              <a:gd name="connsiteX8" fmla="*/ 5487371 w 10917814"/>
              <a:gd name="connsiteY8" fmla="*/ 276043 h 5571066"/>
              <a:gd name="connsiteX9" fmla="*/ 5500071 w 10917814"/>
              <a:gd name="connsiteY9" fmla="*/ 271280 h 5571066"/>
              <a:gd name="connsiteX10" fmla="*/ 5508538 w 10917814"/>
              <a:gd name="connsiteY10" fmla="*/ 268105 h 5571066"/>
              <a:gd name="connsiteX11" fmla="*/ 5866011 w 10917814"/>
              <a:gd name="connsiteY11" fmla="*/ 0 h 5571066"/>
              <a:gd name="connsiteX12" fmla="*/ 10722102 w 10917814"/>
              <a:gd name="connsiteY12" fmla="*/ 0 h 5571066"/>
              <a:gd name="connsiteX13" fmla="*/ 10917814 w 10917814"/>
              <a:gd name="connsiteY13" fmla="*/ 195712 h 5571066"/>
              <a:gd name="connsiteX14" fmla="*/ 10917814 w 10917814"/>
              <a:gd name="connsiteY14" fmla="*/ 5375354 h 5571066"/>
              <a:gd name="connsiteX15" fmla="*/ 10722102 w 10917814"/>
              <a:gd name="connsiteY15" fmla="*/ 5571066 h 5571066"/>
              <a:gd name="connsiteX16" fmla="*/ 195712 w 10917814"/>
              <a:gd name="connsiteY16" fmla="*/ 5571066 h 5571066"/>
              <a:gd name="connsiteX17" fmla="*/ 0 w 10917814"/>
              <a:gd name="connsiteY17" fmla="*/ 5375354 h 5571066"/>
              <a:gd name="connsiteX18" fmla="*/ 0 w 10917814"/>
              <a:gd name="connsiteY18" fmla="*/ 195712 h 5571066"/>
              <a:gd name="connsiteX19" fmla="*/ 195712 w 10917814"/>
              <a:gd name="connsiteY19" fmla="*/ 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17814" h="5571066">
                <a:moveTo>
                  <a:pt x="195712" y="0"/>
                </a:moveTo>
                <a:lnTo>
                  <a:pt x="5062165" y="0"/>
                </a:lnTo>
                <a:lnTo>
                  <a:pt x="5419638" y="268105"/>
                </a:lnTo>
                <a:lnTo>
                  <a:pt x="5428105" y="271280"/>
                </a:lnTo>
                <a:lnTo>
                  <a:pt x="5440804" y="276043"/>
                </a:lnTo>
                <a:lnTo>
                  <a:pt x="5453505" y="280805"/>
                </a:lnTo>
                <a:lnTo>
                  <a:pt x="5464088" y="280805"/>
                </a:lnTo>
                <a:lnTo>
                  <a:pt x="5476788" y="280805"/>
                </a:lnTo>
                <a:lnTo>
                  <a:pt x="5487371" y="276043"/>
                </a:lnTo>
                <a:lnTo>
                  <a:pt x="5500071" y="271280"/>
                </a:lnTo>
                <a:lnTo>
                  <a:pt x="5508538" y="268105"/>
                </a:lnTo>
                <a:lnTo>
                  <a:pt x="5866011" y="0"/>
                </a:lnTo>
                <a:lnTo>
                  <a:pt x="10722102" y="0"/>
                </a:lnTo>
                <a:cubicBezTo>
                  <a:pt x="10830191" y="0"/>
                  <a:pt x="10917814" y="87623"/>
                  <a:pt x="10917814" y="195712"/>
                </a:cubicBezTo>
                <a:lnTo>
                  <a:pt x="10917814" y="5375354"/>
                </a:lnTo>
                <a:cubicBezTo>
                  <a:pt x="10917814" y="5483443"/>
                  <a:pt x="10830191" y="5571066"/>
                  <a:pt x="10722102" y="5571066"/>
                </a:cubicBezTo>
                <a:lnTo>
                  <a:pt x="195712" y="5571066"/>
                </a:lnTo>
                <a:cubicBezTo>
                  <a:pt x="87623" y="5571066"/>
                  <a:pt x="0" y="5483443"/>
                  <a:pt x="0" y="5375354"/>
                </a:cubicBezTo>
                <a:lnTo>
                  <a:pt x="0" y="195712"/>
                </a:lnTo>
                <a:cubicBezTo>
                  <a:pt x="0" y="87623"/>
                  <a:pt x="87623" y="0"/>
                  <a:pt x="195712" y="0"/>
                </a:cubicBez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0014FE89-6230-4998-A3F3-15BF914BB35E}"/>
              </a:ext>
            </a:extLst>
          </p:cNvPr>
          <p:cNvSpPr>
            <a:spLocks noGrp="1"/>
          </p:cNvSpPr>
          <p:nvPr>
            <p:ph type="ctrTitle"/>
            <p:custDataLst>
              <p:tags r:id="rId3"/>
            </p:custDataLst>
          </p:nvPr>
        </p:nvSpPr>
        <p:spPr>
          <a:xfrm>
            <a:off x="1280559" y="1286936"/>
            <a:ext cx="9638153" cy="3063392"/>
          </a:xfrm>
          <a:effectLst/>
        </p:spPr>
        <p:txBody>
          <a:bodyPr>
            <a:normAutofit/>
          </a:bodyPr>
          <a:lstStyle/>
          <a:p>
            <a:pPr algn="ctr"/>
            <a:r>
              <a:rPr lang="fr-CA" dirty="0">
                <a:solidFill>
                  <a:schemeClr val="tx1"/>
                </a:solidFill>
              </a:rPr>
              <a:t>Demandes patronales sectorielles</a:t>
            </a:r>
          </a:p>
        </p:txBody>
      </p:sp>
      <p:sp>
        <p:nvSpPr>
          <p:cNvPr id="3" name="Sous-titre 2">
            <a:extLst>
              <a:ext uri="{FF2B5EF4-FFF2-40B4-BE49-F238E27FC236}">
                <a16:creationId xmlns:a16="http://schemas.microsoft.com/office/drawing/2014/main" id="{264CC4A8-7EF9-46ED-A133-087F8C7AE32D}"/>
              </a:ext>
            </a:extLst>
          </p:cNvPr>
          <p:cNvSpPr>
            <a:spLocks noGrp="1"/>
          </p:cNvSpPr>
          <p:nvPr>
            <p:ph type="subTitle" idx="1"/>
            <p:custDataLst>
              <p:tags r:id="rId4"/>
            </p:custDataLst>
          </p:nvPr>
        </p:nvSpPr>
        <p:spPr>
          <a:xfrm>
            <a:off x="1280559" y="4116179"/>
            <a:ext cx="9638153" cy="1599642"/>
          </a:xfrm>
          <a:effectLst/>
        </p:spPr>
        <p:txBody>
          <a:bodyPr>
            <a:normAutofit/>
          </a:bodyPr>
          <a:lstStyle/>
          <a:p>
            <a:pPr algn="ctr"/>
            <a:endParaRPr lang="fr-CA"/>
          </a:p>
        </p:txBody>
      </p:sp>
    </p:spTree>
    <p:extLst>
      <p:ext uri="{BB962C8B-B14F-4D97-AF65-F5344CB8AC3E}">
        <p14:creationId xmlns:p14="http://schemas.microsoft.com/office/powerpoint/2010/main" val="260501528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E0D4A3-ECB8-4689-ABDB-9CE848CE8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2C0161C-69ED-4B07-8E9B-D6EC9C6E3F99}"/>
              </a:ext>
            </a:extLst>
          </p:cNvPr>
          <p:cNvSpPr>
            <a:spLocks noGrp="1"/>
          </p:cNvSpPr>
          <p:nvPr>
            <p:ph type="title"/>
            <p:custDataLst>
              <p:tags r:id="rId2"/>
            </p:custDataLst>
          </p:nvPr>
        </p:nvSpPr>
        <p:spPr>
          <a:xfrm>
            <a:off x="810000" y="447188"/>
            <a:ext cx="10571998" cy="970450"/>
          </a:xfrm>
          <a:effectLst/>
        </p:spPr>
        <p:txBody>
          <a:bodyPr anchor="ctr">
            <a:normAutofit/>
          </a:bodyPr>
          <a:lstStyle/>
          <a:p>
            <a:pPr algn="ctr"/>
            <a:r>
              <a:rPr lang="fr-CA" sz="2800">
                <a:solidFill>
                  <a:schemeClr val="tx1"/>
                </a:solidFill>
              </a:rPr>
              <a:t>Demandes patronales</a:t>
            </a:r>
          </a:p>
        </p:txBody>
      </p:sp>
      <p:sp>
        <p:nvSpPr>
          <p:cNvPr id="10" name="Freeform: Shape 9">
            <a:extLst>
              <a:ext uri="{FF2B5EF4-FFF2-40B4-BE49-F238E27FC236}">
                <a16:creationId xmlns:a16="http://schemas.microsoft.com/office/drawing/2014/main" id="{8854772B-9C8F-4037-89E0-3A45208AB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ce réservé du contenu 2">
            <a:extLst>
              <a:ext uri="{FF2B5EF4-FFF2-40B4-BE49-F238E27FC236}">
                <a16:creationId xmlns:a16="http://schemas.microsoft.com/office/drawing/2014/main" id="{EF4B0611-3AD5-4550-ADCA-099E352EBCAB}"/>
              </a:ext>
            </a:extLst>
          </p:cNvPr>
          <p:cNvSpPr>
            <a:spLocks noGrp="1"/>
          </p:cNvSpPr>
          <p:nvPr>
            <p:ph idx="1"/>
            <p:custDataLst>
              <p:tags r:id="rId4"/>
            </p:custDataLst>
          </p:nvPr>
        </p:nvSpPr>
        <p:spPr>
          <a:xfrm>
            <a:off x="1115732" y="2222287"/>
            <a:ext cx="9966953" cy="3901422"/>
          </a:xfrm>
          <a:effectLst/>
        </p:spPr>
        <p:txBody>
          <a:bodyPr vert="horz" lIns="91440" tIns="45720" rIns="91440" bIns="45720" rtlCol="0">
            <a:normAutofit fontScale="92500" lnSpcReduction="10000"/>
          </a:bodyPr>
          <a:lstStyle/>
          <a:p>
            <a:r>
              <a:rPr lang="fr-CA" sz="2000" dirty="0"/>
              <a:t>Assouplir les règles d’attribution des charges à la formation continue, et convenir de modalités d’engagement souples pour des tâches en sus de la prestation de cours;</a:t>
            </a:r>
          </a:p>
          <a:p>
            <a:r>
              <a:rPr lang="fr-CA" sz="2000" dirty="0"/>
              <a:t>Préciser dans la convention collective les rôles et responsabilités de la coordination et des comités de programme et revoir le partage de certaines responsabilités entre le département et les comités de programme. Ajuster la répartition des allocations de coordination en conséquence;</a:t>
            </a:r>
          </a:p>
          <a:p>
            <a:r>
              <a:rPr lang="fr-CA" sz="2000" dirty="0"/>
              <a:t>Inscrire à la convention collective l’obligation de perfectionnement, dans les champs de compétences disciplinaires, pédagogiques, langagières et numériques;</a:t>
            </a:r>
          </a:p>
          <a:p>
            <a:r>
              <a:rPr lang="fr-CA" sz="2000" dirty="0"/>
              <a:t>Monter à 88 unités de CI le seuil à partir duquel le collège doit obtenir le consentement de l’enseignant.</a:t>
            </a:r>
          </a:p>
        </p:txBody>
      </p:sp>
    </p:spTree>
    <p:extLst>
      <p:ext uri="{BB962C8B-B14F-4D97-AF65-F5344CB8AC3E}">
        <p14:creationId xmlns:p14="http://schemas.microsoft.com/office/powerpoint/2010/main" val="403757169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E0D4A3-ECB8-4689-ABDB-9CE848CE8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5AC97F8-47E4-4BDA-B518-1DC2E7144825}"/>
              </a:ext>
            </a:extLst>
          </p:cNvPr>
          <p:cNvSpPr>
            <a:spLocks noGrp="1"/>
          </p:cNvSpPr>
          <p:nvPr>
            <p:ph type="title"/>
            <p:custDataLst>
              <p:tags r:id="rId2"/>
            </p:custDataLst>
          </p:nvPr>
        </p:nvSpPr>
        <p:spPr>
          <a:xfrm>
            <a:off x="810000" y="447188"/>
            <a:ext cx="10571998" cy="970450"/>
          </a:xfrm>
          <a:effectLst/>
        </p:spPr>
        <p:txBody>
          <a:bodyPr anchor="ctr">
            <a:normAutofit/>
          </a:bodyPr>
          <a:lstStyle/>
          <a:p>
            <a:pPr algn="ctr"/>
            <a:r>
              <a:rPr lang="fr-CA" sz="2800">
                <a:solidFill>
                  <a:schemeClr val="tx1"/>
                </a:solidFill>
              </a:rPr>
              <a:t>Demandes patronales</a:t>
            </a:r>
          </a:p>
        </p:txBody>
      </p:sp>
      <p:sp>
        <p:nvSpPr>
          <p:cNvPr id="10" name="Freeform: Shape 9">
            <a:extLst>
              <a:ext uri="{FF2B5EF4-FFF2-40B4-BE49-F238E27FC236}">
                <a16:creationId xmlns:a16="http://schemas.microsoft.com/office/drawing/2014/main" id="{8854772B-9C8F-4037-89E0-3A45208AB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ce réservé du contenu 2">
            <a:extLst>
              <a:ext uri="{FF2B5EF4-FFF2-40B4-BE49-F238E27FC236}">
                <a16:creationId xmlns:a16="http://schemas.microsoft.com/office/drawing/2014/main" id="{BA7D5EF1-8606-4DC1-BD6E-1012A6C2498E}"/>
              </a:ext>
            </a:extLst>
          </p:cNvPr>
          <p:cNvSpPr>
            <a:spLocks noGrp="1"/>
          </p:cNvSpPr>
          <p:nvPr>
            <p:ph idx="1"/>
            <p:custDataLst>
              <p:tags r:id="rId4"/>
            </p:custDataLst>
          </p:nvPr>
        </p:nvSpPr>
        <p:spPr>
          <a:xfrm>
            <a:off x="1115732" y="2222287"/>
            <a:ext cx="9966953" cy="3992246"/>
          </a:xfrm>
          <a:effectLst/>
        </p:spPr>
        <p:txBody>
          <a:bodyPr vert="horz" lIns="91440" tIns="45720" rIns="91440" bIns="45720" rtlCol="0">
            <a:normAutofit/>
          </a:bodyPr>
          <a:lstStyle/>
          <a:p>
            <a:r>
              <a:rPr lang="fr-CA" sz="2000" dirty="0"/>
              <a:t>Revoir la répartition des ressources accordées en 2010 (annexe I - 11) pour tenir compte des fluctuations de l’effectif étudiant;</a:t>
            </a:r>
          </a:p>
          <a:p>
            <a:r>
              <a:rPr lang="fr-CA" sz="2000" dirty="0"/>
              <a:t>Permettre au personnel enseignant sans charge d’enseignement de réaliser des fonctions de recherche;</a:t>
            </a:r>
          </a:p>
          <a:p>
            <a:r>
              <a:rPr lang="fr-CA" sz="2000" dirty="0"/>
              <a:t>Revoir les mandats des comités prévus à la convention collective, retirer des comités qui ne sont plus pertinents;</a:t>
            </a:r>
          </a:p>
          <a:p>
            <a:r>
              <a:rPr lang="fr-CA" sz="2000" dirty="0"/>
              <a:t>Prévoir pour que les délais pour le retrait d’une mesure disciplinaire soient suspendus en cas d’absence prolongée de l’enseignante ou l’enseignant;</a:t>
            </a:r>
            <a:endParaRPr lang="fr-CA" sz="2000" dirty="0">
              <a:cs typeface="Calibri"/>
            </a:endParaRPr>
          </a:p>
          <a:p>
            <a:r>
              <a:rPr lang="fr-CA" sz="2000" dirty="0"/>
              <a:t>Réduire la période de rétroaction dans les cas de modification de règles ou d’erreurs d’évaluation de scolarité.</a:t>
            </a:r>
          </a:p>
        </p:txBody>
      </p:sp>
    </p:spTree>
    <p:extLst>
      <p:ext uri="{BB962C8B-B14F-4D97-AF65-F5344CB8AC3E}">
        <p14:creationId xmlns:p14="http://schemas.microsoft.com/office/powerpoint/2010/main" val="1366762710"/>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is">
  <a:themeElements>
    <a:clrScheme name="Concis">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Concis">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ncis">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otalTime>14</TotalTime>
  <Words>712</Words>
  <Application>Microsoft Office PowerPoint</Application>
  <PresentationFormat>Grand écran</PresentationFormat>
  <Paragraphs>53</Paragraphs>
  <Slides>11</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11</vt:i4>
      </vt:variant>
    </vt:vector>
  </HeadingPairs>
  <TitlesOfParts>
    <vt:vector size="14" baseType="lpstr">
      <vt:lpstr>Century Gothic</vt:lpstr>
      <vt:lpstr>Wingdings 2</vt:lpstr>
      <vt:lpstr>Concis</vt:lpstr>
      <vt:lpstr> Rappel des demandes sectorielles</vt:lpstr>
      <vt:lpstr>Formation continue</vt:lpstr>
      <vt:lpstr>Rémunération</vt:lpstr>
      <vt:lpstr>Précarité</vt:lpstr>
      <vt:lpstr>Tâches, ressources et financement</vt:lpstr>
      <vt:lpstr>Emploi, organisation et relations du travail</vt:lpstr>
      <vt:lpstr>Autonomie professionnelle</vt:lpstr>
      <vt:lpstr>Consolidation et transformation du réseau</vt:lpstr>
      <vt:lpstr>Demandes patronales sectorielles</vt:lpstr>
      <vt:lpstr>Demandes patronales</vt:lpstr>
      <vt:lpstr>Demandes patronales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Rappel des demandes sectorielles</dc:title>
  <dc:creator>Isabelle Proulx</dc:creator>
  <cp:lastModifiedBy>Isabelle Proulx</cp:lastModifiedBy>
  <cp:revision>6</cp:revision>
  <dcterms:created xsi:type="dcterms:W3CDTF">2021-02-09T15:11:18Z</dcterms:created>
  <dcterms:modified xsi:type="dcterms:W3CDTF">2021-02-09T21:15:08Z</dcterms:modified>
</cp:coreProperties>
</file>