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7"/>
  </p:notesMasterIdLst>
  <p:handoutMasterIdLst>
    <p:handoutMasterId r:id="rId18"/>
  </p:handoutMasterIdLst>
  <p:sldIdLst>
    <p:sldId id="258" r:id="rId2"/>
    <p:sldId id="297" r:id="rId3"/>
    <p:sldId id="299" r:id="rId4"/>
    <p:sldId id="298" r:id="rId5"/>
    <p:sldId id="300" r:id="rId6"/>
    <p:sldId id="302" r:id="rId7"/>
    <p:sldId id="303" r:id="rId8"/>
    <p:sldId id="305" r:id="rId9"/>
    <p:sldId id="306" r:id="rId10"/>
    <p:sldId id="307" r:id="rId11"/>
    <p:sldId id="311" r:id="rId12"/>
    <p:sldId id="309" r:id="rId13"/>
    <p:sldId id="312" r:id="rId14"/>
    <p:sldId id="308" r:id="rId15"/>
    <p:sldId id="310" r:id="rId16"/>
  </p:sldIdLst>
  <p:sldSz cx="12192000" cy="6858000"/>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6" clrIdx="0"/>
  <p:cmAuthor id="2" name="Michel Milot" initials="MM" lastIdx="1" clrIdx="1">
    <p:extLst>
      <p:ext uri="{19B8F6BF-5375-455C-9EA6-DF929625EA0E}">
        <p15:presenceInfo xmlns:p15="http://schemas.microsoft.com/office/powerpoint/2012/main" userId="S-1-5-21-588780242-1297303339-142223018-23808" providerId="AD"/>
      </p:ext>
    </p:extLst>
  </p:cmAuthor>
  <p:cmAuthor id="3" name="Utilisateur invité" initials="Ui"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93A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22AA9-CB51-4B3C-88DE-DE18653D2245}" v="348" dt="2019-01-22T22:01:47.990"/>
  </p1510:revLst>
</p1510:revInfo>
</file>

<file path=ppt/tableStyles.xml><?xml version="1.0" encoding="utf-8"?>
<a:tblStyleLst xmlns:a="http://schemas.openxmlformats.org/drawingml/2006/main" def="{5C22544A-7EE6-4342-B048-85BDC9FD1C3A}">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AB7BEC-8C5B-409A-9E02-6870F14A545B}" type="datetimeFigureOut">
              <a:rPr lang="fr-CA" smtClean="0"/>
              <a:pPr/>
              <a:t>2019-01-28</a:t>
            </a:fld>
            <a:endParaRPr lang="fr-CA"/>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369A92-8544-4E6D-9115-615636FE1562}" type="slidenum">
              <a:rPr lang="fr-CA" smtClean="0"/>
              <a:pPr/>
              <a:t>‹N°›</a:t>
            </a:fld>
            <a:endParaRPr lang="fr-CA"/>
          </a:p>
        </p:txBody>
      </p:sp>
    </p:spTree>
    <p:extLst>
      <p:ext uri="{BB962C8B-B14F-4D97-AF65-F5344CB8AC3E}">
        <p14:creationId xmlns:p14="http://schemas.microsoft.com/office/powerpoint/2010/main" val="3360137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D829A748-0BB3-4FE5-94C3-E3AD61D04AFC}" type="datetimeFigureOut">
              <a:rPr lang="fr-CA"/>
              <a:pPr>
                <a:defRPr/>
              </a:pPr>
              <a:t>2019-01-28</a:t>
            </a:fld>
            <a:endParaRPr lang="fr-CA"/>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CA"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fr-CA"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EEB9D2D-9F6B-46B0-89D3-6AA9DA1F9BFD}" type="slidenum">
              <a:rPr lang="fr-CA"/>
              <a:pPr>
                <a:defRPr/>
              </a:pPr>
              <a:t>‹N°›</a:t>
            </a:fld>
            <a:endParaRPr lang="fr-CA"/>
          </a:p>
        </p:txBody>
      </p:sp>
    </p:spTree>
    <p:extLst>
      <p:ext uri="{BB962C8B-B14F-4D97-AF65-F5344CB8AC3E}">
        <p14:creationId xmlns:p14="http://schemas.microsoft.com/office/powerpoint/2010/main" val="18330043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0290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pPr>
              <a:defRPr/>
            </a:pPr>
            <a:fld id="{BEEB9D2D-9F6B-46B0-89D3-6AA9DA1F9BFD}" type="slidenum">
              <a:rPr lang="fr-CA" smtClean="0"/>
              <a:pPr>
                <a:defRPr/>
              </a:pPr>
              <a:t>3</a:t>
            </a:fld>
            <a:endParaRPr lang="fr-CA"/>
          </a:p>
        </p:txBody>
      </p:sp>
    </p:spTree>
    <p:extLst>
      <p:ext uri="{BB962C8B-B14F-4D97-AF65-F5344CB8AC3E}">
        <p14:creationId xmlns:p14="http://schemas.microsoft.com/office/powerpoint/2010/main" val="2981817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3149600" y="4038600"/>
            <a:ext cx="8636000" cy="1828800"/>
          </a:xfrm>
        </p:spPr>
        <p:txBody>
          <a:bodyPr anchor="b"/>
          <a:lstStyle>
            <a:lvl1pPr>
              <a:defRPr cap="all" baseline="0"/>
            </a:lvl1pPr>
          </a:lstStyle>
          <a:p>
            <a:r>
              <a:rPr kumimoji="0" lang="fr-FR"/>
              <a:t>Cliquez pour modifier le style du titre</a:t>
            </a:r>
            <a:endParaRPr kumimoji="0" lang="en-US"/>
          </a:p>
        </p:txBody>
      </p:sp>
      <p:sp>
        <p:nvSpPr>
          <p:cNvPr id="9" name="Sous-titr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1DFBFC00-73A3-4187-9BE0-48A9D5FD9258}" type="datetimeFigureOut">
              <a:rPr lang="fr-CA" smtClean="0"/>
              <a:pPr>
                <a:defRPr/>
              </a:pPr>
              <a:t>2019-01-28</a:t>
            </a:fld>
            <a:endParaRPr lang="fr-CA"/>
          </a:p>
        </p:txBody>
      </p:sp>
      <p:sp>
        <p:nvSpPr>
          <p:cNvPr id="17" name="Espace réservé du pied de page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endParaRPr lang="fr-CA"/>
          </a:p>
        </p:txBody>
      </p:sp>
      <p:sp>
        <p:nvSpPr>
          <p:cNvPr id="29" name="Espace réservé du numéro de diapositive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FD81EC3E-FE26-4E69-96F5-58F891037F5D}" type="slidenum">
              <a:rPr lang="fr-CA" smtClean="0"/>
              <a:pPr>
                <a:defRPr/>
              </a:pPr>
              <a:t>‹N°›</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16864" y="228600"/>
            <a:ext cx="10871200" cy="990600"/>
          </a:xfrm>
        </p:spPr>
        <p:txBody>
          <a:bodyPr/>
          <a:lstStyle/>
          <a:p>
            <a:r>
              <a:rPr kumimoji="0" lang="fr-FR"/>
              <a:t>Cliquez pour modifier le style du titre</a:t>
            </a:r>
            <a:endParaRPr kumimoji="0" lang="en-US"/>
          </a:p>
        </p:txBody>
      </p:sp>
      <p:sp>
        <p:nvSpPr>
          <p:cNvPr id="4" name="Espace réservé de la date 3"/>
          <p:cNvSpPr>
            <a:spLocks noGrp="1"/>
          </p:cNvSpPr>
          <p:nvPr>
            <p:ph type="dt" sz="half" idx="10"/>
          </p:nvPr>
        </p:nvSpPr>
        <p:spPr/>
        <p:txBody>
          <a:bodyPr/>
          <a:lstStyle/>
          <a:p>
            <a:pPr>
              <a:defRPr/>
            </a:pPr>
            <a:fld id="{A85F1B7A-6EFD-402E-98D3-3D785AC4732F}" type="datetimeFigureOut">
              <a:rPr lang="fr-CA" smtClean="0"/>
              <a:pPr>
                <a:defRPr/>
              </a:pPr>
              <a:t>2019-01-28</a:t>
            </a:fld>
            <a:endParaRPr lang="fr-CA"/>
          </a:p>
        </p:txBody>
      </p:sp>
      <p:sp>
        <p:nvSpPr>
          <p:cNvPr id="5" name="Espace réservé du pied de page 4"/>
          <p:cNvSpPr>
            <a:spLocks noGrp="1"/>
          </p:cNvSpPr>
          <p:nvPr>
            <p:ph type="ftr" sz="quarter" idx="11"/>
          </p:nvPr>
        </p:nvSpPr>
        <p:spPr/>
        <p:txBody>
          <a:bodyPr/>
          <a:lstStyle/>
          <a:p>
            <a:pPr>
              <a:defRPr/>
            </a:pPr>
            <a:endParaRPr lang="fr-CA"/>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pPr>
              <a:defRPr/>
            </a:pPr>
            <a:fld id="{258090CD-9659-4A33-8D42-27CAA785F21C}" type="slidenum">
              <a:rPr lang="fr-CA" smtClean="0"/>
              <a:pPr>
                <a:defRPr/>
              </a:pPr>
              <a:t>‹N°›</a:t>
            </a:fld>
            <a:endParaRPr lang="fr-CA"/>
          </a:p>
        </p:txBody>
      </p:sp>
      <p:sp>
        <p:nvSpPr>
          <p:cNvPr id="8" name="Espace réservé du contenu 7"/>
          <p:cNvSpPr>
            <a:spLocks noGrp="1"/>
          </p:cNvSpPr>
          <p:nvPr>
            <p:ph sz="quarter" idx="1"/>
          </p:nvPr>
        </p:nvSpPr>
        <p:spPr>
          <a:xfrm>
            <a:off x="816864" y="1600200"/>
            <a:ext cx="10871200" cy="44958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fr-FR"/>
              <a:t>Cliquez pour modifier le style du titre</a:t>
            </a:r>
            <a:endParaRPr kumimoji="0" lang="en-US"/>
          </a:p>
        </p:txBody>
      </p:sp>
      <p:sp>
        <p:nvSpPr>
          <p:cNvPr id="12" name="Espace réservé de la date 11"/>
          <p:cNvSpPr>
            <a:spLocks noGrp="1"/>
          </p:cNvSpPr>
          <p:nvPr>
            <p:ph type="dt" sz="half" idx="10"/>
          </p:nvPr>
        </p:nvSpPr>
        <p:spPr/>
        <p:txBody>
          <a:bodyPr/>
          <a:lstStyle/>
          <a:p>
            <a:pPr>
              <a:defRPr/>
            </a:pPr>
            <a:fld id="{B17F540F-FD4C-469E-9065-C6E3A9117BD4}" type="datetimeFigureOut">
              <a:rPr lang="fr-CA" smtClean="0"/>
              <a:pPr>
                <a:defRPr/>
              </a:pPr>
              <a:t>2019-01-28</a:t>
            </a:fld>
            <a:endParaRPr lang="fr-CA"/>
          </a:p>
        </p:txBody>
      </p:sp>
      <p:sp>
        <p:nvSpPr>
          <p:cNvPr id="13" name="Espace réservé du numéro de diapositive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2C926422-965B-4884-A64B-9C42DF2FD31C}" type="slidenum">
              <a:rPr lang="fr-CA" smtClean="0"/>
              <a:pPr>
                <a:defRPr/>
              </a:pPr>
              <a:t>‹N°›</a:t>
            </a:fld>
            <a:endParaRPr lang="fr-CA"/>
          </a:p>
        </p:txBody>
      </p:sp>
      <p:sp>
        <p:nvSpPr>
          <p:cNvPr id="14" name="Espace réservé du pied de page 13"/>
          <p:cNvSpPr>
            <a:spLocks noGrp="1"/>
          </p:cNvSpPr>
          <p:nvPr>
            <p:ph type="ftr" sz="quarter" idx="12"/>
          </p:nvPr>
        </p:nvSpPr>
        <p:spPr/>
        <p:txBody>
          <a:bodyPr/>
          <a:lstStyle/>
          <a:p>
            <a:pPr>
              <a:defRPr/>
            </a:pPr>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9" name="Espace réservé du contenu 8"/>
          <p:cNvSpPr>
            <a:spLocks noGrp="1"/>
          </p:cNvSpPr>
          <p:nvPr>
            <p:ph sz="quarter" idx="1"/>
          </p:nvPr>
        </p:nvSpPr>
        <p:spPr>
          <a:xfrm>
            <a:off x="812800" y="1589567"/>
            <a:ext cx="5181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1" name="Espace réservé du contenu 10"/>
          <p:cNvSpPr>
            <a:spLocks noGrp="1"/>
          </p:cNvSpPr>
          <p:nvPr>
            <p:ph sz="quarter" idx="2"/>
          </p:nvPr>
        </p:nvSpPr>
        <p:spPr>
          <a:xfrm>
            <a:off x="6459868" y="1589567"/>
            <a:ext cx="5181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8" name="Espace réservé de la date 7"/>
          <p:cNvSpPr>
            <a:spLocks noGrp="1"/>
          </p:cNvSpPr>
          <p:nvPr>
            <p:ph type="dt" sz="half" idx="15"/>
          </p:nvPr>
        </p:nvSpPr>
        <p:spPr/>
        <p:txBody>
          <a:bodyPr rtlCol="0"/>
          <a:lstStyle/>
          <a:p>
            <a:pPr>
              <a:defRPr/>
            </a:pPr>
            <a:fld id="{5DCA70BD-3527-4208-A47B-553FF2717B41}" type="datetimeFigureOut">
              <a:rPr lang="fr-CA" smtClean="0"/>
              <a:pPr>
                <a:defRPr/>
              </a:pPr>
              <a:t>2019-01-28</a:t>
            </a:fld>
            <a:endParaRPr lang="fr-CA"/>
          </a:p>
        </p:txBody>
      </p:sp>
      <p:sp>
        <p:nvSpPr>
          <p:cNvPr id="10" name="Espace réservé du numéro de diapositive 9"/>
          <p:cNvSpPr>
            <a:spLocks noGrp="1"/>
          </p:cNvSpPr>
          <p:nvPr>
            <p:ph type="sldNum" sz="quarter" idx="16"/>
          </p:nvPr>
        </p:nvSpPr>
        <p:spPr/>
        <p:txBody>
          <a:bodyPr rtlCol="0"/>
          <a:lstStyle/>
          <a:p>
            <a:pPr>
              <a:defRPr/>
            </a:pPr>
            <a:fld id="{10422C88-8F38-4D2F-9003-29124BBCACF6}" type="slidenum">
              <a:rPr lang="fr-CA" smtClean="0"/>
              <a:pPr>
                <a:defRPr/>
              </a:pPr>
              <a:t>‹N°›</a:t>
            </a:fld>
            <a:endParaRPr lang="fr-CA"/>
          </a:p>
        </p:txBody>
      </p:sp>
      <p:sp>
        <p:nvSpPr>
          <p:cNvPr id="12" name="Espace réservé du pied de page 11"/>
          <p:cNvSpPr>
            <a:spLocks noGrp="1"/>
          </p:cNvSpPr>
          <p:nvPr>
            <p:ph type="ftr" sz="quarter" idx="17"/>
          </p:nvPr>
        </p:nvSpPr>
        <p:spPr/>
        <p:txBody>
          <a:bodyPr rtlCol="0"/>
          <a:lstStyle/>
          <a:p>
            <a:pPr>
              <a:defRPr/>
            </a:pPr>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711200" y="273050"/>
            <a:ext cx="10871200" cy="869950"/>
          </a:xfrm>
        </p:spPr>
        <p:txBody>
          <a:bodyPr anchor="ctr"/>
          <a:lstStyle>
            <a:lvl1pPr>
              <a:defRPr/>
            </a:lvl1pPr>
          </a:lstStyle>
          <a:p>
            <a:r>
              <a:rPr kumimoji="0" lang="fr-FR"/>
              <a:t>Cliquez pour modifier le style du titre</a:t>
            </a:r>
            <a:endParaRPr kumimoji="0" lang="en-US"/>
          </a:p>
        </p:txBody>
      </p:sp>
      <p:sp>
        <p:nvSpPr>
          <p:cNvPr id="11" name="Espace réservé du contenu 10"/>
          <p:cNvSpPr>
            <a:spLocks noGrp="1"/>
          </p:cNvSpPr>
          <p:nvPr>
            <p:ph sz="quarter" idx="2"/>
          </p:nvPr>
        </p:nvSpPr>
        <p:spPr>
          <a:xfrm>
            <a:off x="812800" y="2438400"/>
            <a:ext cx="51816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quarter" idx="4"/>
          </p:nvPr>
        </p:nvSpPr>
        <p:spPr>
          <a:xfrm>
            <a:off x="6400800" y="2438400"/>
            <a:ext cx="51816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space réservé de la date 9"/>
          <p:cNvSpPr>
            <a:spLocks noGrp="1"/>
          </p:cNvSpPr>
          <p:nvPr>
            <p:ph type="dt" sz="half" idx="15"/>
          </p:nvPr>
        </p:nvSpPr>
        <p:spPr/>
        <p:txBody>
          <a:bodyPr rtlCol="0"/>
          <a:lstStyle/>
          <a:p>
            <a:pPr>
              <a:defRPr/>
            </a:pPr>
            <a:fld id="{080EEC87-130F-44C6-91E0-91AE23785D9C}" type="datetimeFigureOut">
              <a:rPr lang="fr-CA" smtClean="0"/>
              <a:pPr>
                <a:defRPr/>
              </a:pPr>
              <a:t>2019-01-28</a:t>
            </a:fld>
            <a:endParaRPr lang="fr-CA"/>
          </a:p>
        </p:txBody>
      </p:sp>
      <p:sp>
        <p:nvSpPr>
          <p:cNvPr id="12" name="Espace réservé du numéro de diapositive 11"/>
          <p:cNvSpPr>
            <a:spLocks noGrp="1"/>
          </p:cNvSpPr>
          <p:nvPr>
            <p:ph type="sldNum" sz="quarter" idx="16"/>
          </p:nvPr>
        </p:nvSpPr>
        <p:spPr/>
        <p:txBody>
          <a:bodyPr rtlCol="0"/>
          <a:lstStyle/>
          <a:p>
            <a:pPr>
              <a:defRPr/>
            </a:pPr>
            <a:fld id="{AE94E904-D6A0-4204-AA05-AF8DAFEFC281}" type="slidenum">
              <a:rPr lang="fr-CA" smtClean="0"/>
              <a:pPr>
                <a:defRPr/>
              </a:pPr>
              <a:t>‹N°›</a:t>
            </a:fld>
            <a:endParaRPr lang="fr-CA"/>
          </a:p>
        </p:txBody>
      </p:sp>
      <p:sp>
        <p:nvSpPr>
          <p:cNvPr id="14" name="Espace réservé du pied de page 13"/>
          <p:cNvSpPr>
            <a:spLocks noGrp="1"/>
          </p:cNvSpPr>
          <p:nvPr>
            <p:ph type="ftr" sz="quarter" idx="17"/>
          </p:nvPr>
        </p:nvSpPr>
        <p:spPr/>
        <p:txBody>
          <a:bodyPr rtlCol="0"/>
          <a:lstStyle/>
          <a:p>
            <a:pPr>
              <a:defRPr/>
            </a:pPr>
            <a:endParaRPr lang="fr-CA"/>
          </a:p>
        </p:txBody>
      </p:sp>
      <p:sp>
        <p:nvSpPr>
          <p:cNvPr id="16" name="Espace réservé du texte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
        <p:nvSpPr>
          <p:cNvPr id="15" name="Espace réservé du texte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pPr>
              <a:defRPr/>
            </a:pPr>
            <a:fld id="{F3C9D00A-E229-4B48-ADE7-F929955F2E8E}" type="datetimeFigureOut">
              <a:rPr lang="fr-CA" smtClean="0"/>
              <a:pPr>
                <a:defRPr/>
              </a:pPr>
              <a:t>2019-01-28</a:t>
            </a:fld>
            <a:endParaRPr lang="fr-CA"/>
          </a:p>
        </p:txBody>
      </p:sp>
      <p:sp>
        <p:nvSpPr>
          <p:cNvPr id="4" name="Espace réservé du pied de page 3"/>
          <p:cNvSpPr>
            <a:spLocks noGrp="1"/>
          </p:cNvSpPr>
          <p:nvPr>
            <p:ph type="ftr" sz="quarter" idx="11"/>
          </p:nvPr>
        </p:nvSpPr>
        <p:spPr/>
        <p:txBody>
          <a:bodyPr/>
          <a:lstStyle/>
          <a:p>
            <a:pPr>
              <a:defRPr/>
            </a:pPr>
            <a:endParaRPr lang="fr-CA"/>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pPr>
              <a:defRPr/>
            </a:pPr>
            <a:fld id="{5446F4D9-3CCF-404D-AF62-F43AEF3E6843}" type="slidenum">
              <a:rPr lang="fr-CA" smtClean="0"/>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B076D926-7993-4384-9695-9E59C04FD6DE}" type="datetimeFigureOut">
              <a:rPr lang="fr-CA" smtClean="0"/>
              <a:pPr>
                <a:defRPr/>
              </a:pPr>
              <a:t>2019-01-28</a:t>
            </a:fld>
            <a:endParaRPr lang="fr-CA"/>
          </a:p>
        </p:txBody>
      </p:sp>
      <p:sp>
        <p:nvSpPr>
          <p:cNvPr id="3" name="Espace réservé du pied de page 2"/>
          <p:cNvSpPr>
            <a:spLocks noGrp="1"/>
          </p:cNvSpPr>
          <p:nvPr>
            <p:ph type="ftr" sz="quarter" idx="11"/>
          </p:nvPr>
        </p:nvSpPr>
        <p:spPr/>
        <p:txBody>
          <a:bodyPr/>
          <a:lstStyle/>
          <a:p>
            <a:pPr>
              <a:defRPr/>
            </a:pPr>
            <a:endParaRPr lang="fr-CA"/>
          </a:p>
        </p:txBody>
      </p:sp>
      <p:sp>
        <p:nvSpPr>
          <p:cNvPr id="4" name="Espace réservé du numéro de diapositive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2BE8A152-20D2-4886-9EAD-106F4C210305}" type="slidenum">
              <a:rPr lang="fr-CA" smtClean="0"/>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12800" y="273050"/>
            <a:ext cx="10769600" cy="869950"/>
          </a:xfrm>
        </p:spPr>
        <p:txBody>
          <a:bodyPr anchor="ctr"/>
          <a:lstStyle>
            <a:lvl1pPr algn="l">
              <a:buNone/>
              <a:defRPr sz="4400" b="0"/>
            </a:lvl1pPr>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pPr>
              <a:defRPr/>
            </a:pPr>
            <a:fld id="{32A5597C-FC87-47D8-AB4A-A98C65944E66}" type="datetimeFigureOut">
              <a:rPr lang="fr-CA" smtClean="0"/>
              <a:pPr>
                <a:defRPr/>
              </a:pPr>
              <a:t>2019-01-28</a:t>
            </a:fld>
            <a:endParaRPr lang="fr-CA"/>
          </a:p>
        </p:txBody>
      </p:sp>
      <p:sp>
        <p:nvSpPr>
          <p:cNvPr id="6" name="Espace réservé du pied de page 5"/>
          <p:cNvSpPr>
            <a:spLocks noGrp="1"/>
          </p:cNvSpPr>
          <p:nvPr>
            <p:ph type="ftr" sz="quarter" idx="11"/>
          </p:nvPr>
        </p:nvSpPr>
        <p:spPr/>
        <p:txBody>
          <a:bodyPr/>
          <a:lstStyle/>
          <a:p>
            <a:pPr>
              <a:defRPr/>
            </a:pPr>
            <a:endParaRPr lang="fr-CA"/>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pPr>
              <a:defRPr/>
            </a:pPr>
            <a:fld id="{1015BCBB-D9C2-4217-8472-84DE84026525}" type="slidenum">
              <a:rPr lang="fr-CA" smtClean="0"/>
              <a:pPr>
                <a:defRPr/>
              </a:pPr>
              <a:t>‹N°›</a:t>
            </a:fld>
            <a:endParaRPr lang="fr-CA"/>
          </a:p>
        </p:txBody>
      </p:sp>
      <p:sp>
        <p:nvSpPr>
          <p:cNvPr id="3" name="Espace réservé du texte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9" name="Espace réservé du contenu 8"/>
          <p:cNvSpPr>
            <a:spLocks noGrp="1"/>
          </p:cNvSpPr>
          <p:nvPr>
            <p:ph sz="quarter" idx="1"/>
          </p:nvPr>
        </p:nvSpPr>
        <p:spPr>
          <a:xfrm>
            <a:off x="3149600" y="1752600"/>
            <a:ext cx="8534400" cy="44196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Cliquez pour modifier les styles du texte du masque</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fr-FR"/>
              <a:t>Cliquez pour modifier le style du titre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8331200" y="6248401"/>
            <a:ext cx="3556000" cy="365125"/>
          </a:xfrm>
        </p:spPr>
        <p:txBody>
          <a:bodyPr rtlCol="0"/>
          <a:lstStyle/>
          <a:p>
            <a:pPr>
              <a:defRPr/>
            </a:pPr>
            <a:fld id="{11744B62-3B9C-4A6C-9540-FCDD87AD3363}" type="datetimeFigureOut">
              <a:rPr lang="fr-CA" smtClean="0"/>
              <a:pPr>
                <a:defRPr/>
              </a:pPr>
              <a:t>2019-01-28</a:t>
            </a:fld>
            <a:endParaRPr lang="fr-CA"/>
          </a:p>
        </p:txBody>
      </p:sp>
      <p:sp>
        <p:nvSpPr>
          <p:cNvPr id="13" name="Espace réservé du numéro de diapositive 12"/>
          <p:cNvSpPr>
            <a:spLocks noGrp="1"/>
          </p:cNvSpPr>
          <p:nvPr>
            <p:ph type="sldNum" sz="quarter" idx="11"/>
          </p:nvPr>
        </p:nvSpPr>
        <p:spPr>
          <a:xfrm>
            <a:off x="0" y="4667249"/>
            <a:ext cx="1930400" cy="663578"/>
          </a:xfrm>
        </p:spPr>
        <p:txBody>
          <a:bodyPr rtlCol="0"/>
          <a:lstStyle>
            <a:lvl1pPr>
              <a:defRPr sz="2800"/>
            </a:lvl1pPr>
          </a:lstStyle>
          <a:p>
            <a:pPr>
              <a:defRPr/>
            </a:pPr>
            <a:fld id="{8482F3A4-BC1C-4C4D-B7C6-3634F08771F1}" type="slidenum">
              <a:rPr lang="fr-CA" smtClean="0"/>
              <a:pPr>
                <a:defRPr/>
              </a:pPr>
              <a:t>‹N°›</a:t>
            </a:fld>
            <a:endParaRPr lang="fr-CA"/>
          </a:p>
        </p:txBody>
      </p:sp>
      <p:sp>
        <p:nvSpPr>
          <p:cNvPr id="14" name="Espace réservé du pied de page 13"/>
          <p:cNvSpPr>
            <a:spLocks noGrp="1"/>
          </p:cNvSpPr>
          <p:nvPr>
            <p:ph type="ftr" sz="quarter" idx="12"/>
          </p:nvPr>
        </p:nvSpPr>
        <p:spPr>
          <a:xfrm>
            <a:off x="2133600" y="6248207"/>
            <a:ext cx="6096000" cy="365125"/>
          </a:xfrm>
        </p:spPr>
        <p:txBody>
          <a:bodyPr rtlCol="0"/>
          <a:lstStyle/>
          <a:p>
            <a:pPr>
              <a:defRPr/>
            </a:pPr>
            <a:endParaRPr lang="fr-CA"/>
          </a:p>
        </p:txBody>
      </p:sp>
      <p:sp>
        <p:nvSpPr>
          <p:cNvPr id="3" name="Espace réservé pour une image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fr-FR"/>
              <a:t>Cliquez sur l'icône pour ajouter une image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pPr>
              <a:defRPr/>
            </a:pPr>
            <a:fld id="{C907B4D1-80A3-410C-94AC-305CA588FEEC}" type="datetimeFigureOut">
              <a:rPr lang="fr-CA" smtClean="0"/>
              <a:pPr>
                <a:defRPr/>
              </a:pPr>
              <a:t>2019-01-28</a:t>
            </a:fld>
            <a:endParaRPr lang="fr-CA"/>
          </a:p>
        </p:txBody>
      </p:sp>
      <p:sp>
        <p:nvSpPr>
          <p:cNvPr id="5" name="Espace réservé du pied de page 4"/>
          <p:cNvSpPr>
            <a:spLocks noGrp="1"/>
          </p:cNvSpPr>
          <p:nvPr>
            <p:ph type="ftr" sz="quarter" idx="11"/>
          </p:nvPr>
        </p:nvSpPr>
        <p:spPr/>
        <p:txBody>
          <a:bodyPr/>
          <a:lstStyle/>
          <a:p>
            <a:pPr>
              <a:defRPr/>
            </a:pPr>
            <a:endParaRPr lang="fr-CA"/>
          </a:p>
        </p:txBody>
      </p:sp>
      <p:sp>
        <p:nvSpPr>
          <p:cNvPr id="6" name="Espace réservé du numéro de diapositive 5"/>
          <p:cNvSpPr>
            <a:spLocks noGrp="1"/>
          </p:cNvSpPr>
          <p:nvPr>
            <p:ph type="sldNum" sz="quarter" idx="12"/>
          </p:nvPr>
        </p:nvSpPr>
        <p:spPr/>
        <p:txBody>
          <a:bodyPr/>
          <a:lstStyle/>
          <a:p>
            <a:pPr>
              <a:defRPr/>
            </a:pPr>
            <a:fld id="{F99CF58F-9F0E-446C-B2A0-04E5F65653BD}" type="slidenum">
              <a:rPr lang="fr-CA" smtClean="0"/>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37600" y="609601"/>
            <a:ext cx="2743200" cy="55165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609600" y="609600"/>
            <a:ext cx="7416800" cy="5516564"/>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8737600" y="6248403"/>
            <a:ext cx="2946400" cy="365125"/>
          </a:xfrm>
        </p:spPr>
        <p:txBody>
          <a:bodyPr/>
          <a:lstStyle/>
          <a:p>
            <a:pPr>
              <a:defRPr/>
            </a:pPr>
            <a:fld id="{52CDC682-3304-470C-B996-DE604DE87262}" type="datetimeFigureOut">
              <a:rPr lang="fr-CA" smtClean="0"/>
              <a:pPr>
                <a:defRPr/>
              </a:pPr>
              <a:t>2019-01-28</a:t>
            </a:fld>
            <a:endParaRPr lang="fr-CA"/>
          </a:p>
        </p:txBody>
      </p:sp>
      <p:sp>
        <p:nvSpPr>
          <p:cNvPr id="5" name="Espace réservé du pied de page 4"/>
          <p:cNvSpPr>
            <a:spLocks noGrp="1"/>
          </p:cNvSpPr>
          <p:nvPr>
            <p:ph type="ftr" sz="quarter" idx="11"/>
          </p:nvPr>
        </p:nvSpPr>
        <p:spPr>
          <a:xfrm>
            <a:off x="609602" y="6248208"/>
            <a:ext cx="7431311" cy="365125"/>
          </a:xfrm>
        </p:spPr>
        <p:txBody>
          <a:bodyPr/>
          <a:lstStyle/>
          <a:p>
            <a:pPr>
              <a:defRPr/>
            </a:pPr>
            <a:endParaRPr lang="fr-CA"/>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8075084" y="103716"/>
            <a:ext cx="533400" cy="325968"/>
          </a:xfrm>
        </p:spPr>
        <p:txBody>
          <a:bodyPr/>
          <a:lstStyle/>
          <a:p>
            <a:pPr>
              <a:defRPr/>
            </a:pPr>
            <a:fld id="{BDBBECA2-7C80-41D0-9133-0F91E53FC950}" type="slidenum">
              <a:rPr lang="fr-CA" smtClean="0"/>
              <a:pPr>
                <a:defRPr/>
              </a:pPr>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spcBef>
                <a:spcPts val="0"/>
              </a:spcBef>
              <a:spcAft>
                <a:spcPts val="0"/>
              </a:spcAft>
            </a:pPr>
            <a:fld id="{00000000-1234-1234-1234-123412341234}" type="slidenum">
              <a:rPr lang="fr-CA" smtClean="0"/>
              <a:pPr algn="r">
                <a:spcBef>
                  <a:spcPts val="0"/>
                </a:spcBef>
                <a:spcAft>
                  <a:spcPts val="0"/>
                </a:spcAft>
              </a:pPr>
              <a:t>‹N°›</a:t>
            </a:fld>
            <a:endParaRPr lang="fr-CA"/>
          </a:p>
        </p:txBody>
      </p:sp>
    </p:spTree>
    <p:extLst>
      <p:ext uri="{BB962C8B-B14F-4D97-AF65-F5344CB8AC3E}">
        <p14:creationId xmlns:p14="http://schemas.microsoft.com/office/powerpoint/2010/main" val="124981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812800" y="228600"/>
            <a:ext cx="10871200" cy="990600"/>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4560F7B1-7154-493A-91AA-6388634D7347}" type="datetimeFigureOut">
              <a:rPr lang="fr-CA" smtClean="0"/>
              <a:pPr>
                <a:defRPr/>
              </a:pPr>
              <a:t>2019-01-28</a:t>
            </a:fld>
            <a:endParaRPr lang="fr-CA"/>
          </a:p>
        </p:txBody>
      </p:sp>
      <p:sp>
        <p:nvSpPr>
          <p:cNvPr id="3" name="Espace réservé du pied de page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fr-CA"/>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C45C9163-E28C-4BC1-AF84-EAE60B16C5ED}" type="slidenum">
              <a:rPr lang="fr-CA" smtClean="0"/>
              <a:pPr>
                <a:defRPr/>
              </a:pPr>
              <a:t>‹N°›</a:t>
            </a:fld>
            <a:endParaRPr lang="fr-CA"/>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3"/>
        <p:cNvGrpSpPr/>
        <p:nvPr/>
      </p:nvGrpSpPr>
      <p:grpSpPr>
        <a:xfrm>
          <a:off x="0" y="0"/>
          <a:ext cx="0" cy="0"/>
          <a:chOff x="0" y="0"/>
          <a:chExt cx="0" cy="0"/>
        </a:xfrm>
      </p:grpSpPr>
      <p:sp>
        <p:nvSpPr>
          <p:cNvPr id="3" name="Titre 2">
            <a:extLst>
              <a:ext uri="{FF2B5EF4-FFF2-40B4-BE49-F238E27FC236}">
                <a16:creationId xmlns:a16="http://schemas.microsoft.com/office/drawing/2014/main" id="{A3B7FF91-6811-9645-A536-3AD4B9D7E84C}"/>
              </a:ext>
            </a:extLst>
          </p:cNvPr>
          <p:cNvSpPr>
            <a:spLocks noGrp="1"/>
          </p:cNvSpPr>
          <p:nvPr>
            <p:ph type="ctrTitle"/>
          </p:nvPr>
        </p:nvSpPr>
        <p:spPr>
          <a:xfrm>
            <a:off x="1635262" y="974014"/>
            <a:ext cx="7756584" cy="3377649"/>
          </a:xfrm>
        </p:spPr>
        <p:txBody>
          <a:bodyPr vert="horz" anchor="b">
            <a:noAutofit/>
          </a:bodyPr>
          <a:lstStyle/>
          <a:p>
            <a:r>
              <a:rPr lang="fr-CA" sz="5400" dirty="0">
                <a:solidFill>
                  <a:schemeClr val="bg1"/>
                </a:solidFill>
              </a:rPr>
              <a:t>comité </a:t>
            </a:r>
            <a:r>
              <a:rPr lang="fr-CA" sz="5400" dirty="0">
                <a:solidFill>
                  <a:schemeClr val="bg1"/>
                </a:solidFill>
                <a:cs typeface="Calibri"/>
                <a:sym typeface="Calibri"/>
              </a:rPr>
              <a:t>SUR LES ENSEIGNANTES et les enseignants DE LA FORMATION CONTINUE*</a:t>
            </a:r>
            <a:endParaRPr lang="fr-FR" sz="5400" dirty="0">
              <a:solidFill>
                <a:schemeClr val="bg1"/>
              </a:solidFill>
            </a:endParaRPr>
          </a:p>
        </p:txBody>
      </p:sp>
      <p:sp>
        <p:nvSpPr>
          <p:cNvPr id="2" name="ZoneTexte 1">
            <a:extLst>
              <a:ext uri="{FF2B5EF4-FFF2-40B4-BE49-F238E27FC236}">
                <a16:creationId xmlns:a16="http://schemas.microsoft.com/office/drawing/2014/main" id="{E406BFD7-E614-6B44-8B02-D0A7F8300C21}"/>
              </a:ext>
            </a:extLst>
          </p:cNvPr>
          <p:cNvSpPr txBox="1"/>
          <p:nvPr/>
        </p:nvSpPr>
        <p:spPr>
          <a:xfrm>
            <a:off x="4137284" y="6194060"/>
            <a:ext cx="7326657" cy="400110"/>
          </a:xfrm>
          <a:prstGeom prst="rect">
            <a:avLst/>
          </a:prstGeom>
          <a:noFill/>
        </p:spPr>
        <p:txBody>
          <a:bodyPr wrap="square" rtlCol="0" anchor="t">
            <a:spAutoFit/>
          </a:bodyPr>
          <a:lstStyle/>
          <a:p>
            <a:r>
              <a:rPr lang="fr-FR" sz="2000" b="1" dirty="0">
                <a:latin typeface="Arial"/>
                <a:cs typeface="Arial"/>
              </a:rPr>
              <a:t>REGROUPEMENT CÉGEP, 24 ET 25 JANVIER 2019</a:t>
            </a:r>
          </a:p>
        </p:txBody>
      </p:sp>
      <p:sp>
        <p:nvSpPr>
          <p:cNvPr id="4" name="ZoneTexte 3">
            <a:extLst>
              <a:ext uri="{FF2B5EF4-FFF2-40B4-BE49-F238E27FC236}">
                <a16:creationId xmlns:a16="http://schemas.microsoft.com/office/drawing/2014/main" id="{06D26157-614E-9549-BA0A-4876A14A03AA}"/>
              </a:ext>
            </a:extLst>
          </p:cNvPr>
          <p:cNvSpPr txBox="1"/>
          <p:nvPr/>
        </p:nvSpPr>
        <p:spPr>
          <a:xfrm>
            <a:off x="316445" y="6198105"/>
            <a:ext cx="2304256" cy="400110"/>
          </a:xfrm>
          <a:prstGeom prst="rect">
            <a:avLst/>
          </a:prstGeom>
          <a:noFill/>
        </p:spPr>
        <p:txBody>
          <a:bodyPr wrap="square" rtlCol="0" anchor="t">
            <a:spAutoFit/>
          </a:bodyPr>
          <a:lstStyle/>
          <a:p>
            <a:r>
              <a:rPr lang="fr-FR" sz="2000" b="1">
                <a:latin typeface="Arial"/>
                <a:cs typeface="Arial"/>
              </a:rPr>
              <a:t>RAPPORT FINAL</a:t>
            </a:r>
            <a:endParaRPr lang="fr-CA" sz="2000" b="1">
              <a:cs typeface="Arial"/>
            </a:endParaRPr>
          </a:p>
        </p:txBody>
      </p:sp>
      <p:sp>
        <p:nvSpPr>
          <p:cNvPr id="5" name="ZoneTexte 4">
            <a:extLst>
              <a:ext uri="{FF2B5EF4-FFF2-40B4-BE49-F238E27FC236}">
                <a16:creationId xmlns:a16="http://schemas.microsoft.com/office/drawing/2014/main" id="{40DD3134-A714-4BE3-9BCF-C38B2755056F}"/>
              </a:ext>
            </a:extLst>
          </p:cNvPr>
          <p:cNvSpPr txBox="1"/>
          <p:nvPr/>
        </p:nvSpPr>
        <p:spPr>
          <a:xfrm>
            <a:off x="181156" y="5234796"/>
            <a:ext cx="11729048" cy="7386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400" cap="all" dirty="0">
                <a:solidFill>
                  <a:schemeClr val="bg1"/>
                </a:solidFill>
                <a:latin typeface="Arial"/>
                <a:cs typeface="Arial"/>
              </a:rPr>
              <a:t>*Comité d’analyse Des travaux et Des résultats des quatre (4) dernières rondes de négociation dans le but de développer une stratégie pouvant mener à des gains significatifs relativement aux conditions de travail des chargées et des chargés de cours à la formation continue lors de la prochaine négociation</a:t>
            </a:r>
            <a:endParaRPr lang="fr-FR" sz="1400" dirty="0">
              <a:solidFill>
                <a:schemeClr val="bg1"/>
              </a:solidFill>
              <a:latin typeface="Arial"/>
              <a:cs typeface="Arial"/>
            </a:endParaRPr>
          </a:p>
        </p:txBody>
      </p:sp>
    </p:spTree>
    <p:extLst>
      <p:ext uri="{BB962C8B-B14F-4D97-AF65-F5344CB8AC3E}">
        <p14:creationId xmlns:p14="http://schemas.microsoft.com/office/powerpoint/2010/main" val="3276228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4A9962-F7F4-49B7-A492-17681A70A028}"/>
              </a:ext>
            </a:extLst>
          </p:cNvPr>
          <p:cNvSpPr>
            <a:spLocks noGrp="1"/>
          </p:cNvSpPr>
          <p:nvPr>
            <p:ph type="title"/>
          </p:nvPr>
        </p:nvSpPr>
        <p:spPr/>
        <p:txBody>
          <a:bodyPr/>
          <a:lstStyle/>
          <a:p>
            <a:r>
              <a:rPr lang="fr-CA"/>
              <a:t>PLAN DE MATCH</a:t>
            </a:r>
            <a:endParaRPr lang="fr-FR"/>
          </a:p>
        </p:txBody>
      </p:sp>
      <p:sp>
        <p:nvSpPr>
          <p:cNvPr id="3" name="Espace réservé du contenu 2">
            <a:extLst>
              <a:ext uri="{FF2B5EF4-FFF2-40B4-BE49-F238E27FC236}">
                <a16:creationId xmlns:a16="http://schemas.microsoft.com/office/drawing/2014/main" id="{583AFDD5-84A5-41D8-B956-1224A72A5EAD}"/>
              </a:ext>
            </a:extLst>
          </p:cNvPr>
          <p:cNvSpPr>
            <a:spLocks noGrp="1"/>
          </p:cNvSpPr>
          <p:nvPr>
            <p:ph sz="quarter" idx="1"/>
          </p:nvPr>
        </p:nvSpPr>
        <p:spPr/>
        <p:txBody>
          <a:bodyPr vert="horz" anchor="t">
            <a:normAutofit/>
          </a:bodyPr>
          <a:lstStyle/>
          <a:p>
            <a:pPr marL="0" indent="0">
              <a:buNone/>
            </a:pPr>
            <a:r>
              <a:rPr lang="fr-CA" sz="3600"/>
              <a:t>1. Conditions de travail médiocres à la FC</a:t>
            </a:r>
            <a:endParaRPr lang="fr-FR" sz="3600"/>
          </a:p>
          <a:p>
            <a:pPr marL="0" indent="0">
              <a:buNone/>
            </a:pPr>
            <a:r>
              <a:rPr lang="fr-CA" sz="3600"/>
              <a:t>2. Leçons à tirer de l’historique</a:t>
            </a:r>
          </a:p>
          <a:p>
            <a:pPr marL="0" indent="0">
              <a:spcBef>
                <a:spcPct val="0"/>
              </a:spcBef>
              <a:buNone/>
            </a:pPr>
            <a:r>
              <a:rPr lang="fr-CA" sz="3600"/>
              <a:t>3. Rapport </a:t>
            </a:r>
            <a:r>
              <a:rPr lang="fr-FR" sz="3600"/>
              <a:t>sur la formation continue (CNR, 2014)</a:t>
            </a:r>
          </a:p>
          <a:p>
            <a:pPr marL="0" indent="0">
              <a:buNone/>
            </a:pPr>
            <a:r>
              <a:rPr lang="fr-CA" sz="3600"/>
              <a:t>4. Obstacles à l’intégration</a:t>
            </a:r>
          </a:p>
          <a:p>
            <a:pPr marL="0" indent="0">
              <a:buNone/>
            </a:pPr>
            <a:r>
              <a:rPr lang="fr-CA" sz="3600"/>
              <a:t>5. Coût de la parité salariale</a:t>
            </a:r>
            <a:endParaRPr lang="fr-CA"/>
          </a:p>
          <a:p>
            <a:pPr marL="0" indent="0">
              <a:buNone/>
            </a:pPr>
            <a:r>
              <a:rPr lang="fr-CA" sz="3600"/>
              <a:t>6. Recommandations du comité</a:t>
            </a:r>
            <a:endParaRPr lang="fr-CA"/>
          </a:p>
        </p:txBody>
      </p:sp>
    </p:spTree>
    <p:extLst>
      <p:ext uri="{BB962C8B-B14F-4D97-AF65-F5344CB8AC3E}">
        <p14:creationId xmlns:p14="http://schemas.microsoft.com/office/powerpoint/2010/main" val="2509152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5C6618-F22B-4395-8F0C-B4CB22054AED}"/>
              </a:ext>
            </a:extLst>
          </p:cNvPr>
          <p:cNvSpPr>
            <a:spLocks noGrp="1"/>
          </p:cNvSpPr>
          <p:nvPr>
            <p:ph type="title"/>
          </p:nvPr>
        </p:nvSpPr>
        <p:spPr/>
        <p:txBody>
          <a:bodyPr>
            <a:normAutofit/>
          </a:bodyPr>
          <a:lstStyle/>
          <a:p>
            <a:r>
              <a:rPr lang="fr-CA"/>
              <a:t>1. Conditions de travail médiocres à la FC</a:t>
            </a:r>
            <a:endParaRPr lang="fr-FR"/>
          </a:p>
        </p:txBody>
      </p:sp>
      <p:sp>
        <p:nvSpPr>
          <p:cNvPr id="3" name="Espace réservé du contenu 2">
            <a:extLst>
              <a:ext uri="{FF2B5EF4-FFF2-40B4-BE49-F238E27FC236}">
                <a16:creationId xmlns:a16="http://schemas.microsoft.com/office/drawing/2014/main" id="{367016C5-5632-4FF8-9019-2D465CEDC288}"/>
              </a:ext>
            </a:extLst>
          </p:cNvPr>
          <p:cNvSpPr>
            <a:spLocks noGrp="1"/>
          </p:cNvSpPr>
          <p:nvPr>
            <p:ph sz="quarter" idx="1"/>
          </p:nvPr>
        </p:nvSpPr>
        <p:spPr/>
        <p:txBody>
          <a:bodyPr vert="horz" anchor="t">
            <a:normAutofit/>
          </a:bodyPr>
          <a:lstStyle/>
          <a:p>
            <a:pPr marL="0" indent="0">
              <a:buNone/>
            </a:pPr>
            <a:r>
              <a:rPr lang="fr-CA" sz="3600" dirty="0"/>
              <a:t>Salaire médiocre</a:t>
            </a:r>
            <a:endParaRPr lang="fr-FR" sz="3600" dirty="0"/>
          </a:p>
          <a:p>
            <a:r>
              <a:rPr lang="fr-CA" sz="3200" dirty="0"/>
              <a:t>Aucun gain lié à l’expérience</a:t>
            </a:r>
            <a:endParaRPr lang="fr-FR" sz="3600" dirty="0"/>
          </a:p>
          <a:p>
            <a:r>
              <a:rPr lang="fr-CA" sz="3200" dirty="0"/>
              <a:t>Nombreuses tâches non rémunérées</a:t>
            </a:r>
            <a:endParaRPr lang="fr-FR" sz="3600" dirty="0"/>
          </a:p>
          <a:p>
            <a:pPr marL="0" indent="0">
              <a:buNone/>
            </a:pPr>
            <a:r>
              <a:rPr lang="fr-CA" sz="3600" dirty="0"/>
              <a:t>Charges non comptabilisées à la CI</a:t>
            </a:r>
            <a:endParaRPr lang="fr-CA" sz="3200" dirty="0"/>
          </a:p>
          <a:p>
            <a:pPr marL="0" indent="0">
              <a:buNone/>
            </a:pPr>
            <a:r>
              <a:rPr lang="fr-CA" sz="3600" dirty="0"/>
              <a:t>Aucun congé de maladie</a:t>
            </a:r>
          </a:p>
          <a:p>
            <a:pPr marL="0" indent="0">
              <a:buNone/>
            </a:pPr>
            <a:r>
              <a:rPr lang="fr-CA" sz="3600" dirty="0"/>
              <a:t>Archi-précarité et isolement</a:t>
            </a:r>
          </a:p>
          <a:p>
            <a:pPr marL="0" indent="0">
              <a:buNone/>
            </a:pPr>
            <a:r>
              <a:rPr lang="fr-CA" sz="3600" dirty="0"/>
              <a:t>Population étudiante hétérogène</a:t>
            </a:r>
          </a:p>
          <a:p>
            <a:endParaRPr lang="fr-CA" sz="3600" dirty="0"/>
          </a:p>
        </p:txBody>
      </p:sp>
    </p:spTree>
    <p:extLst>
      <p:ext uri="{BB962C8B-B14F-4D97-AF65-F5344CB8AC3E}">
        <p14:creationId xmlns:p14="http://schemas.microsoft.com/office/powerpoint/2010/main" val="36585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a:t>2. Leçons à tirer de l’historique</a:t>
            </a:r>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p:txBody>
          <a:bodyPr vert="horz" anchor="t">
            <a:normAutofit/>
          </a:bodyPr>
          <a:lstStyle/>
          <a:p>
            <a:pPr marL="0" indent="0">
              <a:buNone/>
            </a:pPr>
            <a:r>
              <a:rPr lang="fr-CA" sz="3600" dirty="0"/>
              <a:t>Détérioration des conditions de travail</a:t>
            </a:r>
            <a:endParaRPr lang="fr-FR" sz="3600" dirty="0"/>
          </a:p>
          <a:p>
            <a:r>
              <a:rPr lang="fr-CA" sz="3200" dirty="0"/>
              <a:t>Quelques améliorations récentes (5-1.03d, CFC)</a:t>
            </a:r>
            <a:endParaRPr lang="fr-FR" sz="3200" dirty="0"/>
          </a:p>
          <a:p>
            <a:pPr marL="0" indent="0">
              <a:buNone/>
            </a:pPr>
            <a:endParaRPr lang="fr-CA" sz="3600" dirty="0"/>
          </a:p>
          <a:p>
            <a:pPr marL="0" indent="0">
              <a:buNone/>
            </a:pPr>
            <a:r>
              <a:rPr lang="fr-CA" sz="3600" dirty="0"/>
              <a:t>Demande traditionnelle : intégration</a:t>
            </a:r>
          </a:p>
          <a:p>
            <a:r>
              <a:rPr lang="fr-CA" sz="3200" dirty="0"/>
              <a:t>Peu fructueuse</a:t>
            </a:r>
          </a:p>
          <a:p>
            <a:endParaRPr lang="fr-CA" sz="3600" dirty="0"/>
          </a:p>
        </p:txBody>
      </p:sp>
    </p:spTree>
    <p:extLst>
      <p:ext uri="{BB962C8B-B14F-4D97-AF65-F5344CB8AC3E}">
        <p14:creationId xmlns:p14="http://schemas.microsoft.com/office/powerpoint/2010/main" val="120463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873CAB-1AA9-49BF-A75B-44FB12247159}"/>
              </a:ext>
            </a:extLst>
          </p:cNvPr>
          <p:cNvSpPr>
            <a:spLocks noGrp="1"/>
          </p:cNvSpPr>
          <p:nvPr>
            <p:ph type="title"/>
          </p:nvPr>
        </p:nvSpPr>
        <p:spPr/>
        <p:txBody>
          <a:bodyPr>
            <a:normAutofit/>
          </a:bodyPr>
          <a:lstStyle/>
          <a:p>
            <a:r>
              <a:rPr lang="fr-FR" sz="4000" dirty="0"/>
              <a:t>3. Rapport sur la formation continue (CNR, 2014)</a:t>
            </a:r>
            <a:endParaRPr lang="en-US" sz="4000"/>
          </a:p>
        </p:txBody>
      </p:sp>
      <p:sp>
        <p:nvSpPr>
          <p:cNvPr id="3" name="Espace réservé du contenu 2">
            <a:extLst>
              <a:ext uri="{FF2B5EF4-FFF2-40B4-BE49-F238E27FC236}">
                <a16:creationId xmlns:a16="http://schemas.microsoft.com/office/drawing/2014/main" id="{74EC1D0A-B78C-4C7D-95E9-726110ABEB63}"/>
              </a:ext>
            </a:extLst>
          </p:cNvPr>
          <p:cNvSpPr>
            <a:spLocks noGrp="1"/>
          </p:cNvSpPr>
          <p:nvPr>
            <p:ph sz="quarter" idx="1"/>
          </p:nvPr>
        </p:nvSpPr>
        <p:spPr/>
        <p:txBody>
          <a:bodyPr vert="horz" anchor="t">
            <a:normAutofit/>
          </a:bodyPr>
          <a:lstStyle/>
          <a:p>
            <a:pPr marL="0" indent="0">
              <a:buNone/>
            </a:pPr>
            <a:r>
              <a:rPr lang="fr-FR" sz="3200" dirty="0"/>
              <a:t>Comité national paritaire, mandat de la convention collective 2010-2015 : </a:t>
            </a:r>
            <a:endParaRPr lang="fr-FR" dirty="0"/>
          </a:p>
          <a:p>
            <a:r>
              <a:rPr lang="fr-FR" sz="3200" dirty="0"/>
              <a:t>Analyser la pratique actuelle des enseignantes et des enseignants de la formation continue en tenant compte des caractéristiques particulières de ce secteur</a:t>
            </a:r>
          </a:p>
          <a:p>
            <a:r>
              <a:rPr lang="fr-FR" sz="3200" dirty="0"/>
              <a:t>Analyser les pratiques actuelles au regard de la RAC afin de déterminer la nature de l'intervention du personnel enseignant</a:t>
            </a:r>
          </a:p>
        </p:txBody>
      </p:sp>
    </p:spTree>
    <p:extLst>
      <p:ext uri="{BB962C8B-B14F-4D97-AF65-F5344CB8AC3E}">
        <p14:creationId xmlns:p14="http://schemas.microsoft.com/office/powerpoint/2010/main" val="348694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873CAB-1AA9-49BF-A75B-44FB12247159}"/>
              </a:ext>
            </a:extLst>
          </p:cNvPr>
          <p:cNvSpPr>
            <a:spLocks noGrp="1"/>
          </p:cNvSpPr>
          <p:nvPr>
            <p:ph type="title"/>
          </p:nvPr>
        </p:nvSpPr>
        <p:spPr>
          <a:xfrm>
            <a:off x="816864" y="544902"/>
            <a:ext cx="10871200" cy="990600"/>
          </a:xfrm>
        </p:spPr>
        <p:txBody>
          <a:bodyPr>
            <a:normAutofit fontScale="90000"/>
          </a:bodyPr>
          <a:lstStyle/>
          <a:p>
            <a:r>
              <a:rPr lang="fr-FR" dirty="0"/>
              <a:t>3. Rapport sur la formation continue (CNR, 2014)</a:t>
            </a:r>
            <a:endParaRPr lang="en-US" dirty="0"/>
          </a:p>
          <a:p>
            <a:endParaRPr lang="fr-FR" dirty="0"/>
          </a:p>
        </p:txBody>
      </p:sp>
      <p:sp>
        <p:nvSpPr>
          <p:cNvPr id="3" name="Espace réservé du contenu 2">
            <a:extLst>
              <a:ext uri="{FF2B5EF4-FFF2-40B4-BE49-F238E27FC236}">
                <a16:creationId xmlns:a16="http://schemas.microsoft.com/office/drawing/2014/main" id="{74EC1D0A-B78C-4C7D-95E9-726110ABEB63}"/>
              </a:ext>
            </a:extLst>
          </p:cNvPr>
          <p:cNvSpPr>
            <a:spLocks noGrp="1"/>
          </p:cNvSpPr>
          <p:nvPr>
            <p:ph sz="quarter" idx="1"/>
          </p:nvPr>
        </p:nvSpPr>
        <p:spPr>
          <a:xfrm>
            <a:off x="816864" y="1600200"/>
            <a:ext cx="10871200" cy="3532517"/>
          </a:xfrm>
        </p:spPr>
        <p:txBody>
          <a:bodyPr vert="horz" anchor="t">
            <a:normAutofit fontScale="92500" lnSpcReduction="10000"/>
          </a:bodyPr>
          <a:lstStyle/>
          <a:p>
            <a:pPr marL="0" indent="0">
              <a:buNone/>
            </a:pPr>
            <a:r>
              <a:rPr lang="fr-FR" dirty="0"/>
              <a:t>Les enseignantes et les enseignants à la formation continue: </a:t>
            </a:r>
          </a:p>
          <a:p>
            <a:r>
              <a:rPr lang="fr-FR" dirty="0"/>
              <a:t>Réalisent des activités d'enseignement similaires à celles des enseignantes et des enseignants du régulier (incluant l'encadrement), mais auprès d'une population différente</a:t>
            </a:r>
          </a:p>
          <a:p>
            <a:r>
              <a:rPr lang="fr-FR" dirty="0"/>
              <a:t>Participent à de nombreuses autres activités, à la demande des collèges (développement de programme, réunions pédagogiques, rencontres d'informations pour les étudiantes et les étudiants, rencontres de comité programmes, comités de sélection, recherche de milieu de stage, etc.)</a:t>
            </a:r>
          </a:p>
          <a:p>
            <a:pPr lvl="1"/>
            <a:endParaRPr lang="fr-FR" dirty="0"/>
          </a:p>
        </p:txBody>
      </p:sp>
      <p:sp>
        <p:nvSpPr>
          <p:cNvPr id="4" name="Rectangle : coins arrondis 3">
            <a:extLst>
              <a:ext uri="{FF2B5EF4-FFF2-40B4-BE49-F238E27FC236}">
                <a16:creationId xmlns:a16="http://schemas.microsoft.com/office/drawing/2014/main" id="{9D9F03DA-7D31-4E34-974A-36CC6ADB5609}"/>
              </a:ext>
            </a:extLst>
          </p:cNvPr>
          <p:cNvSpPr/>
          <p:nvPr/>
        </p:nvSpPr>
        <p:spPr>
          <a:xfrm>
            <a:off x="1771291" y="5135591"/>
            <a:ext cx="9167002" cy="153262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400"/>
              <a:t>Souvent, ces activités sont réalisées sans rémunération.</a:t>
            </a:r>
          </a:p>
          <a:p>
            <a:pPr algn="ctr"/>
            <a:r>
              <a:rPr lang="fr-FR" sz="2400"/>
              <a:t>Lorsqu'elles sont rémunérées, le taux est variable. </a:t>
            </a:r>
          </a:p>
          <a:p>
            <a:pPr algn="ctr"/>
            <a:r>
              <a:rPr lang="fr-FR" sz="2400"/>
              <a:t>Parfois, des jetons ou des repas font office de rémunération.</a:t>
            </a:r>
            <a:endParaRPr lang="fr-FR"/>
          </a:p>
        </p:txBody>
      </p:sp>
    </p:spTree>
    <p:extLst>
      <p:ext uri="{BB962C8B-B14F-4D97-AF65-F5344CB8AC3E}">
        <p14:creationId xmlns:p14="http://schemas.microsoft.com/office/powerpoint/2010/main" val="178514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a:t>4. Obstacles à l’intégration</a:t>
            </a:r>
            <a:endParaRPr lang="fr-FR"/>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5580333" cy="4970252"/>
          </a:xfrm>
        </p:spPr>
        <p:txBody>
          <a:bodyPr vert="horz" anchor="t">
            <a:normAutofit/>
          </a:bodyPr>
          <a:lstStyle/>
          <a:p>
            <a:pPr marL="0" indent="0">
              <a:buNone/>
            </a:pPr>
            <a:r>
              <a:rPr lang="fr-CA" sz="3600" b="1" dirty="0"/>
              <a:t>Pour les collèges :</a:t>
            </a:r>
          </a:p>
          <a:p>
            <a:r>
              <a:rPr lang="fr-CA" sz="3600" dirty="0"/>
              <a:t>Deux secteurs distincts</a:t>
            </a:r>
            <a:endParaRPr lang="fr-FR" sz="3600" dirty="0"/>
          </a:p>
          <a:p>
            <a:r>
              <a:rPr lang="fr-CA" sz="3600" dirty="0"/>
              <a:t>Autres </a:t>
            </a:r>
            <a:r>
              <a:rPr lang="fr-CA" sz="3600" dirty="0" err="1"/>
              <a:t>employé-es</a:t>
            </a:r>
            <a:endParaRPr lang="fr-FR" sz="3600" dirty="0"/>
          </a:p>
          <a:p>
            <a:r>
              <a:rPr lang="fr-CA" sz="3600" dirty="0"/>
              <a:t>Peur d'une perte de flexibilité</a:t>
            </a:r>
          </a:p>
          <a:p>
            <a:endParaRPr lang="fr-CA" sz="3600" dirty="0"/>
          </a:p>
          <a:p>
            <a:endParaRPr lang="fr-CA" sz="3600" dirty="0"/>
          </a:p>
        </p:txBody>
      </p:sp>
      <p:sp>
        <p:nvSpPr>
          <p:cNvPr id="6" name="Espace réservé du contenu 2">
            <a:extLst>
              <a:ext uri="{FF2B5EF4-FFF2-40B4-BE49-F238E27FC236}">
                <a16:creationId xmlns:a16="http://schemas.microsoft.com/office/drawing/2014/main" id="{EE6C4688-AB8E-4658-91C4-4577C53364C4}"/>
              </a:ext>
            </a:extLst>
          </p:cNvPr>
          <p:cNvSpPr txBox="1">
            <a:spLocks/>
          </p:cNvSpPr>
          <p:nvPr/>
        </p:nvSpPr>
        <p:spPr>
          <a:xfrm>
            <a:off x="6403905" y="1594449"/>
            <a:ext cx="5795994" cy="4970252"/>
          </a:xfrm>
          <a:prstGeom prst="rect">
            <a:avLst/>
          </a:prstGeom>
        </p:spPr>
        <p:txBody>
          <a:bodyPr vert="horz" anchor="t">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fontAlgn="auto">
              <a:spcAft>
                <a:spcPts val="0"/>
              </a:spcAft>
              <a:buNone/>
            </a:pPr>
            <a:r>
              <a:rPr lang="fr-CA" sz="3600" b="1" dirty="0"/>
              <a:t>Pour certains enseignantes et enseignants :</a:t>
            </a:r>
            <a:endParaRPr lang="fr-FR" sz="3600" b="1" dirty="0"/>
          </a:p>
          <a:p>
            <a:pPr fontAlgn="auto">
              <a:spcAft>
                <a:spcPts val="0"/>
              </a:spcAft>
            </a:pPr>
            <a:r>
              <a:rPr lang="fr-CA" sz="3600" dirty="0"/>
              <a:t>Ancienneté et priorité</a:t>
            </a:r>
            <a:endParaRPr lang="fr-FR" sz="3600" dirty="0"/>
          </a:p>
          <a:p>
            <a:pPr fontAlgn="auto">
              <a:spcAft>
                <a:spcPts val="0"/>
              </a:spcAft>
            </a:pPr>
            <a:r>
              <a:rPr lang="fr-CA" sz="3600" dirty="0"/>
              <a:t>Comité de sélection</a:t>
            </a:r>
          </a:p>
          <a:p>
            <a:pPr fontAlgn="auto">
              <a:spcAft>
                <a:spcPts val="0"/>
              </a:spcAft>
            </a:pPr>
            <a:r>
              <a:rPr lang="fr-CA" sz="3600" dirty="0"/>
              <a:t>Crainte d’une disponibilité modifiée</a:t>
            </a:r>
          </a:p>
          <a:p>
            <a:pPr fontAlgn="auto">
              <a:spcAft>
                <a:spcPts val="0"/>
              </a:spcAft>
            </a:pPr>
            <a:r>
              <a:rPr lang="fr-CA" sz="3600" dirty="0"/>
              <a:t>Perception de non-implication</a:t>
            </a:r>
          </a:p>
          <a:p>
            <a:pPr lvl="1" fontAlgn="auto">
              <a:spcAft>
                <a:spcPts val="0"/>
              </a:spcAft>
              <a:buClr>
                <a:srgbClr val="2C3F71"/>
              </a:buClr>
            </a:pPr>
            <a:endParaRPr lang="fr-CA" sz="3600" dirty="0"/>
          </a:p>
          <a:p>
            <a:pPr fontAlgn="auto">
              <a:spcAft>
                <a:spcPts val="0"/>
              </a:spcAft>
            </a:pPr>
            <a:endParaRPr lang="fr-CA" sz="3600" dirty="0"/>
          </a:p>
          <a:p>
            <a:pPr fontAlgn="auto">
              <a:spcAft>
                <a:spcPts val="0"/>
              </a:spcAft>
            </a:pPr>
            <a:endParaRPr lang="fr-CA" sz="3600" dirty="0"/>
          </a:p>
        </p:txBody>
      </p:sp>
      <p:sp>
        <p:nvSpPr>
          <p:cNvPr id="7" name="ZoneTexte 6">
            <a:extLst>
              <a:ext uri="{FF2B5EF4-FFF2-40B4-BE49-F238E27FC236}">
                <a16:creationId xmlns:a16="http://schemas.microsoft.com/office/drawing/2014/main" id="{C6514AD2-0F27-4C3F-9DF1-8A09B503EE45}"/>
              </a:ext>
            </a:extLst>
          </p:cNvPr>
          <p:cNvSpPr txBox="1"/>
          <p:nvPr/>
        </p:nvSpPr>
        <p:spPr>
          <a:xfrm>
            <a:off x="819509" y="5472022"/>
            <a:ext cx="6096000"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latin typeface="TW Cen MT"/>
              </a:rPr>
              <a:t>Pour le </a:t>
            </a:r>
            <a:r>
              <a:rPr lang="en-US" sz="3600" b="1" dirty="0" err="1">
                <a:latin typeface="TW Cen MT"/>
              </a:rPr>
              <a:t>Ministère</a:t>
            </a:r>
            <a:r>
              <a:rPr lang="en-US" sz="3600" b="1" dirty="0">
                <a:latin typeface="TW Cen MT"/>
              </a:rPr>
              <a:t>...</a:t>
            </a:r>
          </a:p>
        </p:txBody>
      </p:sp>
    </p:spTree>
    <p:extLst>
      <p:ext uri="{BB962C8B-B14F-4D97-AF65-F5344CB8AC3E}">
        <p14:creationId xmlns:p14="http://schemas.microsoft.com/office/powerpoint/2010/main" val="345445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5. Coût de la parité salariale</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914332" cy="5013384"/>
          </a:xfrm>
        </p:spPr>
        <p:txBody>
          <a:bodyPr vert="horz" anchor="t">
            <a:normAutofit/>
          </a:bodyPr>
          <a:lstStyle/>
          <a:p>
            <a:pPr marL="0" indent="0">
              <a:buNone/>
            </a:pPr>
            <a:r>
              <a:rPr lang="fr-CA" sz="3200" dirty="0"/>
              <a:t>Première estimation (juin 2018)</a:t>
            </a:r>
            <a:endParaRPr lang="fr-FR" dirty="0"/>
          </a:p>
          <a:p>
            <a:r>
              <a:rPr lang="fr-CA" sz="3200" dirty="0"/>
              <a:t>680 PES/ETC au régulier </a:t>
            </a:r>
            <a:r>
              <a:rPr lang="fr-CA" sz="2400" dirty="0"/>
              <a:t>(supposons)</a:t>
            </a:r>
            <a:endParaRPr lang="fr-FR" sz="2400" dirty="0"/>
          </a:p>
          <a:p>
            <a:pPr marL="0" indent="0">
              <a:buNone/>
            </a:pPr>
            <a:endParaRPr lang="fr-CA" sz="2200" dirty="0"/>
          </a:p>
          <a:p>
            <a:r>
              <a:rPr lang="fr-CA" sz="3200" dirty="0"/>
              <a:t>Dawson + Ahuntsic : 13% FC réseau   </a:t>
            </a:r>
            <a:r>
              <a:rPr lang="fr-CA" sz="2200" dirty="0"/>
              <a:t>(80 000 $/ETC en moyenne)</a:t>
            </a:r>
            <a:endParaRPr lang="fr-FR" dirty="0"/>
          </a:p>
          <a:p>
            <a:r>
              <a:rPr lang="fr-CA" sz="3600" dirty="0"/>
              <a:t>112 000 PES FC = 165 ETC (hypothétiques) = 13M $ </a:t>
            </a:r>
            <a:endParaRPr lang="en-US" sz="3600" dirty="0"/>
          </a:p>
          <a:p>
            <a:r>
              <a:rPr lang="fr-CA" sz="3600" dirty="0"/>
              <a:t>Financement 8M $, écart 5M $</a:t>
            </a:r>
          </a:p>
          <a:p>
            <a:pPr marL="365760" lvl="1" indent="0">
              <a:buNone/>
            </a:pPr>
            <a:endParaRPr lang="fr-CA" sz="3600" dirty="0"/>
          </a:p>
          <a:p>
            <a:r>
              <a:rPr lang="fr-CA" sz="3200" b="1" dirty="0"/>
              <a:t>Écart réseau:</a:t>
            </a:r>
            <a:r>
              <a:rPr lang="fr-CA" sz="3200" dirty="0"/>
              <a:t> </a:t>
            </a:r>
            <a:r>
              <a:rPr lang="fr-CA" sz="3200" b="1" dirty="0"/>
              <a:t>37M $</a:t>
            </a:r>
            <a:endParaRPr lang="fr-CA" sz="3200" dirty="0"/>
          </a:p>
          <a:p>
            <a:endParaRPr lang="fr-CA" sz="3600" dirty="0"/>
          </a:p>
          <a:p>
            <a:endParaRPr lang="fr-CA" sz="3600" dirty="0"/>
          </a:p>
        </p:txBody>
      </p:sp>
    </p:spTree>
    <p:extLst>
      <p:ext uri="{BB962C8B-B14F-4D97-AF65-F5344CB8AC3E}">
        <p14:creationId xmlns:p14="http://schemas.microsoft.com/office/powerpoint/2010/main" val="237375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a:t>5. Coût de la parité salariale (suite)</a:t>
            </a:r>
            <a:endParaRPr lang="fr-FR"/>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914332" cy="5013384"/>
          </a:xfrm>
        </p:spPr>
        <p:txBody>
          <a:bodyPr vert="horz" anchor="t">
            <a:normAutofit/>
          </a:bodyPr>
          <a:lstStyle/>
          <a:p>
            <a:pPr marL="0" indent="0">
              <a:buNone/>
            </a:pPr>
            <a:r>
              <a:rPr lang="fr-CA" sz="3200" dirty="0"/>
              <a:t>Estimation finale (automne 2018)</a:t>
            </a:r>
            <a:endParaRPr lang="fr-FR" dirty="0"/>
          </a:p>
          <a:p>
            <a:pPr marL="0" indent="0">
              <a:buNone/>
            </a:pPr>
            <a:r>
              <a:rPr lang="fr-CA" sz="2800" dirty="0"/>
              <a:t>AU RÉGULIER</a:t>
            </a:r>
          </a:p>
          <a:p>
            <a:r>
              <a:rPr lang="fr-CA" sz="3200" dirty="0"/>
              <a:t>11 700 ETC volet 1 = 872 M$</a:t>
            </a:r>
            <a:r>
              <a:rPr lang="fr-CA" sz="2800" dirty="0"/>
              <a:t>    </a:t>
            </a:r>
            <a:r>
              <a:rPr lang="fr-CA" sz="2400" dirty="0"/>
              <a:t>(74 266 $/ETC en moyenne)</a:t>
            </a:r>
            <a:endParaRPr lang="en-US" sz="2400" dirty="0"/>
          </a:p>
          <a:p>
            <a:r>
              <a:rPr lang="fr-CA" sz="3200" dirty="0"/>
              <a:t>872M $ ÷ 6 900 000 PES = 126 $/PES</a:t>
            </a:r>
          </a:p>
          <a:p>
            <a:pPr marL="365760" lvl="1" indent="0">
              <a:buNone/>
            </a:pPr>
            <a:endParaRPr lang="fr-CA" sz="2800" dirty="0"/>
          </a:p>
          <a:p>
            <a:pPr marL="0" indent="0">
              <a:buNone/>
            </a:pPr>
            <a:r>
              <a:rPr lang="fr-CA" sz="2800" dirty="0"/>
              <a:t>À LA FC</a:t>
            </a:r>
          </a:p>
          <a:p>
            <a:r>
              <a:rPr lang="fr-CA" sz="3200" dirty="0"/>
              <a:t>57M $ pour financer 711 000 PES </a:t>
            </a:r>
            <a:endParaRPr lang="fr-CA" dirty="0"/>
          </a:p>
          <a:p>
            <a:r>
              <a:rPr lang="fr-CA" sz="3200" dirty="0"/>
              <a:t>711 000 PES × 126 $/PES = 90M $</a:t>
            </a:r>
          </a:p>
          <a:p>
            <a:r>
              <a:rPr lang="fr-CA" sz="3200" b="1" dirty="0"/>
              <a:t>Écart:</a:t>
            </a:r>
            <a:r>
              <a:rPr lang="fr-CA" sz="3200" dirty="0"/>
              <a:t> </a:t>
            </a:r>
            <a:r>
              <a:rPr lang="fr-CA" sz="3200" b="1" dirty="0"/>
              <a:t>33M $ </a:t>
            </a:r>
            <a:r>
              <a:rPr lang="fr-CA" sz="3200" dirty="0"/>
              <a:t>(2016-2017)</a:t>
            </a:r>
            <a:endParaRPr lang="fr-CA" dirty="0"/>
          </a:p>
          <a:p>
            <a:endParaRPr lang="fr-CA" sz="3600" dirty="0"/>
          </a:p>
          <a:p>
            <a:endParaRPr lang="fr-CA" sz="3600" dirty="0"/>
          </a:p>
        </p:txBody>
      </p:sp>
    </p:spTree>
    <p:extLst>
      <p:ext uri="{BB962C8B-B14F-4D97-AF65-F5344CB8AC3E}">
        <p14:creationId xmlns:p14="http://schemas.microsoft.com/office/powerpoint/2010/main" val="324599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6. Recommandations du comité</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871200" cy="4970252"/>
          </a:xfrm>
        </p:spPr>
        <p:txBody>
          <a:bodyPr vert="horz" anchor="t">
            <a:noAutofit/>
          </a:bodyPr>
          <a:lstStyle/>
          <a:p>
            <a:pPr marL="0" indent="0">
              <a:buNone/>
            </a:pPr>
            <a:r>
              <a:rPr lang="fr-CA" sz="2700" dirty="0"/>
              <a:t>a) Que le regroupement cégep invite ses syndicats à entamer une sensibilisation auprès de leurs membres, de leur direction et des autres syndicats dans leurs établissements concernant </a:t>
            </a:r>
          </a:p>
          <a:p>
            <a:pPr marL="285750" indent="-285750"/>
            <a:r>
              <a:rPr lang="fr-CA" sz="2700" dirty="0"/>
              <a:t>les conditions de travail injustes à la formation continue ; </a:t>
            </a:r>
          </a:p>
          <a:p>
            <a:pPr marL="285750" indent="-285750"/>
            <a:r>
              <a:rPr lang="fr-CA" sz="2700" dirty="0"/>
              <a:t>la pertinence de baliser à l’échelle nationale le développement de la formation continue afin d’assurer la pérennité du réseau collégial, notamment dans un contexte de concurrence </a:t>
            </a:r>
            <a:r>
              <a:rPr lang="fr-CA" sz="2700" dirty="0" err="1"/>
              <a:t>intercollégiale</a:t>
            </a:r>
            <a:r>
              <a:rPr lang="fr-CA" sz="2700" dirty="0"/>
              <a:t> et de baisse d’inscriptions dans les régions.</a:t>
            </a:r>
          </a:p>
          <a:p>
            <a:pPr marL="0" indent="0">
              <a:buNone/>
            </a:pPr>
            <a:endParaRPr lang="fr-CA" sz="2000" dirty="0"/>
          </a:p>
          <a:p>
            <a:pPr marL="0" indent="0">
              <a:buClr>
                <a:srgbClr val="2C3F71"/>
              </a:buClr>
              <a:buNone/>
            </a:pPr>
            <a:r>
              <a:rPr lang="fr-CA" sz="2400" dirty="0">
                <a:highlight>
                  <a:srgbClr val="C0C0C0"/>
                </a:highlight>
              </a:rPr>
              <a:t>ADOPTÉE</a:t>
            </a:r>
          </a:p>
          <a:p>
            <a:endParaRPr lang="fr-CA" sz="2000" dirty="0"/>
          </a:p>
        </p:txBody>
      </p:sp>
    </p:spTree>
    <p:extLst>
      <p:ext uri="{BB962C8B-B14F-4D97-AF65-F5344CB8AC3E}">
        <p14:creationId xmlns:p14="http://schemas.microsoft.com/office/powerpoint/2010/main" val="3521810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6. Recommandations du comité</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871200" cy="4970252"/>
          </a:xfrm>
        </p:spPr>
        <p:txBody>
          <a:bodyPr vert="horz" anchor="t">
            <a:noAutofit/>
          </a:bodyPr>
          <a:lstStyle/>
          <a:p>
            <a:pPr marL="0" indent="0">
              <a:buNone/>
            </a:pPr>
            <a:r>
              <a:rPr lang="fr-CA" sz="2700" dirty="0"/>
              <a:t>b) Que le regroupement cégep invite ses syndicats à adopter en assemblée générale des mandats soutenant les revendications en lien avec les conditions de travail à la formation continue, notamment celle de la parité avec l’enseignement régulier. </a:t>
            </a:r>
          </a:p>
          <a:p>
            <a:pPr marL="0" indent="0">
              <a:buNone/>
            </a:pPr>
            <a:endParaRPr lang="fr-CA" sz="2700" dirty="0"/>
          </a:p>
          <a:p>
            <a:pPr marL="0" indent="0">
              <a:buNone/>
            </a:pPr>
            <a:endParaRPr lang="fr-CA" sz="2700" dirty="0"/>
          </a:p>
          <a:p>
            <a:pPr marL="0" indent="0">
              <a:buNone/>
            </a:pPr>
            <a:endParaRPr lang="fr-CA" sz="2700" dirty="0"/>
          </a:p>
          <a:p>
            <a:pPr marL="0" indent="0">
              <a:buNone/>
            </a:pPr>
            <a:endParaRPr lang="fr-CA" sz="2700" dirty="0"/>
          </a:p>
          <a:p>
            <a:pPr marL="0" indent="0">
              <a:buNone/>
            </a:pPr>
            <a:r>
              <a:rPr lang="fr-CA" sz="2400" dirty="0">
                <a:highlight>
                  <a:srgbClr val="C0C0C0"/>
                </a:highlight>
              </a:rPr>
              <a:t>ADOPTÉE</a:t>
            </a:r>
          </a:p>
          <a:p>
            <a:pPr marL="0" indent="0">
              <a:buNone/>
            </a:pPr>
            <a:endParaRPr lang="fr-CA" sz="2700" dirty="0"/>
          </a:p>
          <a:p>
            <a:pPr marL="0" indent="0">
              <a:buNone/>
            </a:pPr>
            <a:endParaRPr lang="fr-CA" sz="2000" dirty="0"/>
          </a:p>
          <a:p>
            <a:pPr>
              <a:buClr>
                <a:srgbClr val="2C3F71"/>
              </a:buClr>
            </a:pPr>
            <a:endParaRPr lang="fr-CA" sz="2000" dirty="0"/>
          </a:p>
          <a:p>
            <a:endParaRPr lang="fr-CA" sz="2000" dirty="0"/>
          </a:p>
        </p:txBody>
      </p:sp>
    </p:spTree>
    <p:extLst>
      <p:ext uri="{BB962C8B-B14F-4D97-AF65-F5344CB8AC3E}">
        <p14:creationId xmlns:p14="http://schemas.microsoft.com/office/powerpoint/2010/main" val="3775001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6. Recommandations du comité</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871200" cy="4970252"/>
          </a:xfrm>
        </p:spPr>
        <p:txBody>
          <a:bodyPr vert="horz" anchor="t">
            <a:noAutofit/>
          </a:bodyPr>
          <a:lstStyle/>
          <a:p>
            <a:pPr marL="0" indent="0">
              <a:buNone/>
            </a:pPr>
            <a:r>
              <a:rPr lang="fr-CA" sz="3000" dirty="0"/>
              <a:t>c) Que le comité de négociation et de mobilisation conçoive des outils pour recueillir des informations supplémentaires sur les réalités locales vécues à la formation continue, et ce, en vue de dresser un portrait complet de l’état du réseau à cet égard.</a:t>
            </a:r>
          </a:p>
          <a:p>
            <a:pPr marL="0" indent="0">
              <a:buNone/>
            </a:pPr>
            <a:endParaRPr lang="fr-CA" sz="2000" dirty="0"/>
          </a:p>
          <a:p>
            <a:pPr>
              <a:buClr>
                <a:srgbClr val="2C3F71"/>
              </a:buClr>
            </a:pPr>
            <a:endParaRPr lang="fr-CA" sz="2000" dirty="0"/>
          </a:p>
          <a:p>
            <a:endParaRPr lang="fr-CA" sz="2000" dirty="0"/>
          </a:p>
        </p:txBody>
      </p:sp>
    </p:spTree>
    <p:extLst>
      <p:ext uri="{BB962C8B-B14F-4D97-AF65-F5344CB8AC3E}">
        <p14:creationId xmlns:p14="http://schemas.microsoft.com/office/powerpoint/2010/main" val="2442903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6. Recommandations du comité</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871200" cy="4970252"/>
          </a:xfrm>
        </p:spPr>
        <p:txBody>
          <a:bodyPr vert="horz" anchor="t">
            <a:noAutofit/>
          </a:bodyPr>
          <a:lstStyle/>
          <a:p>
            <a:pPr marL="0" indent="0">
              <a:buNone/>
            </a:pPr>
            <a:r>
              <a:rPr lang="fr-CA" sz="3000" dirty="0"/>
              <a:t>d) Que le regroupement cégep recommande que la FNEEQ organise une campagne de sensibilisation large traitant des conditions de travail injustes à la formation continue au collégial et qu’elle soit diffusée par le biais de sorties médiatiques, de communiqués de presse, de lettres d’appui destinées aux élus des trois niveaux de gouvernement, etc.</a:t>
            </a:r>
          </a:p>
          <a:p>
            <a:pPr marL="0" indent="0">
              <a:buNone/>
            </a:pPr>
            <a:endParaRPr lang="fr-CA" sz="2000" dirty="0"/>
          </a:p>
          <a:p>
            <a:pPr>
              <a:buClr>
                <a:srgbClr val="2C3F71"/>
              </a:buClr>
            </a:pPr>
            <a:endParaRPr lang="fr-CA" sz="2000" dirty="0"/>
          </a:p>
          <a:p>
            <a:endParaRPr lang="fr-CA" sz="2000" dirty="0"/>
          </a:p>
        </p:txBody>
      </p:sp>
    </p:spTree>
    <p:extLst>
      <p:ext uri="{BB962C8B-B14F-4D97-AF65-F5344CB8AC3E}">
        <p14:creationId xmlns:p14="http://schemas.microsoft.com/office/powerpoint/2010/main" val="3076465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6. Recommandations du comité (suite)</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871200" cy="4970252"/>
          </a:xfrm>
        </p:spPr>
        <p:txBody>
          <a:bodyPr vert="horz" anchor="t">
            <a:normAutofit lnSpcReduction="10000"/>
          </a:bodyPr>
          <a:lstStyle/>
          <a:p>
            <a:pPr>
              <a:buNone/>
            </a:pPr>
            <a:r>
              <a:rPr lang="fr-CA" sz="3600" dirty="0"/>
              <a:t>Que le regroupement cégep se dote d’une stratégie axée sur </a:t>
            </a:r>
            <a:endParaRPr lang="fr-FR" dirty="0"/>
          </a:p>
          <a:p>
            <a:pPr marL="0" indent="0">
              <a:buNone/>
            </a:pPr>
            <a:r>
              <a:rPr lang="fr-CA" sz="3600" dirty="0"/>
              <a:t>a) la recherche de la parité des conditions de travail (salaires, congés, perfectionnement, assurances collectives, etc.) entre les enseignantes et les enseignants à la formation continue et celles et ceux du régulier, notamment en reconnaissant l’équivalence des tâches telle qu’attestée dans le rapport CNR de 2014 et en comptabilisant la charge de travail à la CI ;</a:t>
            </a:r>
            <a:endParaRPr lang="fr-CA" dirty="0"/>
          </a:p>
          <a:p>
            <a:pPr marL="0" indent="0">
              <a:buNone/>
            </a:pPr>
            <a:endParaRPr lang="fr-CA" sz="3600" dirty="0"/>
          </a:p>
        </p:txBody>
      </p:sp>
    </p:spTree>
    <p:extLst>
      <p:ext uri="{BB962C8B-B14F-4D97-AF65-F5344CB8AC3E}">
        <p14:creationId xmlns:p14="http://schemas.microsoft.com/office/powerpoint/2010/main" val="2049700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B85815-261E-4938-A18C-573D6BC3501B}"/>
              </a:ext>
            </a:extLst>
          </p:cNvPr>
          <p:cNvSpPr>
            <a:spLocks noGrp="1"/>
          </p:cNvSpPr>
          <p:nvPr>
            <p:ph type="title"/>
          </p:nvPr>
        </p:nvSpPr>
        <p:spPr/>
        <p:txBody>
          <a:bodyPr/>
          <a:lstStyle/>
          <a:p>
            <a:r>
              <a:rPr lang="fr-CA" dirty="0"/>
              <a:t>6. Recommandations du comité (suite)</a:t>
            </a:r>
            <a:endParaRPr lang="fr-FR" dirty="0"/>
          </a:p>
        </p:txBody>
      </p:sp>
      <p:sp>
        <p:nvSpPr>
          <p:cNvPr id="3" name="Espace réservé du contenu 2">
            <a:extLst>
              <a:ext uri="{FF2B5EF4-FFF2-40B4-BE49-F238E27FC236}">
                <a16:creationId xmlns:a16="http://schemas.microsoft.com/office/drawing/2014/main" id="{15B97706-4FAE-4D4C-A630-4AF6431D88F4}"/>
              </a:ext>
            </a:extLst>
          </p:cNvPr>
          <p:cNvSpPr>
            <a:spLocks noGrp="1"/>
          </p:cNvSpPr>
          <p:nvPr>
            <p:ph sz="quarter" idx="1"/>
          </p:nvPr>
        </p:nvSpPr>
        <p:spPr>
          <a:xfrm>
            <a:off x="816864" y="1600200"/>
            <a:ext cx="10871200" cy="4970252"/>
          </a:xfrm>
        </p:spPr>
        <p:txBody>
          <a:bodyPr vert="horz" anchor="t">
            <a:normAutofit fontScale="77500" lnSpcReduction="20000"/>
          </a:bodyPr>
          <a:lstStyle/>
          <a:p>
            <a:pPr>
              <a:buNone/>
            </a:pPr>
            <a:r>
              <a:rPr lang="fr-CA" sz="3600" dirty="0"/>
              <a:t>Que le regroupement cégep se dote d’une stratégie axée sur </a:t>
            </a:r>
            <a:endParaRPr lang="fr-FR" dirty="0"/>
          </a:p>
          <a:p>
            <a:pPr marL="0" indent="0">
              <a:buNone/>
            </a:pPr>
            <a:r>
              <a:rPr lang="fr-CA" sz="3600" dirty="0"/>
              <a:t>b) l’intégration des demandes relatives à la formation continue dans un projet de valorisation de la profession enseignante, tout en précisant le rôle essentiel des enseignantes et des enseignants de la formation continue en lien avec les besoins éducatifs d’une population adulte prise avec des défis familiaux et professionnels et souvent issue de l’immigration ;</a:t>
            </a:r>
            <a:endParaRPr lang="fr-CA" dirty="0"/>
          </a:p>
          <a:p>
            <a:pPr marL="0" indent="0">
              <a:buNone/>
            </a:pPr>
            <a:r>
              <a:rPr lang="fr-CA" sz="3600" dirty="0"/>
              <a:t>c) une analyse de la croissance de la formation continue dans le réseau en vue d’élaborer des balises, notamment afin de contrer la concurrence </a:t>
            </a:r>
            <a:r>
              <a:rPr lang="fr-CA" sz="3600" dirty="0" err="1"/>
              <a:t>intercollégiale</a:t>
            </a:r>
            <a:r>
              <a:rPr lang="fr-CA" sz="3600" dirty="0"/>
              <a:t> et de protéger les régions contre des baisses d’inscriptions potentiellement liées à cette croissance ; </a:t>
            </a:r>
            <a:endParaRPr lang="fr-CA" dirty="0"/>
          </a:p>
          <a:p>
            <a:pPr marL="0" indent="0">
              <a:buClr>
                <a:srgbClr val="2C3F71"/>
              </a:buClr>
              <a:buNone/>
            </a:pPr>
            <a:r>
              <a:rPr lang="fr-CA" sz="3600" dirty="0"/>
              <a:t>d) une veille locale et nationale sur la formation non créditée afin qu’elle ne devienne pas un bassin d’enseignement à prix réduit.</a:t>
            </a:r>
            <a:endParaRPr lang="fr-CA" dirty="0"/>
          </a:p>
          <a:p>
            <a:pPr marL="0" indent="0">
              <a:buNone/>
            </a:pPr>
            <a:endParaRPr lang="fr-CA" sz="3600" dirty="0"/>
          </a:p>
        </p:txBody>
      </p:sp>
    </p:spTree>
    <p:extLst>
      <p:ext uri="{BB962C8B-B14F-4D97-AF65-F5344CB8AC3E}">
        <p14:creationId xmlns:p14="http://schemas.microsoft.com/office/powerpoint/2010/main" val="26931418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édian">
  <a:themeElements>
    <a:clrScheme name="Personnalisé 12">
      <a:dk1>
        <a:sysClr val="windowText" lastClr="000000"/>
      </a:dk1>
      <a:lt1>
        <a:sysClr val="window" lastClr="FFFFFF"/>
      </a:lt1>
      <a:dk2>
        <a:srgbClr val="4E5B6F"/>
      </a:dk2>
      <a:lt2>
        <a:srgbClr val="D6ECFF"/>
      </a:lt2>
      <a:accent1>
        <a:srgbClr val="2C3F71"/>
      </a:accent1>
      <a:accent2>
        <a:srgbClr val="BF0000"/>
      </a:accent2>
      <a:accent3>
        <a:srgbClr val="FEB80A"/>
      </a:accent3>
      <a:accent4>
        <a:srgbClr val="00ADDC"/>
      </a:accent4>
      <a:accent5>
        <a:srgbClr val="738AC8"/>
      </a:accent5>
      <a:accent6>
        <a:srgbClr val="1AB39F"/>
      </a:accent6>
      <a:hlink>
        <a:srgbClr val="EB8803"/>
      </a:hlink>
      <a:folHlink>
        <a:srgbClr val="5F7791"/>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1174</TotalTime>
  <Words>535</Words>
  <Application>Microsoft Office PowerPoint</Application>
  <PresentationFormat>Grand écran</PresentationFormat>
  <Paragraphs>97</Paragraphs>
  <Slides>15</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Arial</vt:lpstr>
      <vt:lpstr>Calibri</vt:lpstr>
      <vt:lpstr>Tw Cen MT</vt:lpstr>
      <vt:lpstr>Tw Cen MT</vt:lpstr>
      <vt:lpstr>Wingdings</vt:lpstr>
      <vt:lpstr>Wingdings 2</vt:lpstr>
      <vt:lpstr>Médian</vt:lpstr>
      <vt:lpstr>comité SUR LES ENSEIGNANTES et les enseignants DE LA FORMATION CONTINUE*</vt:lpstr>
      <vt:lpstr>PLAN DE MATCH</vt:lpstr>
      <vt:lpstr>1. Conditions de travail médiocres à la FC</vt:lpstr>
      <vt:lpstr>2. Leçons à tirer de l’historique</vt:lpstr>
      <vt:lpstr>3. Rapport sur la formation continue (CNR, 2014)</vt:lpstr>
      <vt:lpstr>3. Rapport sur la formation continue (CNR, 2014) </vt:lpstr>
      <vt:lpstr>4. Obstacles à l’intégration</vt:lpstr>
      <vt:lpstr>5. Coût de la parité salariale</vt:lpstr>
      <vt:lpstr>5. Coût de la parité salariale (suite)</vt:lpstr>
      <vt:lpstr>6. Recommandations du comité</vt:lpstr>
      <vt:lpstr>6. Recommandations du comité</vt:lpstr>
      <vt:lpstr>6. Recommandations du comité</vt:lpstr>
      <vt:lpstr>6. Recommandations du comité</vt:lpstr>
      <vt:lpstr>6. Recommandations du comité (suite)</vt:lpstr>
      <vt:lpstr>6. Recommandations du comité (suite)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SPECA PORTABLE</dc:creator>
  <cp:lastModifiedBy>Ariane Bilodeau</cp:lastModifiedBy>
  <cp:revision>420</cp:revision>
  <cp:lastPrinted>1601-01-01T00:00:00Z</cp:lastPrinted>
  <dcterms:created xsi:type="dcterms:W3CDTF">1601-01-01T00:00:00Z</dcterms:created>
  <dcterms:modified xsi:type="dcterms:W3CDTF">2019-01-28T20:30:33Z</dcterms:modified>
</cp:coreProperties>
</file>