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58"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60" d="100"/>
          <a:sy n="60" d="100"/>
        </p:scale>
        <p:origin x="40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fr-FR" smtClean="0"/>
              <a:t>Modifiez le style du titre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10/25/2019</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‹N°›</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fr-FR" smtClean="0"/>
              <a:t>Modifiez le style du titre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48A87A34-81AB-432B-8DAE-1953F412C126}" type="datetimeFigureOut">
              <a:rPr lang="en-US" dirty="0"/>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fr-FR" smtClean="0"/>
              <a:t>Modifiez le style du titre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1447191" y="2824269"/>
            <a:ext cx="4645152" cy="2644457"/>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6412362" y="2821491"/>
            <a:ext cx="4645152" cy="2637371"/>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10/25/2019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10/25/2019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fr-FR" smtClean="0"/>
              <a:t>Modifiez le style du titre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t>10/25/2019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10/25/2019</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fr-FR" smtClean="0"/>
              <a:t>Modifiez le style du titre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10/25/2019</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‹N°›</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slideLayout" Target="../slideLayouts/slideLayout5.xml"/><Relationship Id="rId5" Type="http://schemas.openxmlformats.org/officeDocument/2006/relationships/tags" Target="../tags/tag14.xml"/><Relationship Id="rId4" Type="http://schemas.openxmlformats.org/officeDocument/2006/relationships/tags" Target="../tags/tag1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tags" Target="../tags/tag1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xml"/><Relationship Id="rId1" Type="http://schemas.openxmlformats.org/officeDocument/2006/relationships/tags" Target="../tags/tag1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xml"/><Relationship Id="rId1" Type="http://schemas.openxmlformats.org/officeDocument/2006/relationships/tags" Target="../tags/tag19.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xml"/><Relationship Id="rId1" Type="http://schemas.openxmlformats.org/officeDocument/2006/relationships/tags" Target="../tags/tag2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xml"/><Relationship Id="rId1" Type="http://schemas.openxmlformats.org/officeDocument/2006/relationships/tags" Target="../tags/tag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custDataLst>
              <p:tags r:id="rId1"/>
            </p:custDataLst>
          </p:nvPr>
        </p:nvSpPr>
        <p:spPr/>
        <p:txBody>
          <a:bodyPr>
            <a:normAutofit fontScale="90000"/>
          </a:bodyPr>
          <a:lstStyle/>
          <a:p>
            <a:r>
              <a:rPr lang="fr-CA" dirty="0" smtClean="0"/>
              <a:t>Formation à distance (FAD)</a:t>
            </a:r>
            <a:br>
              <a:rPr lang="fr-CA" dirty="0" smtClean="0"/>
            </a:br>
            <a:r>
              <a:rPr lang="fr-CA" dirty="0" smtClean="0"/>
              <a:t>introduction</a:t>
            </a:r>
            <a:endParaRPr lang="fr-CA" dirty="0"/>
          </a:p>
        </p:txBody>
      </p:sp>
      <p:sp>
        <p:nvSpPr>
          <p:cNvPr id="3" name="Sous-titre 2"/>
          <p:cNvSpPr>
            <a:spLocks noGrp="1"/>
          </p:cNvSpPr>
          <p:nvPr>
            <p:ph type="subTitle" idx="1"/>
            <p:custDataLst>
              <p:tags r:id="rId2"/>
            </p:custDataLst>
          </p:nvPr>
        </p:nvSpPr>
        <p:spPr/>
        <p:txBody>
          <a:bodyPr/>
          <a:lstStyle/>
          <a:p>
            <a:r>
              <a:rPr lang="fr-CA" dirty="0" smtClean="0"/>
              <a:t>Présentation à L’assemblée générale du </a:t>
            </a:r>
            <a:r>
              <a:rPr lang="fr-CA" dirty="0" err="1" smtClean="0"/>
              <a:t>seeclg</a:t>
            </a:r>
            <a:r>
              <a:rPr lang="fr-CA" dirty="0" smtClean="0"/>
              <a:t>, 23 octobre 2019.</a:t>
            </a:r>
          </a:p>
          <a:p>
            <a:r>
              <a:rPr lang="fr-CA" dirty="0" smtClean="0"/>
              <a:t>Par Judith Trudeau</a:t>
            </a:r>
            <a:endParaRPr lang="fr-CA" dirty="0"/>
          </a:p>
        </p:txBody>
      </p:sp>
    </p:spTree>
    <p:extLst>
      <p:ext uri="{BB962C8B-B14F-4D97-AF65-F5344CB8AC3E}">
        <p14:creationId xmlns:p14="http://schemas.microsoft.com/office/powerpoint/2010/main" val="1987403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1556082" y="595513"/>
            <a:ext cx="9603275" cy="1049235"/>
          </a:xfrm>
        </p:spPr>
        <p:txBody>
          <a:bodyPr/>
          <a:lstStyle/>
          <a:p>
            <a:r>
              <a:rPr lang="fr-CA" dirty="0" smtClean="0"/>
              <a:t>Pourquoi parler de télé-enseignement aujourd’hui?</a:t>
            </a:r>
            <a:endParaRPr lang="fr-CA" dirty="0"/>
          </a:p>
        </p:txBody>
      </p:sp>
      <p:sp>
        <p:nvSpPr>
          <p:cNvPr id="3" name="Espace réservé du contenu 2"/>
          <p:cNvSpPr>
            <a:spLocks noGrp="1"/>
          </p:cNvSpPr>
          <p:nvPr>
            <p:ph idx="1"/>
            <p:custDataLst>
              <p:tags r:id="rId2"/>
            </p:custDataLst>
          </p:nvPr>
        </p:nvSpPr>
        <p:spPr>
          <a:xfrm>
            <a:off x="1451579" y="2015732"/>
            <a:ext cx="9603275" cy="4097685"/>
          </a:xfrm>
        </p:spPr>
        <p:txBody>
          <a:bodyPr>
            <a:normAutofit fontScale="92500" lnSpcReduction="10000"/>
          </a:bodyPr>
          <a:lstStyle/>
          <a:p>
            <a:r>
              <a:rPr lang="fr-CA" dirty="0" smtClean="0"/>
              <a:t>Parce que le réseau se transforme.</a:t>
            </a:r>
          </a:p>
          <a:p>
            <a:r>
              <a:rPr lang="fr-CA" dirty="0" smtClean="0"/>
              <a:t>Parce qu’il faut baliser les contours de cette transformation. (Absence dans la Convention 2015-20)</a:t>
            </a:r>
          </a:p>
          <a:p>
            <a:r>
              <a:rPr lang="fr-CA" dirty="0" smtClean="0"/>
              <a:t>Parce qu’il y a des demandes en ce sens dans la prochaine négociation.</a:t>
            </a:r>
          </a:p>
          <a:p>
            <a:r>
              <a:rPr lang="fr-CA" dirty="0" smtClean="0"/>
              <a:t>Parce que Lionel-Groulx, qui n’est pas touché pour l’instant, le sera peut-être «demain»?</a:t>
            </a:r>
          </a:p>
          <a:p>
            <a:r>
              <a:rPr lang="fr-CA" dirty="0" smtClean="0"/>
              <a:t>Parce qu’un travail important a été fait par le Comité école et société de la FNEEQ et présenté lors du conseil fédéral du 1-2-3 mai dernier.</a:t>
            </a:r>
          </a:p>
          <a:p>
            <a:r>
              <a:rPr lang="fr-CA" dirty="0" smtClean="0"/>
              <a:t>Parce que d’importantes résolutions ont été prises lors de ce conseil fédéral.</a:t>
            </a:r>
          </a:p>
          <a:p>
            <a:r>
              <a:rPr lang="fr-CA" dirty="0" smtClean="0"/>
              <a:t>Et que, pratico-pratique, nous n’avons pas de grève environnementale à voter ni de consultation pré-négo à faire à proprement dit! </a:t>
            </a:r>
            <a:r>
              <a:rPr lang="fr-CA" dirty="0" smtClean="0">
                <a:sym typeface="Wingdings" panose="05000000000000000000" pitchFamily="2" charset="2"/>
              </a:rPr>
              <a:t></a:t>
            </a:r>
            <a:endParaRPr lang="fr-CA" dirty="0"/>
          </a:p>
        </p:txBody>
      </p:sp>
    </p:spTree>
    <p:extLst>
      <p:ext uri="{BB962C8B-B14F-4D97-AF65-F5344CB8AC3E}">
        <p14:creationId xmlns:p14="http://schemas.microsoft.com/office/powerpoint/2010/main" val="952941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lgn="ctr"/>
            <a:r>
              <a:rPr lang="fr-CA" dirty="0" smtClean="0"/>
              <a:t>Transformation du réseau et de l’enseignement</a:t>
            </a:r>
            <a:endParaRPr lang="fr-CA" dirty="0"/>
          </a:p>
        </p:txBody>
      </p:sp>
      <p:sp>
        <p:nvSpPr>
          <p:cNvPr id="3" name="Espace réservé du contenu 2"/>
          <p:cNvSpPr>
            <a:spLocks noGrp="1"/>
          </p:cNvSpPr>
          <p:nvPr>
            <p:ph idx="1"/>
            <p:custDataLst>
              <p:tags r:id="rId2"/>
            </p:custDataLst>
          </p:nvPr>
        </p:nvSpPr>
        <p:spPr/>
        <p:txBody>
          <a:bodyPr>
            <a:normAutofit fontScale="92500" lnSpcReduction="10000"/>
          </a:bodyPr>
          <a:lstStyle/>
          <a:p>
            <a:r>
              <a:rPr lang="fr-CA" dirty="0" smtClean="0"/>
              <a:t>Quelques définitions…</a:t>
            </a:r>
          </a:p>
          <a:p>
            <a:pPr lvl="1"/>
            <a:r>
              <a:rPr lang="fr-CA" dirty="0" smtClean="0"/>
              <a:t>A) Enseignement en présentiel (en temps réel : prof, </a:t>
            </a:r>
            <a:r>
              <a:rPr lang="fr-CA" dirty="0" err="1" smtClean="0"/>
              <a:t>étudiantEs</a:t>
            </a:r>
            <a:r>
              <a:rPr lang="fr-CA" dirty="0" smtClean="0"/>
              <a:t>, classe) classique, artisanal</a:t>
            </a:r>
          </a:p>
          <a:p>
            <a:pPr lvl="1"/>
            <a:r>
              <a:rPr lang="fr-CA" dirty="0" smtClean="0"/>
              <a:t>B) Enseignement à distance (</a:t>
            </a:r>
            <a:r>
              <a:rPr lang="fr-CA" dirty="0"/>
              <a:t>i</a:t>
            </a:r>
            <a:r>
              <a:rPr lang="fr-CA" dirty="0" smtClean="0"/>
              <a:t>ndustriel, taylorisme)</a:t>
            </a:r>
          </a:p>
          <a:p>
            <a:pPr lvl="3"/>
            <a:r>
              <a:rPr lang="fr-CA" dirty="0" smtClean="0"/>
              <a:t>Synchrone (en même temps pour tous : prof et </a:t>
            </a:r>
            <a:r>
              <a:rPr lang="fr-CA" dirty="0" err="1" smtClean="0"/>
              <a:t>étudiantEs</a:t>
            </a:r>
            <a:r>
              <a:rPr lang="fr-CA" dirty="0" smtClean="0"/>
              <a:t> + ressources)</a:t>
            </a:r>
          </a:p>
          <a:p>
            <a:pPr lvl="3"/>
            <a:r>
              <a:rPr lang="fr-CA" dirty="0" smtClean="0"/>
              <a:t>Asynchrone (contenu autonome + </a:t>
            </a:r>
            <a:r>
              <a:rPr lang="fr-CA" dirty="0" err="1" smtClean="0"/>
              <a:t>étudiantEs</a:t>
            </a:r>
            <a:r>
              <a:rPr lang="fr-CA" dirty="0" smtClean="0"/>
              <a:t> selon leur horaire)</a:t>
            </a:r>
          </a:p>
          <a:p>
            <a:pPr lvl="1"/>
            <a:r>
              <a:rPr lang="fr-CA" dirty="0" smtClean="0"/>
              <a:t>C) Enseignement </a:t>
            </a:r>
            <a:r>
              <a:rPr lang="fr-CA" dirty="0" err="1" smtClean="0"/>
              <a:t>unimodal</a:t>
            </a:r>
            <a:r>
              <a:rPr lang="fr-CA" dirty="0" smtClean="0"/>
              <a:t> ou bimodal</a:t>
            </a:r>
          </a:p>
          <a:p>
            <a:pPr lvl="1"/>
            <a:r>
              <a:rPr lang="fr-CA" dirty="0" smtClean="0"/>
              <a:t>D) Qui peut mener à des partenariats (entre les institutions, avec les entreprises…)</a:t>
            </a:r>
          </a:p>
          <a:p>
            <a:pPr lvl="1"/>
            <a:endParaRPr lang="fr-CA" dirty="0"/>
          </a:p>
          <a:p>
            <a:pPr lvl="1"/>
            <a:r>
              <a:rPr lang="fr-CA" dirty="0" smtClean="0"/>
              <a:t>La philosophie derrière est : «rapprocher le savoir de l’apprenant…plutôt que l’apprenant du savoir.» (Comité école et société : 2019, 15)</a:t>
            </a:r>
            <a:endParaRPr lang="fr-CA" dirty="0"/>
          </a:p>
        </p:txBody>
      </p:sp>
    </p:spTree>
    <p:extLst>
      <p:ext uri="{BB962C8B-B14F-4D97-AF65-F5344CB8AC3E}">
        <p14:creationId xmlns:p14="http://schemas.microsoft.com/office/powerpoint/2010/main" val="2883594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custDataLst>
              <p:tags r:id="rId1"/>
            </p:custDataLst>
          </p:nvPr>
        </p:nvSpPr>
        <p:spPr>
          <a:xfrm>
            <a:off x="1045030" y="679270"/>
            <a:ext cx="10280467" cy="1226454"/>
          </a:xfrm>
          <a:prstGeom prst="rect">
            <a:avLst/>
          </a:prstGeom>
          <a:noFill/>
        </p:spPr>
        <p:txBody>
          <a:bodyPr wrap="square" rtlCol="0">
            <a:spAutoFit/>
          </a:bodyPr>
          <a:lstStyle/>
          <a:p>
            <a:pPr algn="just"/>
            <a:r>
              <a:rPr lang="fr-CA" dirty="0" smtClean="0"/>
              <a:t>«Partant d’un souci de démocratisation, de l’accès à la l’éducation, notamment pour les régions éloignées et pour les catégories sociales défavorisées, l’enseignement à distance va se transformer en fonction du développement des télécommunications, des transformations du capitalisme et du désengagement de l’État.» (p.15)</a:t>
            </a:r>
            <a:endParaRPr lang="fr-CA" dirty="0"/>
          </a:p>
        </p:txBody>
      </p:sp>
      <p:sp>
        <p:nvSpPr>
          <p:cNvPr id="5" name="ZoneTexte 4"/>
          <p:cNvSpPr txBox="1"/>
          <p:nvPr>
            <p:custDataLst>
              <p:tags r:id="rId2"/>
            </p:custDataLst>
          </p:nvPr>
        </p:nvSpPr>
        <p:spPr>
          <a:xfrm>
            <a:off x="1045030" y="2390503"/>
            <a:ext cx="10607040" cy="1477328"/>
          </a:xfrm>
          <a:prstGeom prst="rect">
            <a:avLst/>
          </a:prstGeom>
          <a:noFill/>
        </p:spPr>
        <p:txBody>
          <a:bodyPr wrap="square" rtlCol="0">
            <a:spAutoFit/>
          </a:bodyPr>
          <a:lstStyle/>
          <a:p>
            <a:pPr algn="just"/>
            <a:r>
              <a:rPr lang="fr-CA" dirty="0" smtClean="0"/>
              <a:t>«Transformation : Fracture entre le modèle artisanal où l’enseignant est le maître d’œuvre de son cours, qu’il conçoit et dispense lui-même en entretenant une relation continue avec ses étudiants et le modèle industriel où la tâche enseignante est divisée entre plusieurs personnes (concepteurs, producteurs, experts de contenu, </a:t>
            </a:r>
          </a:p>
          <a:p>
            <a:pPr algn="just"/>
            <a:r>
              <a:rPr lang="fr-CA" dirty="0" smtClean="0"/>
              <a:t>Conseillers pédagogiques, tuteurs…) chargées de veiller à ce que l’étudiant ait tout en main pour s’approprier les connaissances à son rythme en suivant le cours.»</a:t>
            </a:r>
            <a:endParaRPr lang="fr-CA" dirty="0"/>
          </a:p>
        </p:txBody>
      </p:sp>
      <p:sp>
        <p:nvSpPr>
          <p:cNvPr id="6" name="ZoneTexte 5"/>
          <p:cNvSpPr txBox="1"/>
          <p:nvPr>
            <p:custDataLst>
              <p:tags r:id="rId3"/>
            </p:custDataLst>
          </p:nvPr>
        </p:nvSpPr>
        <p:spPr>
          <a:xfrm>
            <a:off x="1175657" y="4467497"/>
            <a:ext cx="10319657" cy="1754326"/>
          </a:xfrm>
          <a:prstGeom prst="rect">
            <a:avLst/>
          </a:prstGeom>
          <a:noFill/>
        </p:spPr>
        <p:txBody>
          <a:bodyPr wrap="square" rtlCol="0">
            <a:spAutoFit/>
          </a:bodyPr>
          <a:lstStyle/>
          <a:p>
            <a:pPr marL="285750" indent="-285750">
              <a:buFont typeface="Arial" panose="020B0604020202020204" pitchFamily="34" charset="0"/>
              <a:buChar char="•"/>
            </a:pPr>
            <a:r>
              <a:rPr lang="fr-CA" dirty="0" smtClean="0"/>
              <a:t>Virage qui s’effectue dans les années 90</a:t>
            </a:r>
          </a:p>
          <a:p>
            <a:pPr marL="285750" indent="-285750">
              <a:buFont typeface="Arial" panose="020B0604020202020204" pitchFamily="34" charset="0"/>
              <a:buChar char="•"/>
            </a:pPr>
            <a:r>
              <a:rPr lang="fr-CA" dirty="0" smtClean="0"/>
              <a:t>Développement des TIC</a:t>
            </a:r>
          </a:p>
          <a:p>
            <a:pPr marL="285750" indent="-285750">
              <a:buFont typeface="Arial" panose="020B0604020202020204" pitchFamily="34" charset="0"/>
              <a:buChar char="•"/>
            </a:pPr>
            <a:r>
              <a:rPr lang="fr-CA" dirty="0" smtClean="0"/>
              <a:t>Web</a:t>
            </a:r>
          </a:p>
          <a:p>
            <a:pPr marL="285750" indent="-285750">
              <a:buFont typeface="Arial" panose="020B0604020202020204" pitchFamily="34" charset="0"/>
              <a:buChar char="•"/>
            </a:pPr>
            <a:r>
              <a:rPr lang="fr-CA" dirty="0" smtClean="0"/>
              <a:t>Démocratisation du coût des ordinateurs personnels</a:t>
            </a:r>
          </a:p>
          <a:p>
            <a:pPr marL="285750" indent="-285750">
              <a:buFont typeface="Arial" panose="020B0604020202020204" pitchFamily="34" charset="0"/>
              <a:buChar char="•"/>
            </a:pPr>
            <a:r>
              <a:rPr lang="fr-CA" dirty="0" smtClean="0"/>
              <a:t>Création de Cégep à distance</a:t>
            </a:r>
          </a:p>
          <a:p>
            <a:pPr marL="285750" indent="-285750">
              <a:buFont typeface="Arial" panose="020B0604020202020204" pitchFamily="34" charset="0"/>
              <a:buChar char="•"/>
            </a:pPr>
            <a:endParaRPr lang="fr-CA" dirty="0"/>
          </a:p>
        </p:txBody>
      </p:sp>
    </p:spTree>
    <p:extLst>
      <p:ext uri="{BB962C8B-B14F-4D97-AF65-F5344CB8AC3E}">
        <p14:creationId xmlns:p14="http://schemas.microsoft.com/office/powerpoint/2010/main" val="375084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lgn="ctr"/>
            <a:r>
              <a:rPr lang="fr-CA" dirty="0" smtClean="0"/>
              <a:t>Formation à distance</a:t>
            </a:r>
            <a:br>
              <a:rPr lang="fr-CA" dirty="0" smtClean="0"/>
            </a:br>
            <a:endParaRPr lang="fr-CA" dirty="0"/>
          </a:p>
        </p:txBody>
      </p:sp>
      <p:sp>
        <p:nvSpPr>
          <p:cNvPr id="3" name="Espace réservé du texte 2"/>
          <p:cNvSpPr>
            <a:spLocks noGrp="1"/>
          </p:cNvSpPr>
          <p:nvPr>
            <p:ph type="body" idx="1"/>
            <p:custDataLst>
              <p:tags r:id="rId2"/>
            </p:custDataLst>
          </p:nvPr>
        </p:nvSpPr>
        <p:spPr>
          <a:xfrm>
            <a:off x="1447191" y="2019549"/>
            <a:ext cx="4645152" cy="449331"/>
          </a:xfrm>
        </p:spPr>
        <p:txBody>
          <a:bodyPr/>
          <a:lstStyle/>
          <a:p>
            <a:pPr algn="ctr"/>
            <a:r>
              <a:rPr lang="fr-CA" dirty="0" smtClean="0"/>
              <a:t>+</a:t>
            </a:r>
            <a:endParaRPr lang="fr-CA" dirty="0"/>
          </a:p>
        </p:txBody>
      </p:sp>
      <p:sp>
        <p:nvSpPr>
          <p:cNvPr id="4" name="Espace réservé du contenu 3"/>
          <p:cNvSpPr>
            <a:spLocks noGrp="1"/>
          </p:cNvSpPr>
          <p:nvPr>
            <p:ph sz="half" idx="2"/>
            <p:custDataLst>
              <p:tags r:id="rId3"/>
            </p:custDataLst>
          </p:nvPr>
        </p:nvSpPr>
        <p:spPr>
          <a:xfrm>
            <a:off x="1447191" y="2824269"/>
            <a:ext cx="4645152" cy="3236897"/>
          </a:xfrm>
        </p:spPr>
        <p:txBody>
          <a:bodyPr/>
          <a:lstStyle/>
          <a:p>
            <a:r>
              <a:rPr lang="fr-CA" dirty="0" smtClean="0"/>
              <a:t>Démocratisation du savoir </a:t>
            </a:r>
          </a:p>
          <a:p>
            <a:r>
              <a:rPr lang="fr-CA" dirty="0" smtClean="0"/>
              <a:t>(retour aux études, conciliation famille-travail-études, pallier aux distances géographiques)</a:t>
            </a:r>
          </a:p>
          <a:p>
            <a:r>
              <a:rPr lang="fr-CA" dirty="0" smtClean="0"/>
              <a:t>Présupposé d’autonomie, de discipline, de motivation, de savoir-étudier.</a:t>
            </a:r>
            <a:endParaRPr lang="fr-CA" dirty="0"/>
          </a:p>
        </p:txBody>
      </p:sp>
      <p:sp>
        <p:nvSpPr>
          <p:cNvPr id="5" name="Espace réservé du texte 4"/>
          <p:cNvSpPr>
            <a:spLocks noGrp="1"/>
          </p:cNvSpPr>
          <p:nvPr>
            <p:ph type="body" sz="quarter" idx="3"/>
            <p:custDataLst>
              <p:tags r:id="rId4"/>
            </p:custDataLst>
          </p:nvPr>
        </p:nvSpPr>
        <p:spPr/>
        <p:txBody>
          <a:bodyPr/>
          <a:lstStyle/>
          <a:p>
            <a:pPr algn="ctr"/>
            <a:r>
              <a:rPr lang="fr-CA" dirty="0" smtClean="0"/>
              <a:t>­</a:t>
            </a:r>
            <a:endParaRPr lang="fr-CA" dirty="0"/>
          </a:p>
        </p:txBody>
      </p:sp>
      <p:sp>
        <p:nvSpPr>
          <p:cNvPr id="6" name="Espace réservé du contenu 5"/>
          <p:cNvSpPr>
            <a:spLocks noGrp="1"/>
          </p:cNvSpPr>
          <p:nvPr>
            <p:ph sz="quarter" idx="4"/>
            <p:custDataLst>
              <p:tags r:id="rId5"/>
            </p:custDataLst>
          </p:nvPr>
        </p:nvSpPr>
        <p:spPr>
          <a:xfrm>
            <a:off x="6412362" y="1860482"/>
            <a:ext cx="4645152" cy="4200684"/>
          </a:xfrm>
        </p:spPr>
        <p:txBody>
          <a:bodyPr>
            <a:normAutofit fontScale="70000" lnSpcReduction="20000"/>
          </a:bodyPr>
          <a:lstStyle/>
          <a:p>
            <a:r>
              <a:rPr lang="fr-CA" dirty="0" smtClean="0"/>
              <a:t>Contexte de sous-financement de l’éducation et de financement du plan d’action numérique en enseignement supérieur (PAN) à la hauteur de 700 M</a:t>
            </a:r>
          </a:p>
          <a:p>
            <a:r>
              <a:rPr lang="fr-CA" dirty="0"/>
              <a:t>Transformation de l’étudiant en client dans un univers d’éducation AAA (</a:t>
            </a:r>
            <a:r>
              <a:rPr lang="fr-CA" dirty="0" err="1"/>
              <a:t>Anything-Anytime-Anywhere</a:t>
            </a:r>
            <a:r>
              <a:rPr lang="fr-CA" dirty="0" smtClean="0"/>
              <a:t>).</a:t>
            </a:r>
          </a:p>
          <a:p>
            <a:r>
              <a:rPr lang="fr-CA" dirty="0" smtClean="0"/>
              <a:t>Standardisation du savoir.</a:t>
            </a:r>
          </a:p>
          <a:p>
            <a:r>
              <a:rPr lang="fr-CA" dirty="0" smtClean="0"/>
              <a:t>Si l’étudiant n’est pas autonome, isolement + décrochage. (agrandit l’écart plutôt que ne l’amoindrit)</a:t>
            </a:r>
          </a:p>
          <a:p>
            <a:r>
              <a:rPr lang="fr-CA" dirty="0" smtClean="0"/>
              <a:t>Compétition </a:t>
            </a:r>
            <a:r>
              <a:rPr lang="fr-CA" dirty="0" err="1" smtClean="0"/>
              <a:t>interétablissements</a:t>
            </a:r>
            <a:r>
              <a:rPr lang="fr-CA" dirty="0" smtClean="0"/>
              <a:t> (Ex. St-Jérôme et Lionel-Groulx pour TEE)</a:t>
            </a:r>
          </a:p>
          <a:p>
            <a:r>
              <a:rPr lang="fr-CA" dirty="0" smtClean="0"/>
              <a:t>Compétition dans un même collège entre collègues (Ex. :  Abitibi)</a:t>
            </a:r>
          </a:p>
          <a:p>
            <a:r>
              <a:rPr lang="fr-CA" dirty="0" smtClean="0"/>
              <a:t>Contexte de pénurie de main-d’œuvre.</a:t>
            </a:r>
          </a:p>
          <a:p>
            <a:endParaRPr lang="fr-CA" dirty="0" smtClean="0"/>
          </a:p>
          <a:p>
            <a:endParaRPr lang="fr-CA" dirty="0" smtClean="0"/>
          </a:p>
          <a:p>
            <a:endParaRPr lang="fr-CA" dirty="0" smtClean="0"/>
          </a:p>
          <a:p>
            <a:endParaRPr lang="fr-CA" dirty="0"/>
          </a:p>
        </p:txBody>
      </p:sp>
    </p:spTree>
    <p:extLst>
      <p:ext uri="{BB962C8B-B14F-4D97-AF65-F5344CB8AC3E}">
        <p14:creationId xmlns:p14="http://schemas.microsoft.com/office/powerpoint/2010/main" val="2103698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custDataLst>
              <p:tags r:id="rId1"/>
            </p:custDataLst>
          </p:nvPr>
        </p:nvSpPr>
        <p:spPr/>
        <p:txBody>
          <a:bodyPr/>
          <a:lstStyle/>
          <a:p>
            <a:r>
              <a:rPr lang="fr-CA" dirty="0" smtClean="0"/>
              <a:t>Des répercussions sur la tâche…</a:t>
            </a:r>
            <a:endParaRPr lang="fr-CA" dirty="0"/>
          </a:p>
        </p:txBody>
      </p:sp>
      <p:sp>
        <p:nvSpPr>
          <p:cNvPr id="8" name="Espace réservé du contenu 7"/>
          <p:cNvSpPr>
            <a:spLocks noGrp="1"/>
          </p:cNvSpPr>
          <p:nvPr>
            <p:ph idx="1"/>
            <p:custDataLst>
              <p:tags r:id="rId2"/>
            </p:custDataLst>
          </p:nvPr>
        </p:nvSpPr>
        <p:spPr/>
        <p:txBody>
          <a:bodyPr>
            <a:normAutofit fontScale="92500" lnSpcReduction="20000"/>
          </a:bodyPr>
          <a:lstStyle/>
          <a:p>
            <a:r>
              <a:rPr lang="fr-CA" dirty="0" smtClean="0"/>
              <a:t>Perte d’autonomie, car dépendance aux fournisseurs de plateformes.</a:t>
            </a:r>
          </a:p>
          <a:p>
            <a:r>
              <a:rPr lang="fr-CA" dirty="0" smtClean="0"/>
              <a:t>Perte de la catégorie d’emploi.</a:t>
            </a:r>
          </a:p>
          <a:p>
            <a:r>
              <a:rPr lang="fr-CA" dirty="0" smtClean="0"/>
              <a:t>Contournement de la convention collective.</a:t>
            </a:r>
          </a:p>
          <a:p>
            <a:r>
              <a:rPr lang="fr-CA" dirty="0" smtClean="0"/>
              <a:t>«Parmi les enjeux, les plus souvent mentionnés figurent le nombre maximal d’inscriptions par groupe (qualité de l’encadrement  et une charge de travail acceptable), les règles de l’ancienneté au regard de l’enseignement à distance, la priorité d’emploi sur les cours à distance (si le présentiel est aboli) ou à l’inverse, la possibilité de refuser de donner un cours à distance, etc. En plus de réclamer des droits de propriété ou de suivi sur les cours à distance, on doit également prévoir des droits de retraits par exemple, en interdisant que des cours ne soient donnés qu’à distance ou en mode hybride.» (p.79)</a:t>
            </a:r>
            <a:endParaRPr lang="fr-CA" dirty="0"/>
          </a:p>
        </p:txBody>
      </p:sp>
    </p:spTree>
    <p:extLst>
      <p:ext uri="{BB962C8B-B14F-4D97-AF65-F5344CB8AC3E}">
        <p14:creationId xmlns:p14="http://schemas.microsoft.com/office/powerpoint/2010/main" val="2699353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smtClean="0"/>
              <a:t>Répercussions sur la tâche, suite. </a:t>
            </a:r>
            <a:endParaRPr lang="fr-CA" dirty="0"/>
          </a:p>
        </p:txBody>
      </p:sp>
      <p:sp>
        <p:nvSpPr>
          <p:cNvPr id="3" name="Espace réservé du contenu 2"/>
          <p:cNvSpPr>
            <a:spLocks noGrp="1"/>
          </p:cNvSpPr>
          <p:nvPr>
            <p:ph idx="1"/>
            <p:custDataLst>
              <p:tags r:id="rId2"/>
            </p:custDataLst>
          </p:nvPr>
        </p:nvSpPr>
        <p:spPr/>
        <p:txBody>
          <a:bodyPr>
            <a:normAutofit fontScale="92500" lnSpcReduction="20000"/>
          </a:bodyPr>
          <a:lstStyle/>
          <a:p>
            <a:r>
              <a:rPr lang="fr-CA" dirty="0" smtClean="0"/>
              <a:t>«En outre, le brouillage dans le processus décisionnel et le partage des responsabilités est devenu un problème de conditions de travail, les décisions administratives échappant souvent aux collectifs de travail reconnus :</a:t>
            </a:r>
          </a:p>
          <a:p>
            <a:pPr lvl="2"/>
            <a:r>
              <a:rPr lang="fr-CA" dirty="0" smtClean="0"/>
              <a:t>Département</a:t>
            </a:r>
          </a:p>
          <a:p>
            <a:pPr lvl="2"/>
            <a:r>
              <a:rPr lang="fr-CA" dirty="0" smtClean="0"/>
              <a:t>Programme</a:t>
            </a:r>
          </a:p>
          <a:p>
            <a:pPr lvl="2"/>
            <a:r>
              <a:rPr lang="fr-CA" dirty="0" smtClean="0"/>
              <a:t>CÉ</a:t>
            </a:r>
          </a:p>
          <a:p>
            <a:pPr lvl="2"/>
            <a:r>
              <a:rPr lang="fr-CA" dirty="0" smtClean="0"/>
              <a:t>CRT</a:t>
            </a:r>
          </a:p>
          <a:p>
            <a:r>
              <a:rPr lang="fr-CA" dirty="0" smtClean="0"/>
              <a:t>Que ce soit par appel de projets, par offres de subventions ou sur invitation personnelle, un nombre grandissant </a:t>
            </a:r>
            <a:r>
              <a:rPr lang="fr-CA" dirty="0" err="1" smtClean="0"/>
              <a:t>d’enseignantEs</a:t>
            </a:r>
            <a:r>
              <a:rPr lang="fr-CA" dirty="0" smtClean="0"/>
              <a:t> sont </a:t>
            </a:r>
            <a:r>
              <a:rPr lang="fr-CA" dirty="0" err="1" smtClean="0"/>
              <a:t>sollicitéEs</a:t>
            </a:r>
            <a:r>
              <a:rPr lang="fr-CA" dirty="0" smtClean="0"/>
              <a:t> pour mettre des cours en ligne sans qu’il n’y ait eu auparavant de concertation sur les cours sélectionnés et sur l’impact de leur transformation numérique pour l’ensemble d’un programme. (p.84)</a:t>
            </a:r>
            <a:endParaRPr lang="fr-CA" dirty="0"/>
          </a:p>
          <a:p>
            <a:pPr lvl="2"/>
            <a:endParaRPr lang="fr-CA" dirty="0" smtClean="0"/>
          </a:p>
          <a:p>
            <a:pPr lvl="2"/>
            <a:endParaRPr lang="fr-CA" dirty="0" smtClean="0"/>
          </a:p>
          <a:p>
            <a:pPr lvl="2"/>
            <a:endParaRPr lang="fr-CA" dirty="0"/>
          </a:p>
          <a:p>
            <a:pPr lvl="2"/>
            <a:endParaRPr lang="fr-CA" dirty="0" smtClean="0"/>
          </a:p>
        </p:txBody>
      </p:sp>
    </p:spTree>
    <p:extLst>
      <p:ext uri="{BB962C8B-B14F-4D97-AF65-F5344CB8AC3E}">
        <p14:creationId xmlns:p14="http://schemas.microsoft.com/office/powerpoint/2010/main" val="3496891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smtClean="0"/>
              <a:t>Conditions acceptables de la formation à distance.</a:t>
            </a:r>
            <a:endParaRPr lang="fr-CA" dirty="0"/>
          </a:p>
        </p:txBody>
      </p:sp>
      <p:sp>
        <p:nvSpPr>
          <p:cNvPr id="3" name="Espace réservé du contenu 2"/>
          <p:cNvSpPr>
            <a:spLocks noGrp="1"/>
          </p:cNvSpPr>
          <p:nvPr>
            <p:ph idx="1"/>
            <p:custDataLst>
              <p:tags r:id="rId2"/>
            </p:custDataLst>
          </p:nvPr>
        </p:nvSpPr>
        <p:spPr/>
        <p:txBody>
          <a:bodyPr>
            <a:normAutofit fontScale="85000" lnSpcReduction="10000"/>
          </a:bodyPr>
          <a:lstStyle/>
          <a:p>
            <a:r>
              <a:rPr lang="fr-CA" dirty="0" smtClean="0"/>
              <a:t>Peut répondre aux besoins de la conciliation famille-travail-études et pallier à des contraintes temporelles et géographiques. </a:t>
            </a:r>
          </a:p>
          <a:p>
            <a:r>
              <a:rPr lang="fr-CA" dirty="0" smtClean="0"/>
              <a:t>Elle doit être en complément à d’autres types de formation, pas en remplacement. </a:t>
            </a:r>
          </a:p>
          <a:p>
            <a:r>
              <a:rPr lang="fr-CA" dirty="0" smtClean="0"/>
              <a:t>Les plateformes doivent être de qualité et «intuitives» pour les utilisateurs (profs-étudiants)</a:t>
            </a:r>
          </a:p>
          <a:p>
            <a:r>
              <a:rPr lang="fr-CA" dirty="0" smtClean="0"/>
              <a:t>Le système doit être fiable.</a:t>
            </a:r>
          </a:p>
          <a:p>
            <a:r>
              <a:rPr lang="fr-CA" dirty="0" smtClean="0"/>
              <a:t>L’aide technique doit être rapide. </a:t>
            </a:r>
          </a:p>
          <a:p>
            <a:r>
              <a:rPr lang="fr-CA" dirty="0" smtClean="0"/>
              <a:t>Bien délimiter les rôles de chacun des intervenants en veillant au respect de l’autonomie professionnelle.</a:t>
            </a:r>
          </a:p>
          <a:p>
            <a:r>
              <a:rPr lang="fr-CA" dirty="0" smtClean="0"/>
              <a:t>Rendre disponibles des formations de </a:t>
            </a:r>
            <a:r>
              <a:rPr lang="fr-CA" dirty="0" err="1" smtClean="0"/>
              <a:t>technopédagogie</a:t>
            </a:r>
            <a:r>
              <a:rPr lang="fr-CA" dirty="0" smtClean="0"/>
              <a:t> pour que les profs puissent faire des choix éclairés. </a:t>
            </a:r>
            <a:endParaRPr lang="fr-CA" dirty="0"/>
          </a:p>
        </p:txBody>
      </p:sp>
    </p:spTree>
    <p:extLst>
      <p:ext uri="{BB962C8B-B14F-4D97-AF65-F5344CB8AC3E}">
        <p14:creationId xmlns:p14="http://schemas.microsoft.com/office/powerpoint/2010/main" val="1680958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smtClean="0"/>
              <a:t>Suite…</a:t>
            </a:r>
            <a:endParaRPr lang="fr-CA" dirty="0"/>
          </a:p>
        </p:txBody>
      </p:sp>
      <p:sp>
        <p:nvSpPr>
          <p:cNvPr id="3" name="Espace réservé du contenu 2"/>
          <p:cNvSpPr>
            <a:spLocks noGrp="1"/>
          </p:cNvSpPr>
          <p:nvPr>
            <p:ph idx="1"/>
            <p:custDataLst>
              <p:tags r:id="rId2"/>
            </p:custDataLst>
          </p:nvPr>
        </p:nvSpPr>
        <p:spPr>
          <a:xfrm>
            <a:off x="1451579" y="1853754"/>
            <a:ext cx="9603275" cy="4324977"/>
          </a:xfrm>
        </p:spPr>
        <p:txBody>
          <a:bodyPr>
            <a:normAutofit/>
          </a:bodyPr>
          <a:lstStyle/>
          <a:p>
            <a:r>
              <a:rPr lang="fr-CA" dirty="0" smtClean="0"/>
              <a:t>Concernant l’encadrement…il est important d’encadrer de façon claire les conditions de réalisation et de prestation de l’enseignement à distance dans les conventions collectives et de convenir de façon juste, par une saine négociation d’éléments tels que la rémunération, l’attribution des cours, et de l’encadrement, le nombre d’étudiants par groupe-cours, les conditions matérielles d’exécution, les droits d’auteurs.» (p.91)</a:t>
            </a:r>
          </a:p>
          <a:p>
            <a:r>
              <a:rPr lang="fr-CA" dirty="0" smtClean="0"/>
              <a:t>Tous les cours ne se prêtent pas à la formule à distance.</a:t>
            </a:r>
          </a:p>
          <a:p>
            <a:pPr lvl="1"/>
            <a:r>
              <a:rPr lang="fr-CA" dirty="0" smtClean="0"/>
              <a:t>Cours qui demandent du travail de laboratoire</a:t>
            </a:r>
          </a:p>
          <a:p>
            <a:pPr lvl="1"/>
            <a:r>
              <a:rPr lang="fr-CA" dirty="0" smtClean="0"/>
              <a:t>Cours qui demandent un caractère affectif ou empathique</a:t>
            </a:r>
          </a:p>
          <a:p>
            <a:pPr lvl="1"/>
            <a:r>
              <a:rPr lang="fr-CA" dirty="0" smtClean="0"/>
              <a:t>Éducation physique? Philosophie?</a:t>
            </a:r>
          </a:p>
          <a:p>
            <a:r>
              <a:rPr lang="fr-CA" dirty="0" smtClean="0"/>
              <a:t>Modalité d’évaluation? Plagiat? Équité de temps lors des évaluations?</a:t>
            </a:r>
            <a:endParaRPr lang="fr-CA" dirty="0"/>
          </a:p>
          <a:p>
            <a:endParaRPr lang="fr-CA" dirty="0"/>
          </a:p>
        </p:txBody>
      </p:sp>
    </p:spTree>
    <p:extLst>
      <p:ext uri="{BB962C8B-B14F-4D97-AF65-F5344CB8AC3E}">
        <p14:creationId xmlns:p14="http://schemas.microsoft.com/office/powerpoint/2010/main" val="1132526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smtClean="0"/>
              <a:t>À méditer…</a:t>
            </a:r>
            <a:endParaRPr lang="fr-CA" dirty="0"/>
          </a:p>
        </p:txBody>
      </p:sp>
      <p:sp>
        <p:nvSpPr>
          <p:cNvPr id="3" name="Espace réservé du contenu 2"/>
          <p:cNvSpPr>
            <a:spLocks noGrp="1"/>
          </p:cNvSpPr>
          <p:nvPr>
            <p:ph idx="1"/>
            <p:custDataLst>
              <p:tags r:id="rId2"/>
            </p:custDataLst>
          </p:nvPr>
        </p:nvSpPr>
        <p:spPr/>
        <p:txBody>
          <a:bodyPr/>
          <a:lstStyle/>
          <a:p>
            <a:r>
              <a:rPr lang="fr-CA" dirty="0" smtClean="0"/>
              <a:t>«Devrions-nous (…) être quelque peu inquiets si un chirurgien se prévalait de ce seul mode d’apprentissage (la formation en ligne) pour nous opérer à cœur ouvert?»</a:t>
            </a:r>
          </a:p>
          <a:p>
            <a:pPr marL="1828800" lvl="4" indent="0">
              <a:buNone/>
            </a:pPr>
            <a:r>
              <a:rPr lang="fr-CA" dirty="0" smtClean="0"/>
              <a:t>					Conseil supérieur de l’éducation, 2015, p.28</a:t>
            </a:r>
          </a:p>
          <a:p>
            <a:pPr marL="1828800" lvl="4" indent="0">
              <a:buNone/>
            </a:pPr>
            <a:endParaRPr lang="fr-CA" dirty="0"/>
          </a:p>
          <a:p>
            <a:pPr marL="1828800" lvl="4" indent="0">
              <a:buNone/>
            </a:pPr>
            <a:endParaRPr lang="fr-CA" dirty="0"/>
          </a:p>
        </p:txBody>
      </p:sp>
    </p:spTree>
    <p:extLst>
      <p:ext uri="{BB962C8B-B14F-4D97-AF65-F5344CB8AC3E}">
        <p14:creationId xmlns:p14="http://schemas.microsoft.com/office/powerpoint/2010/main" val="329849979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1"/>
</p:tagLst>
</file>

<file path=ppt/tags/tag6.xml><?xml version="1.0" encoding="utf-8"?>
<p:tagLst xmlns:a="http://schemas.openxmlformats.org/drawingml/2006/main" xmlns:r="http://schemas.openxmlformats.org/officeDocument/2006/relationships" xmlns:p="http://schemas.openxmlformats.org/presentationml/2006/main">
  <p:tag name="NUM" val="2"/>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2"/>
</p:tagLst>
</file>

<file path=ppt/tags/tag9.xml><?xml version="1.0" encoding="utf-8"?>
<p:tagLst xmlns:a="http://schemas.openxmlformats.org/drawingml/2006/main" xmlns:r="http://schemas.openxmlformats.org/officeDocument/2006/relationships" xmlns:p="http://schemas.openxmlformats.org/presentationml/2006/main">
  <p:tag name="NUM" val="3"/>
</p:tagLst>
</file>

<file path=ppt/tags/tag10.xml><?xml version="1.0" encoding="utf-8"?>
<p:tagLst xmlns:a="http://schemas.openxmlformats.org/drawingml/2006/main" xmlns:r="http://schemas.openxmlformats.org/officeDocument/2006/relationships" xmlns:p="http://schemas.openxmlformats.org/presentationml/2006/main">
  <p:tag name="NUM" val="1"/>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4"/>
</p:tagLst>
</file>

<file path=ppt/tags/tag14.xml><?xml version="1.0" encoding="utf-8"?>
<p:tagLst xmlns:a="http://schemas.openxmlformats.org/drawingml/2006/main" xmlns:r="http://schemas.openxmlformats.org/officeDocument/2006/relationships" xmlns:p="http://schemas.openxmlformats.org/presentationml/2006/main">
  <p:tag name="NUM" val="5"/>
</p:tagLst>
</file>

<file path=ppt/tags/tag15.xml><?xml version="1.0" encoding="utf-8"?>
<p:tagLst xmlns:a="http://schemas.openxmlformats.org/drawingml/2006/main" xmlns:r="http://schemas.openxmlformats.org/officeDocument/2006/relationships" xmlns:p="http://schemas.openxmlformats.org/presentationml/2006/main">
  <p:tag name="NUM" val="1"/>
</p:tagLst>
</file>

<file path=ppt/tags/tag16.xml><?xml version="1.0" encoding="utf-8"?>
<p:tagLst xmlns:a="http://schemas.openxmlformats.org/drawingml/2006/main" xmlns:r="http://schemas.openxmlformats.org/officeDocument/2006/relationships" xmlns:p="http://schemas.openxmlformats.org/presentationml/2006/main">
  <p:tag name="NUM" val="2"/>
</p:tagLst>
</file>

<file path=ppt/tags/tag17.xml><?xml version="1.0" encoding="utf-8"?>
<p:tagLst xmlns:a="http://schemas.openxmlformats.org/drawingml/2006/main" xmlns:r="http://schemas.openxmlformats.org/officeDocument/2006/relationships" xmlns:p="http://schemas.openxmlformats.org/presentationml/2006/main">
  <p:tag name="NUM" val="1"/>
</p:tagLst>
</file>

<file path=ppt/tags/tag18.xml><?xml version="1.0" encoding="utf-8"?>
<p:tagLst xmlns:a="http://schemas.openxmlformats.org/drawingml/2006/main" xmlns:r="http://schemas.openxmlformats.org/officeDocument/2006/relationships" xmlns:p="http://schemas.openxmlformats.org/presentationml/2006/main">
  <p:tag name="NUM" val="2"/>
</p:tagLst>
</file>

<file path=ppt/tags/tag19.xml><?xml version="1.0" encoding="utf-8"?>
<p:tagLst xmlns:a="http://schemas.openxmlformats.org/drawingml/2006/main" xmlns:r="http://schemas.openxmlformats.org/officeDocument/2006/relationships" xmlns:p="http://schemas.openxmlformats.org/presentationml/2006/main">
  <p:tag name="NUM" val="1"/>
</p:tagLst>
</file>

<file path=ppt/tags/tag20.xml><?xml version="1.0" encoding="utf-8"?>
<p:tagLst xmlns:a="http://schemas.openxmlformats.org/drawingml/2006/main" xmlns:r="http://schemas.openxmlformats.org/officeDocument/2006/relationships" xmlns:p="http://schemas.openxmlformats.org/presentationml/2006/main">
  <p:tag name="NUM" val="2"/>
</p:tagLst>
</file>

<file path=ppt/tags/tag21.xml><?xml version="1.0" encoding="utf-8"?>
<p:tagLst xmlns:a="http://schemas.openxmlformats.org/drawingml/2006/main" xmlns:r="http://schemas.openxmlformats.org/officeDocument/2006/relationships" xmlns:p="http://schemas.openxmlformats.org/presentationml/2006/main">
  <p:tag name="NUM" val="1"/>
</p:tagLst>
</file>

<file path=ppt/tags/tag22.xml><?xml version="1.0" encoding="utf-8"?>
<p:tagLst xmlns:a="http://schemas.openxmlformats.org/drawingml/2006/main" xmlns:r="http://schemas.openxmlformats.org/officeDocument/2006/relationships" xmlns:p="http://schemas.openxmlformats.org/presentationml/2006/main">
  <p:tag name="NUM" val="2"/>
</p:tagLst>
</file>

<file path=ppt/tags/tag23.xml><?xml version="1.0" encoding="utf-8"?>
<p:tagLst xmlns:a="http://schemas.openxmlformats.org/drawingml/2006/main" xmlns:r="http://schemas.openxmlformats.org/officeDocument/2006/relationships" xmlns:p="http://schemas.openxmlformats.org/presentationml/2006/main">
  <p:tag name="NUM" val="1"/>
</p:tagLst>
</file>

<file path=ppt/tags/tag24.xml><?xml version="1.0" encoding="utf-8"?>
<p:tagLst xmlns:a="http://schemas.openxmlformats.org/drawingml/2006/main" xmlns:r="http://schemas.openxmlformats.org/officeDocument/2006/relationships" xmlns:p="http://schemas.openxmlformats.org/presentationml/2006/main">
  <p:tag name="NUM" val="2"/>
</p:tagLst>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TM10001114[[fn=Galerie]]</Template>
  <TotalTime>141</TotalTime>
  <Words>1024</Words>
  <Application>Microsoft Office PowerPoint</Application>
  <PresentationFormat>Grand écran</PresentationFormat>
  <Paragraphs>76</Paragraphs>
  <Slides>10</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10</vt:i4>
      </vt:variant>
    </vt:vector>
  </HeadingPairs>
  <TitlesOfParts>
    <vt:vector size="14" baseType="lpstr">
      <vt:lpstr>Arial</vt:lpstr>
      <vt:lpstr>Gill Sans MT</vt:lpstr>
      <vt:lpstr>Wingdings</vt:lpstr>
      <vt:lpstr>Gallery</vt:lpstr>
      <vt:lpstr>Formation à distance (FAD) introduction</vt:lpstr>
      <vt:lpstr>Pourquoi parler de télé-enseignement aujourd’hui?</vt:lpstr>
      <vt:lpstr>Transformation du réseau et de l’enseignement</vt:lpstr>
      <vt:lpstr>Présentation PowerPoint</vt:lpstr>
      <vt:lpstr>Formation à distance </vt:lpstr>
      <vt:lpstr>Des répercussions sur la tâche…</vt:lpstr>
      <vt:lpstr>Répercussions sur la tâche, suite. </vt:lpstr>
      <vt:lpstr>Conditions acceptables de la formation à distance.</vt:lpstr>
      <vt:lpstr>Suite…</vt:lpstr>
      <vt:lpstr>À méditer…</vt:lpstr>
    </vt:vector>
  </TitlesOfParts>
  <Company>Collège Lionel-Groulx</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Formation à distance (FAD) introduction</dc:title>
  <dc:creator>Trudeau Judith</dc:creator>
  <cp:lastModifiedBy>Judith</cp:lastModifiedBy>
  <cp:revision>19</cp:revision>
  <dcterms:created xsi:type="dcterms:W3CDTF">2019-10-23T00:21:55Z</dcterms:created>
  <dcterms:modified xsi:type="dcterms:W3CDTF">2019-10-25T18:20:22Z</dcterms:modified>
</cp:coreProperties>
</file>