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5" Type="http://schemas.openxmlformats.org/officeDocument/2006/relationships/slide" Target="slides/slide21.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9" name="Shape 89"/>
        <p:cNvGrpSpPr/>
        <p:nvPr/>
      </p:nvGrpSpPr>
      <p:grpSpPr>
        <a:xfrm>
          <a:off x="0" y="0"/>
          <a:ext cx="0" cy="0"/>
          <a:chOff x="0" y="0"/>
          <a:chExt cx="0" cy="0"/>
        </a:xfrm>
      </p:grpSpPr>
      <p:sp>
        <p:nvSpPr>
          <p:cNvPr id="90" name="Google Shape;90;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5" name="Shape 95"/>
        <p:cNvGrpSpPr/>
        <p:nvPr/>
      </p:nvGrpSpPr>
      <p:grpSpPr>
        <a:xfrm>
          <a:off x="0" y="0"/>
          <a:ext cx="0" cy="0"/>
          <a:chOff x="0" y="0"/>
          <a:chExt cx="0" cy="0"/>
        </a:xfrm>
      </p:grpSpPr>
      <p:sp>
        <p:nvSpPr>
          <p:cNvPr id="96" name="Google Shape;96;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5" name="Shape 105"/>
        <p:cNvGrpSpPr/>
        <p:nvPr/>
      </p:nvGrpSpPr>
      <p:grpSpPr>
        <a:xfrm>
          <a:off x="0" y="0"/>
          <a:ext cx="0" cy="0"/>
          <a:chOff x="0" y="0"/>
          <a:chExt cx="0" cy="0"/>
        </a:xfrm>
      </p:grpSpPr>
      <p:sp>
        <p:nvSpPr>
          <p:cNvPr id="106" name="Google Shape;106;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2" name="Shape 112"/>
        <p:cNvGrpSpPr/>
        <p:nvPr/>
      </p:nvGrpSpPr>
      <p:grpSpPr>
        <a:xfrm>
          <a:off x="0" y="0"/>
          <a:ext cx="0" cy="0"/>
          <a:chOff x="0" y="0"/>
          <a:chExt cx="0" cy="0"/>
        </a:xfrm>
      </p:grpSpPr>
      <p:sp>
        <p:nvSpPr>
          <p:cNvPr id="113" name="Google Shape;113;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9" name="Shape 119"/>
        <p:cNvGrpSpPr/>
        <p:nvPr/>
      </p:nvGrpSpPr>
      <p:grpSpPr>
        <a:xfrm>
          <a:off x="0" y="0"/>
          <a:ext cx="0" cy="0"/>
          <a:chOff x="0" y="0"/>
          <a:chExt cx="0" cy="0"/>
        </a:xfrm>
      </p:grpSpPr>
      <p:sp>
        <p:nvSpPr>
          <p:cNvPr id="120" name="Google Shape;120;g51d7c2e43e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g51d7c2e43e_0_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6" name="Shape 126"/>
        <p:cNvGrpSpPr/>
        <p:nvPr/>
      </p:nvGrpSpPr>
      <p:grpSpPr>
        <a:xfrm>
          <a:off x="0" y="0"/>
          <a:ext cx="0" cy="0"/>
          <a:chOff x="0" y="0"/>
          <a:chExt cx="0" cy="0"/>
        </a:xfrm>
      </p:grpSpPr>
      <p:sp>
        <p:nvSpPr>
          <p:cNvPr id="127" name="Google Shape;127;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2" name="Shape 132"/>
        <p:cNvGrpSpPr/>
        <p:nvPr/>
      </p:nvGrpSpPr>
      <p:grpSpPr>
        <a:xfrm>
          <a:off x="0" y="0"/>
          <a:ext cx="0" cy="0"/>
          <a:chOff x="0" y="0"/>
          <a:chExt cx="0" cy="0"/>
        </a:xfrm>
      </p:grpSpPr>
      <p:sp>
        <p:nvSpPr>
          <p:cNvPr id="133" name="Google Shape;133;g559583978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g5595839781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1" name="Shape 141"/>
        <p:cNvGrpSpPr/>
        <p:nvPr/>
      </p:nvGrpSpPr>
      <p:grpSpPr>
        <a:xfrm>
          <a:off x="0" y="0"/>
          <a:ext cx="0" cy="0"/>
          <a:chOff x="0" y="0"/>
          <a:chExt cx="0" cy="0"/>
        </a:xfrm>
      </p:grpSpPr>
      <p:sp>
        <p:nvSpPr>
          <p:cNvPr id="142" name="Google Shape;142;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8" name="Shape 148"/>
        <p:cNvGrpSpPr/>
        <p:nvPr/>
      </p:nvGrpSpPr>
      <p:grpSpPr>
        <a:xfrm>
          <a:off x="0" y="0"/>
          <a:ext cx="0" cy="0"/>
          <a:chOff x="0" y="0"/>
          <a:chExt cx="0" cy="0"/>
        </a:xfrm>
      </p:grpSpPr>
      <p:sp>
        <p:nvSpPr>
          <p:cNvPr id="149" name="Google Shape;149;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5" name="Shape 155"/>
        <p:cNvGrpSpPr/>
        <p:nvPr/>
      </p:nvGrpSpPr>
      <p:grpSpPr>
        <a:xfrm>
          <a:off x="0" y="0"/>
          <a:ext cx="0" cy="0"/>
          <a:chOff x="0" y="0"/>
          <a:chExt cx="0" cy="0"/>
        </a:xfrm>
      </p:grpSpPr>
      <p:sp>
        <p:nvSpPr>
          <p:cNvPr id="156" name="Google Shape;156;g4e97002bff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g4e97002bff_0_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2" name="Shape 162"/>
        <p:cNvGrpSpPr/>
        <p:nvPr/>
      </p:nvGrpSpPr>
      <p:grpSpPr>
        <a:xfrm>
          <a:off x="0" y="0"/>
          <a:ext cx="0" cy="0"/>
          <a:chOff x="0" y="0"/>
          <a:chExt cx="0" cy="0"/>
        </a:xfrm>
      </p:grpSpPr>
      <p:sp>
        <p:nvSpPr>
          <p:cNvPr id="163" name="Google Shape;163;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8" name="Shape 168"/>
        <p:cNvGrpSpPr/>
        <p:nvPr/>
      </p:nvGrpSpPr>
      <p:grpSpPr>
        <a:xfrm>
          <a:off x="0" y="0"/>
          <a:ext cx="0" cy="0"/>
          <a:chOff x="0" y="0"/>
          <a:chExt cx="0" cy="0"/>
        </a:xfrm>
      </p:grpSpPr>
      <p:sp>
        <p:nvSpPr>
          <p:cNvPr id="169" name="Google Shape;169;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6" name="Shape 176"/>
        <p:cNvGrpSpPr/>
        <p:nvPr/>
      </p:nvGrpSpPr>
      <p:grpSpPr>
        <a:xfrm>
          <a:off x="0" y="0"/>
          <a:ext cx="0" cy="0"/>
          <a:chOff x="0" y="0"/>
          <a:chExt cx="0" cy="0"/>
        </a:xfrm>
      </p:grpSpPr>
      <p:sp>
        <p:nvSpPr>
          <p:cNvPr id="177" name="Google Shape;177;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5" name="Shape 185"/>
        <p:cNvGrpSpPr/>
        <p:nvPr/>
      </p:nvGrpSpPr>
      <p:grpSpPr>
        <a:xfrm>
          <a:off x="0" y="0"/>
          <a:ext cx="0" cy="0"/>
          <a:chOff x="0" y="0"/>
          <a:chExt cx="0" cy="0"/>
        </a:xfrm>
      </p:grpSpPr>
      <p:sp>
        <p:nvSpPr>
          <p:cNvPr id="186" name="Google Shape;186;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1" name="Shape 191"/>
        <p:cNvGrpSpPr/>
        <p:nvPr/>
      </p:nvGrpSpPr>
      <p:grpSpPr>
        <a:xfrm>
          <a:off x="0" y="0"/>
          <a:ext cx="0" cy="0"/>
          <a:chOff x="0" y="0"/>
          <a:chExt cx="0" cy="0"/>
        </a:xfrm>
      </p:grpSpPr>
      <p:sp>
        <p:nvSpPr>
          <p:cNvPr id="192" name="Google Shape;192;g51d7c2e43e_0_2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93" name="Google Shape;193;g51d7c2e43e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5" name="Shape 195"/>
        <p:cNvGrpSpPr/>
        <p:nvPr/>
      </p:nvGrpSpPr>
      <p:grpSpPr>
        <a:xfrm>
          <a:off x="0" y="0"/>
          <a:ext cx="0" cy="0"/>
          <a:chOff x="0" y="0"/>
          <a:chExt cx="0" cy="0"/>
        </a:xfrm>
      </p:grpSpPr>
      <p:sp>
        <p:nvSpPr>
          <p:cNvPr id="196" name="Google Shape;196;g51d7c2e43e_0_2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97" name="Google Shape;197;g51d7c2e43e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9" name="Shape 199"/>
        <p:cNvGrpSpPr/>
        <p:nvPr/>
      </p:nvGrpSpPr>
      <p:grpSpPr>
        <a:xfrm>
          <a:off x="0" y="0"/>
          <a:ext cx="0" cy="0"/>
          <a:chOff x="0" y="0"/>
          <a:chExt cx="0" cy="0"/>
        </a:xfrm>
      </p:grpSpPr>
      <p:sp>
        <p:nvSpPr>
          <p:cNvPr id="200" name="Google Shape;200;g51d7c2e43e_0_3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01" name="Google Shape;201;g51d7c2e43e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3" name="Shape 203"/>
        <p:cNvGrpSpPr/>
        <p:nvPr/>
      </p:nvGrpSpPr>
      <p:grpSpPr>
        <a:xfrm>
          <a:off x="0" y="0"/>
          <a:ext cx="0" cy="0"/>
          <a:chOff x="0" y="0"/>
          <a:chExt cx="0" cy="0"/>
        </a:xfrm>
      </p:grpSpPr>
      <p:sp>
        <p:nvSpPr>
          <p:cNvPr id="204" name="Google Shape;204;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2" name="Shape 212"/>
        <p:cNvGrpSpPr/>
        <p:nvPr/>
      </p:nvGrpSpPr>
      <p:grpSpPr>
        <a:xfrm>
          <a:off x="0" y="0"/>
          <a:ext cx="0" cy="0"/>
          <a:chOff x="0" y="0"/>
          <a:chExt cx="0" cy="0"/>
        </a:xfrm>
      </p:grpSpPr>
      <p:sp>
        <p:nvSpPr>
          <p:cNvPr id="213" name="Google Shape;213;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1" name="Shape 221"/>
        <p:cNvGrpSpPr/>
        <p:nvPr/>
      </p:nvGrpSpPr>
      <p:grpSpPr>
        <a:xfrm>
          <a:off x="0" y="0"/>
          <a:ext cx="0" cy="0"/>
          <a:chOff x="0" y="0"/>
          <a:chExt cx="0" cy="0"/>
        </a:xfrm>
      </p:grpSpPr>
      <p:sp>
        <p:nvSpPr>
          <p:cNvPr id="222" name="Google Shape;222;g51d7c2e43e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g51d7c2e43e_0_1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Diapositive de titre" type="title">
  <p:cSld name="TITLE">
    <p:spTree>
      <p:nvGrpSpPr>
        <p:cNvPr id="11" name="Shape 11"/>
        <p:cNvGrpSpPr/>
        <p:nvPr/>
      </p:nvGrpSpPr>
      <p:grpSpPr>
        <a:xfrm>
          <a:off x="0" y="0"/>
          <a:ext cx="0" cy="0"/>
          <a:chOff x="0" y="0"/>
          <a:chExt cx="0" cy="0"/>
        </a:xfrm>
      </p:grpSpPr>
      <p:sp>
        <p:nvSpPr>
          <p:cNvPr id="12" name="Google Shape;12;p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 name="Google Shape;13;p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4" name="Google Shape;14;p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 name="Google Shape;15;p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 name="Google Shape;16;p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re et contenu" type="obj">
  <p:cSld name="OBJECT">
    <p:spTree>
      <p:nvGrpSpPr>
        <p:cNvPr id="17" name="Shape 17"/>
        <p:cNvGrpSpPr/>
        <p:nvPr/>
      </p:nvGrpSpPr>
      <p:grpSpPr>
        <a:xfrm>
          <a:off x="0" y="0"/>
          <a:ext cx="0" cy="0"/>
          <a:chOff x="0" y="0"/>
          <a:chExt cx="0" cy="0"/>
        </a:xfrm>
      </p:grpSpPr>
      <p:sp>
        <p:nvSpPr>
          <p:cNvPr id="18" name="Google Shape;18;p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 name="Google Shape;19;p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 name="Google Shape;20;p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 name="Google Shape;22;p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re de section" type="secHead">
  <p:cSld name="SECTION_HEADER">
    <p:spTree>
      <p:nvGrpSpPr>
        <p:cNvPr id="23" name="Shape 23"/>
        <p:cNvGrpSpPr/>
        <p:nvPr/>
      </p:nvGrpSpPr>
      <p:grpSpPr>
        <a:xfrm>
          <a:off x="0" y="0"/>
          <a:ext cx="0" cy="0"/>
          <a:chOff x="0" y="0"/>
          <a:chExt cx="0" cy="0"/>
        </a:xfrm>
      </p:grpSpPr>
      <p:sp>
        <p:nvSpPr>
          <p:cNvPr id="24" name="Google Shape;24;p4"/>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 name="Google Shape;25;p4"/>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26" name="Google Shape;26;p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Deux contenus" type="twoObj">
  <p:cSld name="TWO_OBJECTS">
    <p:spTree>
      <p:nvGrpSpPr>
        <p:cNvPr id="29" name="Shape 29"/>
        <p:cNvGrpSpPr/>
        <p:nvPr/>
      </p:nvGrpSpPr>
      <p:grpSpPr>
        <a:xfrm>
          <a:off x="0" y="0"/>
          <a:ext cx="0" cy="0"/>
          <a:chOff x="0" y="0"/>
          <a:chExt cx="0" cy="0"/>
        </a:xfrm>
      </p:grpSpPr>
      <p:sp>
        <p:nvSpPr>
          <p:cNvPr id="30" name="Google Shape;30;p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 name="Google Shape;31;p5"/>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 name="Google Shape;32;p5"/>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3" name="Google Shape;33;p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mparaison" type="twoTxTwoObj">
  <p:cSld name="TWO_OBJECTS_WITH_TEXT">
    <p:spTree>
      <p:nvGrpSpPr>
        <p:cNvPr id="36" name="Shape 36"/>
        <p:cNvGrpSpPr/>
        <p:nvPr/>
      </p:nvGrpSpPr>
      <p:grpSpPr>
        <a:xfrm>
          <a:off x="0" y="0"/>
          <a:ext cx="0" cy="0"/>
          <a:chOff x="0" y="0"/>
          <a:chExt cx="0" cy="0"/>
        </a:xfrm>
      </p:grpSpPr>
      <p:sp>
        <p:nvSpPr>
          <p:cNvPr id="37" name="Google Shape;37;p6"/>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 name="Google Shape;38;p6"/>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9" name="Google Shape;39;p6"/>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6"/>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1" name="Google Shape;41;p6"/>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 name="Google Shape;42;p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re seul" type="titleOnly">
  <p:cSld name="TITLE_ONLY">
    <p:spTree>
      <p:nvGrpSpPr>
        <p:cNvPr id="45" name="Shape 45"/>
        <p:cNvGrpSpPr/>
        <p:nvPr/>
      </p:nvGrpSpPr>
      <p:grpSpPr>
        <a:xfrm>
          <a:off x="0" y="0"/>
          <a:ext cx="0" cy="0"/>
          <a:chOff x="0" y="0"/>
          <a:chExt cx="0" cy="0"/>
        </a:xfrm>
      </p:grpSpPr>
      <p:sp>
        <p:nvSpPr>
          <p:cNvPr id="46" name="Google Shape;46;p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 name="Google Shape;47;p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Vide" type="blank">
  <p:cSld name="BLANK">
    <p:spTree>
      <p:nvGrpSpPr>
        <p:cNvPr id="50" name="Shape 50"/>
        <p:cNvGrpSpPr/>
        <p:nvPr/>
      </p:nvGrpSpPr>
      <p:grpSpPr>
        <a:xfrm>
          <a:off x="0" y="0"/>
          <a:ext cx="0" cy="0"/>
          <a:chOff x="0" y="0"/>
          <a:chExt cx="0" cy="0"/>
        </a:xfrm>
      </p:grpSpPr>
      <p:sp>
        <p:nvSpPr>
          <p:cNvPr id="51" name="Google Shape;51;p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u avec légende" type="objTx">
  <p:cSld name="OBJECT_WITH_CAPTION_TEXT">
    <p:spTree>
      <p:nvGrpSpPr>
        <p:cNvPr id="54" name="Shape 54"/>
        <p:cNvGrpSpPr/>
        <p:nvPr/>
      </p:nvGrpSpPr>
      <p:grpSpPr>
        <a:xfrm>
          <a:off x="0" y="0"/>
          <a:ext cx="0" cy="0"/>
          <a:chOff x="0" y="0"/>
          <a:chExt cx="0" cy="0"/>
        </a:xfrm>
      </p:grpSpPr>
      <p:sp>
        <p:nvSpPr>
          <p:cNvPr id="55" name="Google Shape;55;p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9"/>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7" name="Google Shape;57;p9"/>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8" name="Google Shape;58;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Image avec légende" type="picTx">
  <p:cSld name="PICTURE_WITH_CAPTION_TEXT">
    <p:spTree>
      <p:nvGrpSpPr>
        <p:cNvPr id="61" name="Shape 61"/>
        <p:cNvGrpSpPr/>
        <p:nvPr/>
      </p:nvGrpSpPr>
      <p:grpSpPr>
        <a:xfrm>
          <a:off x="0" y="0"/>
          <a:ext cx="0" cy="0"/>
          <a:chOff x="0" y="0"/>
          <a:chExt cx="0" cy="0"/>
        </a:xfrm>
      </p:grpSpPr>
      <p:sp>
        <p:nvSpPr>
          <p:cNvPr id="62" name="Google Shape;62;p1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10"/>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64" name="Google Shape;64;p10"/>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5" name="Google Shape;65;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re et texte vertical" type="vertTx">
  <p:cSld name="VERTICAL_TEXT">
    <p:spTree>
      <p:nvGrpSpPr>
        <p:cNvPr id="68" name="Shape 68"/>
        <p:cNvGrpSpPr/>
        <p:nvPr/>
      </p:nvGrpSpPr>
      <p:grpSpPr>
        <a:xfrm>
          <a:off x="0" y="0"/>
          <a:ext cx="0" cy="0"/>
          <a:chOff x="0" y="0"/>
          <a:chExt cx="0" cy="0"/>
        </a:xfrm>
      </p:grpSpPr>
      <p:sp>
        <p:nvSpPr>
          <p:cNvPr id="69" name="Google Shape;69;p1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11"/>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1" name="Google Shape;71;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re vertical et texte" type="vertTitleAndTx">
  <p:cSld name="VERTICAL_TITLE_AND_VERTICAL_TEXT">
    <p:spTree>
      <p:nvGrpSpPr>
        <p:cNvPr id="74" name="Shape 74"/>
        <p:cNvGrpSpPr/>
        <p:nvPr/>
      </p:nvGrpSpPr>
      <p:grpSpPr>
        <a:xfrm>
          <a:off x="0" y="0"/>
          <a:ext cx="0" cy="0"/>
          <a:chOff x="0" y="0"/>
          <a:chExt cx="0" cy="0"/>
        </a:xfrm>
      </p:grpSpPr>
      <p:sp>
        <p:nvSpPr>
          <p:cNvPr id="75" name="Google Shape;75;p12"/>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12"/>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7" name="Google Shape;77;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 name="Google Shape;8;p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fr-C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6.jp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5.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4.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hyperlink" Target="https://www.lapresse.ca/actualites/grand-montreal/201807/18/01-5190016-la-canicule-a-fait-pres-de-90-victimes-au-quebec.php" TargetMode="External"/><Relationship Id="rId4" Type="http://schemas.openxmlformats.org/officeDocument/2006/relationships/hyperlink" Target="https://www.nationalgeographic.fr/environnement/les-trois-quarts-de-lhumanite-menaces-de-mourir-de-chaud-en-2100" TargetMode="External"/><Relationship Id="rId5" Type="http://schemas.openxmlformats.org/officeDocument/2006/relationships/hyperlink" Target="http://mddelcc.gouv.qc.ca/changements/plan_action/pacc2020.pdf" TargetMode="External"/><Relationship Id="rId6" Type="http://schemas.openxmlformats.org/officeDocument/2006/relationships/hyperlink" Target="https://ici.radio-canada.ca/nouvelle/1086832/accord-paris-economies-sante-pollution-reduction-ges-etude" TargetMode="External"/><Relationship Id="rId7" Type="http://schemas.openxmlformats.org/officeDocument/2006/relationships/hyperlink" Target="https://doi.org/10.1073/pnas.1810141115"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3" name="Shape 83"/>
        <p:cNvGrpSpPr/>
        <p:nvPr/>
      </p:nvGrpSpPr>
      <p:grpSpPr>
        <a:xfrm>
          <a:off x="0" y="0"/>
          <a:ext cx="0" cy="0"/>
          <a:chOff x="0" y="0"/>
          <a:chExt cx="0" cy="0"/>
        </a:xfrm>
      </p:grpSpPr>
      <p:sp>
        <p:nvSpPr>
          <p:cNvPr id="84" name="Google Shape;84;p13"/>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1"/>
              </a:buClr>
              <a:buSzPts val="6000"/>
              <a:buFont typeface="Calibri"/>
              <a:buNone/>
            </a:pPr>
            <a:r>
              <a:t/>
            </a:r>
            <a:endParaRPr/>
          </a:p>
        </p:txBody>
      </p:sp>
      <p:sp>
        <p:nvSpPr>
          <p:cNvPr id="85" name="Google Shape;85;p13"/>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chemeClr val="dk1"/>
              </a:buClr>
              <a:buSzPts val="2400"/>
              <a:buNone/>
            </a:pPr>
            <a:r>
              <a:t/>
            </a:r>
            <a:endParaRPr/>
          </a:p>
        </p:txBody>
      </p:sp>
      <p:pic>
        <p:nvPicPr>
          <p:cNvPr id="86" name="Google Shape;86;p13"/>
          <p:cNvPicPr preferRelativeResize="0"/>
          <p:nvPr/>
        </p:nvPicPr>
        <p:blipFill rotWithShape="1">
          <a:blip r:embed="rId3">
            <a:alphaModFix/>
          </a:blip>
          <a:srcRect b="0" l="0" r="0" t="0"/>
          <a:stretch/>
        </p:blipFill>
        <p:spPr>
          <a:xfrm>
            <a:off x="0" y="-1940862"/>
            <a:ext cx="12192000" cy="12192000"/>
          </a:xfrm>
          <a:prstGeom prst="rect">
            <a:avLst/>
          </a:prstGeom>
          <a:noFill/>
          <a:ln>
            <a:noFill/>
          </a:ln>
        </p:spPr>
      </p:pic>
      <p:pic>
        <p:nvPicPr>
          <p:cNvPr id="87" name="Google Shape;87;p13"/>
          <p:cNvPicPr preferRelativeResize="0"/>
          <p:nvPr/>
        </p:nvPicPr>
        <p:blipFill rotWithShape="1">
          <a:blip r:embed="rId4">
            <a:alphaModFix/>
          </a:blip>
          <a:srcRect b="0" l="0" r="0" t="0"/>
          <a:stretch/>
        </p:blipFill>
        <p:spPr>
          <a:xfrm>
            <a:off x="77820" y="1752849"/>
            <a:ext cx="7812267" cy="3352301"/>
          </a:xfrm>
          <a:prstGeom prst="rect">
            <a:avLst/>
          </a:prstGeom>
          <a:noFill/>
          <a:ln>
            <a:noFill/>
          </a:ln>
        </p:spPr>
      </p:pic>
      <p:sp>
        <p:nvSpPr>
          <p:cNvPr id="88" name="Google Shape;88;p13"/>
          <p:cNvSpPr txBox="1"/>
          <p:nvPr/>
        </p:nvSpPr>
        <p:spPr>
          <a:xfrm>
            <a:off x="7746239" y="4116225"/>
            <a:ext cx="3971279" cy="1826141"/>
          </a:xfrm>
          <a:prstGeom prst="rect">
            <a:avLst/>
          </a:prstGeom>
          <a:noFill/>
          <a:ln>
            <a:noFill/>
          </a:ln>
        </p:spPr>
        <p:txBody>
          <a:bodyPr anchorCtr="0" anchor="t" bIns="45700" lIns="91425" spcFirstLastPara="1" rIns="91425" wrap="square" tIns="45700">
            <a:noAutofit/>
          </a:bodyPr>
          <a:lstStyle/>
          <a:p>
            <a:pPr indent="0" lvl="0" marL="0" marR="0" rtl="0" algn="l">
              <a:lnSpc>
                <a:spcPct val="50000"/>
              </a:lnSpc>
              <a:spcBef>
                <a:spcPts val="0"/>
              </a:spcBef>
              <a:spcAft>
                <a:spcPts val="0"/>
              </a:spcAft>
              <a:buNone/>
            </a:pPr>
            <a:r>
              <a:rPr b="1" i="0" lang="fr-CA" sz="4000" u="none" cap="none" strike="noStrike">
                <a:solidFill>
                  <a:schemeClr val="dk1"/>
                </a:solidFill>
                <a:latin typeface="Arial"/>
                <a:ea typeface="Arial"/>
                <a:cs typeface="Arial"/>
                <a:sym typeface="Arial"/>
              </a:rPr>
              <a:t>*</a:t>
            </a:r>
            <a:endParaRPr/>
          </a:p>
          <a:p>
            <a:pPr indent="0" lvl="0" marL="0" marR="0" rtl="0" algn="l">
              <a:spcBef>
                <a:spcPts val="0"/>
              </a:spcBef>
              <a:spcAft>
                <a:spcPts val="0"/>
              </a:spcAft>
              <a:buNone/>
            </a:pPr>
            <a:r>
              <a:rPr b="1" i="0" lang="fr-CA" sz="1600" u="none" cap="none" strike="noStrike">
                <a:solidFill>
                  <a:schemeClr val="lt1"/>
                </a:solidFill>
                <a:latin typeface="Arial"/>
                <a:ea typeface="Arial"/>
                <a:cs typeface="Arial"/>
                <a:sym typeface="Arial"/>
              </a:rPr>
              <a:t>Un regroupement citoyen pour demander la prise d’actions immédiates et conséquentes par les gouvernements pour agir sur le dérèglement climatique et la perte massive et globale de biodiversité</a:t>
            </a:r>
            <a:r>
              <a:rPr b="1" i="1" lang="fr-CA" sz="1600" u="none" cap="none" strike="noStrike">
                <a:solidFill>
                  <a:schemeClr val="lt1"/>
                </a:solidFill>
                <a:latin typeface="Arial"/>
                <a:ea typeface="Arial"/>
                <a:cs typeface="Arial"/>
                <a:sym typeface="Arial"/>
              </a:rPr>
              <a:t>.</a:t>
            </a:r>
            <a:endParaRPr sz="1600">
              <a:solidFill>
                <a:schemeClr val="dk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2" name="Shape 92"/>
        <p:cNvGrpSpPr/>
        <p:nvPr/>
      </p:nvGrpSpPr>
      <p:grpSpPr>
        <a:xfrm>
          <a:off x="0" y="0"/>
          <a:ext cx="0" cy="0"/>
          <a:chOff x="0" y="0"/>
          <a:chExt cx="0" cy="0"/>
        </a:xfrm>
      </p:grpSpPr>
      <p:pic>
        <p:nvPicPr>
          <p:cNvPr id="93" name="Google Shape;93;p14"/>
          <p:cNvPicPr preferRelativeResize="0"/>
          <p:nvPr>
            <p:ph idx="1" type="body"/>
          </p:nvPr>
        </p:nvPicPr>
        <p:blipFill rotWithShape="1">
          <a:blip r:embed="rId3">
            <a:alphaModFix/>
          </a:blip>
          <a:srcRect b="0" l="0" r="0" t="0"/>
          <a:stretch/>
        </p:blipFill>
        <p:spPr>
          <a:xfrm>
            <a:off x="6878505" y="0"/>
            <a:ext cx="6703383" cy="7168896"/>
          </a:xfrm>
          <a:prstGeom prst="rect">
            <a:avLst/>
          </a:prstGeom>
          <a:noFill/>
          <a:ln>
            <a:noFill/>
          </a:ln>
        </p:spPr>
      </p:pic>
      <p:sp>
        <p:nvSpPr>
          <p:cNvPr id="94" name="Google Shape;94;p14"/>
          <p:cNvSpPr txBox="1"/>
          <p:nvPr/>
        </p:nvSpPr>
        <p:spPr>
          <a:xfrm>
            <a:off x="797668" y="1043731"/>
            <a:ext cx="5298332" cy="477053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fr-CA" sz="2400">
                <a:solidFill>
                  <a:schemeClr val="dk1"/>
                </a:solidFill>
                <a:latin typeface="Arial"/>
                <a:ea typeface="Arial"/>
                <a:cs typeface="Arial"/>
                <a:sym typeface="Arial"/>
              </a:rPr>
              <a:t>« Si nous ne changeons pas d’orientation d’ici 2020, nous risquons de manquer le moment où nous pouvons éviter un emballement du système climatique, ce qui aurait des conséquences désastreuses pour les humains et les systèmes naturels qui nous soutiennent. »</a:t>
            </a:r>
            <a:br>
              <a:rPr b="1" lang="fr-CA" sz="2400">
                <a:solidFill>
                  <a:schemeClr val="dk1"/>
                </a:solidFill>
                <a:latin typeface="Arial"/>
                <a:ea typeface="Arial"/>
                <a:cs typeface="Arial"/>
                <a:sym typeface="Arial"/>
              </a:rPr>
            </a:br>
            <a:endParaRPr b="1" sz="1600">
              <a:solidFill>
                <a:schemeClr val="dk1"/>
              </a:solidFill>
              <a:latin typeface="Arial"/>
              <a:ea typeface="Arial"/>
              <a:cs typeface="Arial"/>
              <a:sym typeface="Arial"/>
            </a:endParaRPr>
          </a:p>
          <a:p>
            <a:pPr indent="0" lvl="0" marL="0" marR="0" rtl="0" algn="l">
              <a:spcBef>
                <a:spcPts val="0"/>
              </a:spcBef>
              <a:spcAft>
                <a:spcPts val="0"/>
              </a:spcAft>
              <a:buNone/>
            </a:pPr>
            <a:r>
              <a:rPr b="1" lang="fr-CA" sz="1600">
                <a:solidFill>
                  <a:srgbClr val="4B9560"/>
                </a:solidFill>
                <a:latin typeface="Arial"/>
                <a:ea typeface="Arial"/>
                <a:cs typeface="Arial"/>
                <a:sym typeface="Arial"/>
              </a:rPr>
              <a:t>ANTONIO GUTERRES, </a:t>
            </a:r>
            <a:endParaRPr/>
          </a:p>
          <a:p>
            <a:pPr indent="0" lvl="0" marL="0" marR="0" rtl="0" algn="l">
              <a:spcBef>
                <a:spcPts val="0"/>
              </a:spcBef>
              <a:spcAft>
                <a:spcPts val="0"/>
              </a:spcAft>
              <a:buNone/>
            </a:pPr>
            <a:r>
              <a:rPr b="1" lang="fr-CA" sz="1600">
                <a:solidFill>
                  <a:srgbClr val="4B9560"/>
                </a:solidFill>
                <a:latin typeface="Arial"/>
                <a:ea typeface="Arial"/>
                <a:cs typeface="Arial"/>
                <a:sym typeface="Arial"/>
              </a:rPr>
              <a:t>SECRÉTAIRE GÉNÉRAL DES NATIONS UNIES</a:t>
            </a:r>
            <a:endParaRPr/>
          </a:p>
          <a:p>
            <a:pPr indent="0" lvl="0" marL="0" marR="0" rtl="0" algn="l">
              <a:spcBef>
                <a:spcPts val="0"/>
              </a:spcBef>
              <a:spcAft>
                <a:spcPts val="0"/>
              </a:spcAft>
              <a:buNone/>
            </a:pPr>
            <a:r>
              <a:rPr b="1" lang="fr-CA" sz="1600">
                <a:solidFill>
                  <a:schemeClr val="dk1"/>
                </a:solidFill>
                <a:latin typeface="Arial"/>
                <a:ea typeface="Arial"/>
                <a:cs typeface="Arial"/>
                <a:sym typeface="Arial"/>
              </a:rPr>
              <a:t>10 SEPTEMBRE 2018</a:t>
            </a:r>
            <a:endParaRPr b="1" sz="1600">
              <a:solidFill>
                <a:schemeClr val="dk1"/>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8" name="Shape 98"/>
        <p:cNvGrpSpPr/>
        <p:nvPr/>
      </p:nvGrpSpPr>
      <p:grpSpPr>
        <a:xfrm>
          <a:off x="0" y="0"/>
          <a:ext cx="0" cy="0"/>
          <a:chOff x="0" y="0"/>
          <a:chExt cx="0" cy="0"/>
        </a:xfrm>
      </p:grpSpPr>
      <p:sp>
        <p:nvSpPr>
          <p:cNvPr id="99" name="Google Shape;99;p1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4400"/>
              <a:buFont typeface="Calibri"/>
              <a:buNone/>
            </a:pPr>
            <a:r>
              <a:t/>
            </a:r>
            <a:endParaRPr/>
          </a:p>
        </p:txBody>
      </p:sp>
      <p:pic>
        <p:nvPicPr>
          <p:cNvPr id="100" name="Google Shape;100;p15"/>
          <p:cNvPicPr preferRelativeResize="0"/>
          <p:nvPr>
            <p:ph idx="1" type="body"/>
          </p:nvPr>
        </p:nvPicPr>
        <p:blipFill rotWithShape="1">
          <a:blip r:embed="rId3">
            <a:alphaModFix/>
          </a:blip>
          <a:srcRect b="0" l="0" r="0" t="0"/>
          <a:stretch/>
        </p:blipFill>
        <p:spPr>
          <a:xfrm>
            <a:off x="3920331" y="1825625"/>
            <a:ext cx="4351338" cy="4351338"/>
          </a:xfrm>
          <a:prstGeom prst="rect">
            <a:avLst/>
          </a:prstGeom>
          <a:noFill/>
          <a:ln>
            <a:noFill/>
          </a:ln>
        </p:spPr>
      </p:pic>
      <p:sp>
        <p:nvSpPr>
          <p:cNvPr id="101" name="Google Shape;101;p15"/>
          <p:cNvSpPr/>
          <p:nvPr/>
        </p:nvSpPr>
        <p:spPr>
          <a:xfrm>
            <a:off x="-256162" y="-252919"/>
            <a:ext cx="12704322" cy="7645940"/>
          </a:xfrm>
          <a:prstGeom prst="rect">
            <a:avLst/>
          </a:prstGeom>
          <a:solidFill>
            <a:srgbClr val="D2D755"/>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102" name="Google Shape;102;p15"/>
          <p:cNvPicPr preferRelativeResize="0"/>
          <p:nvPr/>
        </p:nvPicPr>
        <p:blipFill rotWithShape="1">
          <a:blip r:embed="rId4">
            <a:alphaModFix/>
          </a:blip>
          <a:srcRect b="0" l="0" r="0" t="0"/>
          <a:stretch/>
        </p:blipFill>
        <p:spPr>
          <a:xfrm rot="747810">
            <a:off x="289378" y="396898"/>
            <a:ext cx="6858000" cy="6858000"/>
          </a:xfrm>
          <a:prstGeom prst="rect">
            <a:avLst/>
          </a:prstGeom>
          <a:noFill/>
          <a:ln>
            <a:noFill/>
          </a:ln>
        </p:spPr>
      </p:pic>
      <p:sp>
        <p:nvSpPr>
          <p:cNvPr id="103" name="Google Shape;103;p15"/>
          <p:cNvSpPr txBox="1"/>
          <p:nvPr/>
        </p:nvSpPr>
        <p:spPr>
          <a:xfrm>
            <a:off x="535736" y="2308732"/>
            <a:ext cx="7050329" cy="280076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fr-CA" sz="4800">
                <a:solidFill>
                  <a:srgbClr val="4B9560"/>
                </a:solidFill>
                <a:latin typeface="Arial"/>
                <a:ea typeface="Arial"/>
                <a:cs typeface="Arial"/>
                <a:sym typeface="Arial"/>
              </a:rPr>
              <a:t>RÉCHAUFFEMENT ACTUEL</a:t>
            </a:r>
            <a:endParaRPr/>
          </a:p>
          <a:p>
            <a:pPr indent="0" lvl="0" marL="0" marR="0" rtl="0" algn="l">
              <a:spcBef>
                <a:spcPts val="0"/>
              </a:spcBef>
              <a:spcAft>
                <a:spcPts val="0"/>
              </a:spcAft>
              <a:buNone/>
            </a:pPr>
            <a:r>
              <a:rPr b="1" lang="fr-CA" sz="8000">
                <a:solidFill>
                  <a:schemeClr val="dk1"/>
                </a:solidFill>
                <a:latin typeface="Arial"/>
                <a:ea typeface="Arial"/>
                <a:cs typeface="Arial"/>
                <a:sym typeface="Arial"/>
              </a:rPr>
              <a:t>1°C </a:t>
            </a:r>
            <a:endParaRPr b="1" sz="8000">
              <a:solidFill>
                <a:schemeClr val="dk1"/>
              </a:solidFill>
              <a:latin typeface="Arial"/>
              <a:ea typeface="Arial"/>
              <a:cs typeface="Arial"/>
              <a:sym typeface="Arial"/>
            </a:endParaRPr>
          </a:p>
        </p:txBody>
      </p:sp>
      <p:sp>
        <p:nvSpPr>
          <p:cNvPr id="104" name="Google Shape;104;p15"/>
          <p:cNvSpPr txBox="1"/>
          <p:nvPr/>
        </p:nvSpPr>
        <p:spPr>
          <a:xfrm>
            <a:off x="6900461" y="1690688"/>
            <a:ext cx="5298332" cy="4955203"/>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fr-CA" sz="2800">
                <a:solidFill>
                  <a:srgbClr val="4B9560"/>
                </a:solidFill>
                <a:latin typeface="Arial"/>
                <a:ea typeface="Arial"/>
                <a:cs typeface="Arial"/>
                <a:sym typeface="Arial"/>
              </a:rPr>
              <a:t>AU QUÉBEC</a:t>
            </a:r>
            <a:endParaRPr/>
          </a:p>
          <a:p>
            <a:pPr indent="0" lvl="0" marL="0" marR="0" rtl="0" algn="l">
              <a:spcBef>
                <a:spcPts val="0"/>
              </a:spcBef>
              <a:spcAft>
                <a:spcPts val="0"/>
              </a:spcAft>
              <a:buNone/>
            </a:pPr>
            <a:r>
              <a:t/>
            </a:r>
            <a:endParaRPr b="1" sz="1400">
              <a:solidFill>
                <a:schemeClr val="dk1"/>
              </a:solidFill>
              <a:latin typeface="Arial"/>
              <a:ea typeface="Arial"/>
              <a:cs typeface="Arial"/>
              <a:sym typeface="Arial"/>
            </a:endParaRPr>
          </a:p>
          <a:p>
            <a:pPr indent="-285750" lvl="0" marL="285750" marR="0" rtl="0" algn="l">
              <a:spcBef>
                <a:spcPts val="0"/>
              </a:spcBef>
              <a:spcAft>
                <a:spcPts val="0"/>
              </a:spcAft>
              <a:buClr>
                <a:schemeClr val="dk1"/>
              </a:buClr>
              <a:buSzPts val="2400"/>
              <a:buFont typeface="Arial"/>
              <a:buChar char="•"/>
            </a:pPr>
            <a:r>
              <a:rPr b="1" lang="fr-CA" sz="2400">
                <a:solidFill>
                  <a:schemeClr val="dk1"/>
                </a:solidFill>
                <a:latin typeface="Arial"/>
                <a:ea typeface="Arial"/>
                <a:cs typeface="Arial"/>
                <a:sym typeface="Arial"/>
              </a:rPr>
              <a:t>Crues printanières de 2017</a:t>
            </a:r>
            <a:endParaRPr/>
          </a:p>
          <a:p>
            <a:pPr indent="0" lvl="0" marL="0" marR="0" rtl="0" algn="l">
              <a:spcBef>
                <a:spcPts val="0"/>
              </a:spcBef>
              <a:spcAft>
                <a:spcPts val="0"/>
              </a:spcAft>
              <a:buNone/>
            </a:pPr>
            <a:r>
              <a:rPr b="1" lang="fr-CA" sz="1400">
                <a:solidFill>
                  <a:schemeClr val="dk1"/>
                </a:solidFill>
                <a:latin typeface="Arial"/>
                <a:ea typeface="Arial"/>
                <a:cs typeface="Arial"/>
                <a:sym typeface="Arial"/>
              </a:rPr>
              <a:t> </a:t>
            </a:r>
            <a:endParaRPr/>
          </a:p>
          <a:p>
            <a:pPr indent="-285750" lvl="0" marL="285750" marR="0" rtl="0" algn="l">
              <a:spcBef>
                <a:spcPts val="0"/>
              </a:spcBef>
              <a:spcAft>
                <a:spcPts val="0"/>
              </a:spcAft>
              <a:buClr>
                <a:schemeClr val="dk1"/>
              </a:buClr>
              <a:buSzPts val="2400"/>
              <a:buFont typeface="Arial"/>
              <a:buChar char="•"/>
            </a:pPr>
            <a:r>
              <a:rPr b="1" lang="fr-CA" sz="2400">
                <a:solidFill>
                  <a:schemeClr val="dk1"/>
                </a:solidFill>
                <a:latin typeface="Arial"/>
                <a:ea typeface="Arial"/>
                <a:cs typeface="Arial"/>
                <a:sym typeface="Arial"/>
              </a:rPr>
              <a:t>Canicules de 2018</a:t>
            </a:r>
            <a:endParaRPr/>
          </a:p>
          <a:p>
            <a:pPr indent="0" lvl="0" marL="0" marR="0" rtl="0" algn="l">
              <a:spcBef>
                <a:spcPts val="0"/>
              </a:spcBef>
              <a:spcAft>
                <a:spcPts val="0"/>
              </a:spcAft>
              <a:buNone/>
            </a:pPr>
            <a:r>
              <a:rPr b="1" lang="fr-CA" sz="1400">
                <a:solidFill>
                  <a:schemeClr val="dk1"/>
                </a:solidFill>
                <a:latin typeface="Arial"/>
                <a:ea typeface="Arial"/>
                <a:cs typeface="Arial"/>
                <a:sym typeface="Arial"/>
              </a:rPr>
              <a:t> </a:t>
            </a:r>
            <a:endParaRPr/>
          </a:p>
          <a:p>
            <a:pPr indent="-285750" lvl="0" marL="285750" marR="0" rtl="0" algn="l">
              <a:spcBef>
                <a:spcPts val="0"/>
              </a:spcBef>
              <a:spcAft>
                <a:spcPts val="0"/>
              </a:spcAft>
              <a:buClr>
                <a:schemeClr val="dk1"/>
              </a:buClr>
              <a:buSzPts val="2400"/>
              <a:buFont typeface="Arial"/>
              <a:buChar char="•"/>
            </a:pPr>
            <a:r>
              <a:rPr b="1" lang="fr-CA" sz="2400">
                <a:solidFill>
                  <a:schemeClr val="dk1"/>
                </a:solidFill>
                <a:latin typeface="Arial"/>
                <a:ea typeface="Arial"/>
                <a:cs typeface="Arial"/>
                <a:sym typeface="Arial"/>
              </a:rPr>
              <a:t>Virus du Nil </a:t>
            </a:r>
            <a:br>
              <a:rPr b="1" lang="fr-CA" sz="2400">
                <a:solidFill>
                  <a:schemeClr val="dk1"/>
                </a:solidFill>
                <a:latin typeface="Arial"/>
                <a:ea typeface="Arial"/>
                <a:cs typeface="Arial"/>
                <a:sym typeface="Arial"/>
              </a:rPr>
            </a:br>
            <a:r>
              <a:rPr b="1" lang="fr-CA" sz="2400">
                <a:solidFill>
                  <a:schemeClr val="dk1"/>
                </a:solidFill>
                <a:latin typeface="Arial"/>
                <a:ea typeface="Arial"/>
                <a:cs typeface="Arial"/>
                <a:sym typeface="Arial"/>
              </a:rPr>
              <a:t>et maladie de Lyme</a:t>
            </a:r>
            <a:endParaRPr/>
          </a:p>
          <a:p>
            <a:pPr indent="0" lvl="0" marL="0" marR="0" rtl="0" algn="l">
              <a:spcBef>
                <a:spcPts val="0"/>
              </a:spcBef>
              <a:spcAft>
                <a:spcPts val="0"/>
              </a:spcAft>
              <a:buNone/>
            </a:pPr>
            <a:r>
              <a:rPr b="1" lang="fr-CA" sz="1400">
                <a:solidFill>
                  <a:schemeClr val="dk1"/>
                </a:solidFill>
                <a:latin typeface="Arial"/>
                <a:ea typeface="Arial"/>
                <a:cs typeface="Arial"/>
                <a:sym typeface="Arial"/>
              </a:rPr>
              <a:t> </a:t>
            </a:r>
            <a:endParaRPr/>
          </a:p>
          <a:p>
            <a:pPr indent="-285750" lvl="0" marL="285750" marR="0" rtl="0" algn="l">
              <a:spcBef>
                <a:spcPts val="0"/>
              </a:spcBef>
              <a:spcAft>
                <a:spcPts val="0"/>
              </a:spcAft>
              <a:buClr>
                <a:schemeClr val="dk1"/>
              </a:buClr>
              <a:buSzPts val="2400"/>
              <a:buFont typeface="Arial"/>
              <a:buChar char="•"/>
            </a:pPr>
            <a:r>
              <a:rPr b="1" lang="fr-CA" sz="2400">
                <a:solidFill>
                  <a:schemeClr val="dk1"/>
                </a:solidFill>
                <a:latin typeface="Arial"/>
                <a:ea typeface="Arial"/>
                <a:cs typeface="Arial"/>
                <a:sym typeface="Arial"/>
              </a:rPr>
              <a:t>Fragilisation des infrastructures urbaines</a:t>
            </a:r>
            <a:br>
              <a:rPr b="1" lang="fr-CA" sz="2400">
                <a:solidFill>
                  <a:schemeClr val="dk1"/>
                </a:solidFill>
                <a:latin typeface="Arial"/>
                <a:ea typeface="Arial"/>
                <a:cs typeface="Arial"/>
                <a:sym typeface="Arial"/>
              </a:rPr>
            </a:br>
            <a:r>
              <a:rPr b="1" lang="fr-CA" sz="2400">
                <a:solidFill>
                  <a:schemeClr val="dk1"/>
                </a:solidFill>
                <a:latin typeface="Arial"/>
                <a:ea typeface="Arial"/>
                <a:cs typeface="Arial"/>
                <a:sym typeface="Arial"/>
              </a:rPr>
              <a:t>et routières</a:t>
            </a:r>
            <a:endParaRPr b="1" sz="2400">
              <a:solidFill>
                <a:schemeClr val="dk1"/>
              </a:solidFill>
              <a:latin typeface="Arial"/>
              <a:ea typeface="Arial"/>
              <a:cs typeface="Arial"/>
              <a:sym typeface="Arial"/>
            </a:endParaRPr>
          </a:p>
          <a:p>
            <a:pPr indent="0" lvl="0" marL="0" marR="0" rtl="0" algn="l">
              <a:spcBef>
                <a:spcPts val="0"/>
              </a:spcBef>
              <a:spcAft>
                <a:spcPts val="0"/>
              </a:spcAft>
              <a:buNone/>
            </a:pPr>
            <a:br>
              <a:rPr b="0" lang="fr-CA" sz="2400">
                <a:solidFill>
                  <a:schemeClr val="dk1"/>
                </a:solidFill>
                <a:latin typeface="Calibri"/>
                <a:ea typeface="Calibri"/>
                <a:cs typeface="Calibri"/>
                <a:sym typeface="Calibri"/>
              </a:rPr>
            </a:br>
            <a:br>
              <a:rPr b="1" lang="fr-CA" sz="2400">
                <a:solidFill>
                  <a:schemeClr val="dk1"/>
                </a:solidFill>
                <a:latin typeface="Arial"/>
                <a:ea typeface="Arial"/>
                <a:cs typeface="Arial"/>
                <a:sym typeface="Arial"/>
              </a:rPr>
            </a:br>
            <a:endParaRPr b="1" sz="1600">
              <a:solidFill>
                <a:schemeClr val="dk1"/>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8" name="Shape 108"/>
        <p:cNvGrpSpPr/>
        <p:nvPr/>
      </p:nvGrpSpPr>
      <p:grpSpPr>
        <a:xfrm>
          <a:off x="0" y="0"/>
          <a:ext cx="0" cy="0"/>
          <a:chOff x="0" y="0"/>
          <a:chExt cx="0" cy="0"/>
        </a:xfrm>
      </p:grpSpPr>
      <p:sp>
        <p:nvSpPr>
          <p:cNvPr id="109" name="Google Shape;109;p16"/>
          <p:cNvSpPr/>
          <p:nvPr/>
        </p:nvSpPr>
        <p:spPr>
          <a:xfrm>
            <a:off x="-256162" y="-252919"/>
            <a:ext cx="12704322" cy="7645940"/>
          </a:xfrm>
          <a:prstGeom prst="rect">
            <a:avLst/>
          </a:prstGeom>
          <a:solidFill>
            <a:schemeClr val="dk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4B9560"/>
              </a:solidFill>
              <a:latin typeface="Calibri"/>
              <a:ea typeface="Calibri"/>
              <a:cs typeface="Calibri"/>
              <a:sym typeface="Calibri"/>
            </a:endParaRPr>
          </a:p>
        </p:txBody>
      </p:sp>
      <p:sp>
        <p:nvSpPr>
          <p:cNvPr id="110" name="Google Shape;110;p16"/>
          <p:cNvSpPr txBox="1"/>
          <p:nvPr/>
        </p:nvSpPr>
        <p:spPr>
          <a:xfrm>
            <a:off x="568878" y="2319116"/>
            <a:ext cx="5082380" cy="280076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fr-CA" sz="4800">
                <a:solidFill>
                  <a:srgbClr val="D2D755"/>
                </a:solidFill>
                <a:latin typeface="Arial"/>
                <a:ea typeface="Arial"/>
                <a:cs typeface="Arial"/>
                <a:sym typeface="Arial"/>
              </a:rPr>
              <a:t>SITUATION</a:t>
            </a:r>
            <a:endParaRPr/>
          </a:p>
          <a:p>
            <a:pPr indent="0" lvl="0" marL="0" marR="0" rtl="0" algn="l">
              <a:spcBef>
                <a:spcPts val="0"/>
              </a:spcBef>
              <a:spcAft>
                <a:spcPts val="0"/>
              </a:spcAft>
              <a:buNone/>
            </a:pPr>
            <a:r>
              <a:rPr b="1" lang="fr-CA" sz="4800">
                <a:solidFill>
                  <a:srgbClr val="D2D755"/>
                </a:solidFill>
                <a:latin typeface="Arial"/>
                <a:ea typeface="Arial"/>
                <a:cs typeface="Arial"/>
                <a:sym typeface="Arial"/>
              </a:rPr>
              <a:t>VERS 2050 </a:t>
            </a:r>
            <a:endParaRPr/>
          </a:p>
          <a:p>
            <a:pPr indent="0" lvl="0" marL="0" marR="0" rtl="0" algn="l">
              <a:spcBef>
                <a:spcPts val="0"/>
              </a:spcBef>
              <a:spcAft>
                <a:spcPts val="0"/>
              </a:spcAft>
              <a:buNone/>
            </a:pPr>
            <a:r>
              <a:rPr b="1" lang="fr-CA" sz="8000">
                <a:solidFill>
                  <a:schemeClr val="lt1"/>
                </a:solidFill>
              </a:rPr>
              <a:t>2</a:t>
            </a:r>
            <a:r>
              <a:rPr b="1" lang="fr-CA" sz="8000">
                <a:solidFill>
                  <a:schemeClr val="lt1"/>
                </a:solidFill>
                <a:latin typeface="Arial"/>
                <a:ea typeface="Arial"/>
                <a:cs typeface="Arial"/>
                <a:sym typeface="Arial"/>
              </a:rPr>
              <a:t>° C</a:t>
            </a:r>
            <a:endParaRPr b="1" sz="8000">
              <a:solidFill>
                <a:schemeClr val="lt1"/>
              </a:solidFill>
              <a:latin typeface="Arial"/>
              <a:ea typeface="Arial"/>
              <a:cs typeface="Arial"/>
              <a:sym typeface="Arial"/>
            </a:endParaRPr>
          </a:p>
        </p:txBody>
      </p:sp>
      <p:sp>
        <p:nvSpPr>
          <p:cNvPr id="111" name="Google Shape;111;p16"/>
          <p:cNvSpPr txBox="1"/>
          <p:nvPr/>
        </p:nvSpPr>
        <p:spPr>
          <a:xfrm>
            <a:off x="5880048" y="1857451"/>
            <a:ext cx="5743074" cy="3724096"/>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2800">
              <a:solidFill>
                <a:schemeClr val="lt1"/>
              </a:solidFill>
              <a:latin typeface="Arial"/>
              <a:ea typeface="Arial"/>
              <a:cs typeface="Arial"/>
              <a:sym typeface="Arial"/>
            </a:endParaRPr>
          </a:p>
          <a:p>
            <a:pPr indent="-342900" lvl="0" marL="342900" marR="0" rtl="0" algn="l">
              <a:spcBef>
                <a:spcPts val="0"/>
              </a:spcBef>
              <a:spcAft>
                <a:spcPts val="0"/>
              </a:spcAft>
              <a:buClr>
                <a:schemeClr val="lt1"/>
              </a:buClr>
              <a:buSzPts val="2400"/>
              <a:buFont typeface="Arial"/>
              <a:buChar char="•"/>
            </a:pPr>
            <a:r>
              <a:rPr b="1" lang="fr-CA" sz="2400">
                <a:solidFill>
                  <a:schemeClr val="lt1"/>
                </a:solidFill>
                <a:latin typeface="Arial"/>
                <a:ea typeface="Arial"/>
                <a:cs typeface="Arial"/>
                <a:sym typeface="Arial"/>
              </a:rPr>
              <a:t>Fonte du pergélisol et libération d’énormes quantités de méthane (GES 87 fois plus puissant que le CO2 sur 20 ans) </a:t>
            </a:r>
            <a:br>
              <a:rPr b="1" lang="fr-CA" sz="2400">
                <a:solidFill>
                  <a:schemeClr val="lt1"/>
                </a:solidFill>
                <a:latin typeface="Arial"/>
                <a:ea typeface="Arial"/>
                <a:cs typeface="Arial"/>
                <a:sym typeface="Arial"/>
              </a:rPr>
            </a:br>
            <a:endParaRPr b="1" sz="2400">
              <a:solidFill>
                <a:schemeClr val="lt1"/>
              </a:solidFill>
              <a:latin typeface="Arial"/>
              <a:ea typeface="Arial"/>
              <a:cs typeface="Arial"/>
              <a:sym typeface="Arial"/>
            </a:endParaRPr>
          </a:p>
          <a:p>
            <a:pPr indent="-342900" lvl="0" marL="342900" marR="0" rtl="0" algn="l">
              <a:spcBef>
                <a:spcPts val="0"/>
              </a:spcBef>
              <a:spcAft>
                <a:spcPts val="0"/>
              </a:spcAft>
              <a:buClr>
                <a:schemeClr val="lt1"/>
              </a:buClr>
              <a:buSzPts val="2400"/>
              <a:buFont typeface="Arial"/>
              <a:buChar char="•"/>
            </a:pPr>
            <a:r>
              <a:rPr b="1" lang="fr-CA" sz="2400">
                <a:solidFill>
                  <a:schemeClr val="lt1"/>
                </a:solidFill>
                <a:latin typeface="Arial"/>
                <a:ea typeface="Arial"/>
                <a:cs typeface="Arial"/>
                <a:sym typeface="Arial"/>
              </a:rPr>
              <a:t>Perte de 13% des écosystèmes actuels et de 99% des coraux </a:t>
            </a:r>
            <a:br>
              <a:rPr b="1" lang="fr-CA" sz="2400">
                <a:solidFill>
                  <a:schemeClr val="lt1"/>
                </a:solidFill>
                <a:latin typeface="Arial"/>
                <a:ea typeface="Arial"/>
                <a:cs typeface="Arial"/>
                <a:sym typeface="Arial"/>
              </a:rPr>
            </a:br>
            <a:br>
              <a:rPr b="1" lang="fr-CA" sz="2400">
                <a:solidFill>
                  <a:schemeClr val="lt1"/>
                </a:solidFill>
                <a:latin typeface="Arial"/>
                <a:ea typeface="Arial"/>
                <a:cs typeface="Arial"/>
                <a:sym typeface="Arial"/>
              </a:rPr>
            </a:br>
            <a:endParaRPr b="1" sz="1600">
              <a:solidFill>
                <a:schemeClr val="lt1"/>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5" name="Shape 115"/>
        <p:cNvGrpSpPr/>
        <p:nvPr/>
      </p:nvGrpSpPr>
      <p:grpSpPr>
        <a:xfrm>
          <a:off x="0" y="0"/>
          <a:ext cx="0" cy="0"/>
          <a:chOff x="0" y="0"/>
          <a:chExt cx="0" cy="0"/>
        </a:xfrm>
      </p:grpSpPr>
      <p:sp>
        <p:nvSpPr>
          <p:cNvPr id="116" name="Google Shape;116;p17"/>
          <p:cNvSpPr/>
          <p:nvPr/>
        </p:nvSpPr>
        <p:spPr>
          <a:xfrm>
            <a:off x="-256162" y="-252919"/>
            <a:ext cx="12704322" cy="7645940"/>
          </a:xfrm>
          <a:prstGeom prst="rect">
            <a:avLst/>
          </a:prstGeom>
          <a:solidFill>
            <a:srgbClr val="4B9560"/>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7" name="Google Shape;117;p17"/>
          <p:cNvSpPr txBox="1"/>
          <p:nvPr/>
        </p:nvSpPr>
        <p:spPr>
          <a:xfrm>
            <a:off x="476720" y="1307893"/>
            <a:ext cx="5082380" cy="452431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fr-CA" sz="4800">
                <a:solidFill>
                  <a:schemeClr val="lt1"/>
                </a:solidFill>
                <a:latin typeface="Arial"/>
                <a:ea typeface="Arial"/>
                <a:cs typeface="Arial"/>
                <a:sym typeface="Arial"/>
              </a:rPr>
              <a:t>SITUATION</a:t>
            </a:r>
            <a:endParaRPr/>
          </a:p>
          <a:p>
            <a:pPr indent="0" lvl="0" marL="0" marR="0" rtl="0" algn="l">
              <a:spcBef>
                <a:spcPts val="0"/>
              </a:spcBef>
              <a:spcAft>
                <a:spcPts val="0"/>
              </a:spcAft>
              <a:buNone/>
            </a:pPr>
            <a:r>
              <a:rPr b="1" lang="fr-CA" sz="8000">
                <a:solidFill>
                  <a:schemeClr val="dk1"/>
                </a:solidFill>
                <a:latin typeface="Arial"/>
                <a:ea typeface="Arial"/>
                <a:cs typeface="Arial"/>
                <a:sym typeface="Arial"/>
              </a:rPr>
              <a:t>ENTRE 2050 </a:t>
            </a:r>
            <a:endParaRPr/>
          </a:p>
          <a:p>
            <a:pPr indent="0" lvl="0" marL="0" marR="0" rtl="0" algn="l">
              <a:spcBef>
                <a:spcPts val="0"/>
              </a:spcBef>
              <a:spcAft>
                <a:spcPts val="0"/>
              </a:spcAft>
              <a:buNone/>
            </a:pPr>
            <a:r>
              <a:rPr b="1" lang="fr-CA" sz="8000">
                <a:solidFill>
                  <a:schemeClr val="dk1"/>
                </a:solidFill>
                <a:latin typeface="Arial"/>
                <a:ea typeface="Arial"/>
                <a:cs typeface="Arial"/>
                <a:sym typeface="Arial"/>
              </a:rPr>
              <a:t>ET 2100</a:t>
            </a:r>
            <a:endParaRPr b="1" sz="8000">
              <a:solidFill>
                <a:schemeClr val="dk1"/>
              </a:solidFill>
              <a:latin typeface="Arial"/>
              <a:ea typeface="Arial"/>
              <a:cs typeface="Arial"/>
              <a:sym typeface="Arial"/>
            </a:endParaRPr>
          </a:p>
        </p:txBody>
      </p:sp>
      <p:sp>
        <p:nvSpPr>
          <p:cNvPr id="118" name="Google Shape;118;p17"/>
          <p:cNvSpPr txBox="1"/>
          <p:nvPr/>
        </p:nvSpPr>
        <p:spPr>
          <a:xfrm>
            <a:off x="6095999" y="868158"/>
            <a:ext cx="5743074" cy="6524863"/>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fr-CA" sz="2800">
                <a:solidFill>
                  <a:schemeClr val="dk1"/>
                </a:solidFill>
                <a:latin typeface="Arial"/>
                <a:ea typeface="Arial"/>
                <a:cs typeface="Arial"/>
                <a:sym typeface="Arial"/>
              </a:rPr>
              <a:t>À 3 DEGRÉS</a:t>
            </a:r>
            <a:endParaRPr/>
          </a:p>
          <a:p>
            <a:pPr indent="-457200" lvl="1" marL="457200" marR="0" rtl="0" algn="l">
              <a:spcBef>
                <a:spcPts val="0"/>
              </a:spcBef>
              <a:spcAft>
                <a:spcPts val="0"/>
              </a:spcAft>
              <a:buClr>
                <a:schemeClr val="lt1"/>
              </a:buClr>
              <a:buSzPts val="2800"/>
              <a:buFont typeface="Arial"/>
              <a:buChar char="•"/>
            </a:pPr>
            <a:r>
              <a:rPr b="1" i="0" lang="fr-CA" sz="2800" u="none" cap="none" strike="noStrike">
                <a:solidFill>
                  <a:schemeClr val="lt1"/>
                </a:solidFill>
                <a:latin typeface="Arial"/>
                <a:ea typeface="Arial"/>
                <a:cs typeface="Arial"/>
                <a:sym typeface="Arial"/>
              </a:rPr>
              <a:t>Disparition de plusieurs villes côtières.</a:t>
            </a:r>
            <a:endParaRPr/>
          </a:p>
          <a:p>
            <a:pPr indent="-368300" lvl="1" marL="457200" marR="0" rtl="0" algn="l">
              <a:spcBef>
                <a:spcPts val="0"/>
              </a:spcBef>
              <a:spcAft>
                <a:spcPts val="0"/>
              </a:spcAft>
              <a:buClr>
                <a:schemeClr val="dk1"/>
              </a:buClr>
              <a:buSzPts val="1400"/>
              <a:buFont typeface="Arial"/>
              <a:buNone/>
            </a:pPr>
            <a:r>
              <a:t/>
            </a:r>
            <a:endParaRPr b="1" i="0" sz="1400" u="none" cap="none" strike="noStrike">
              <a:solidFill>
                <a:schemeClr val="lt1"/>
              </a:solidFill>
              <a:latin typeface="Arial"/>
              <a:ea typeface="Arial"/>
              <a:cs typeface="Arial"/>
              <a:sym typeface="Arial"/>
            </a:endParaRPr>
          </a:p>
          <a:p>
            <a:pPr indent="-457200" lvl="1" marL="457200" marR="0" rtl="0" algn="l">
              <a:spcBef>
                <a:spcPts val="0"/>
              </a:spcBef>
              <a:spcAft>
                <a:spcPts val="0"/>
              </a:spcAft>
              <a:buClr>
                <a:schemeClr val="lt1"/>
              </a:buClr>
              <a:buSzPts val="2800"/>
              <a:buFont typeface="Arial"/>
              <a:buChar char="•"/>
            </a:pPr>
            <a:r>
              <a:rPr b="1" i="0" lang="fr-CA" sz="2800" u="none" cap="none" strike="noStrike">
                <a:solidFill>
                  <a:schemeClr val="lt1"/>
                </a:solidFill>
                <a:latin typeface="Arial"/>
                <a:ea typeface="Arial"/>
                <a:cs typeface="Arial"/>
                <a:sym typeface="Arial"/>
              </a:rPr>
              <a:t>Réfugiés climatiques par centaines de millions.</a:t>
            </a:r>
            <a:endParaRPr/>
          </a:p>
          <a:p>
            <a:pPr indent="-368300" lvl="1" marL="457200" marR="0" rtl="0" algn="l">
              <a:spcBef>
                <a:spcPts val="0"/>
              </a:spcBef>
              <a:spcAft>
                <a:spcPts val="0"/>
              </a:spcAft>
              <a:buClr>
                <a:schemeClr val="dk1"/>
              </a:buClr>
              <a:buSzPts val="1400"/>
              <a:buFont typeface="Arial"/>
              <a:buNone/>
            </a:pPr>
            <a:r>
              <a:t/>
            </a:r>
            <a:endParaRPr b="1" i="0" sz="1400" u="none" cap="none" strike="noStrike">
              <a:solidFill>
                <a:schemeClr val="lt1"/>
              </a:solidFill>
              <a:latin typeface="Arial"/>
              <a:ea typeface="Arial"/>
              <a:cs typeface="Arial"/>
              <a:sym typeface="Arial"/>
            </a:endParaRPr>
          </a:p>
          <a:p>
            <a:pPr indent="-457200" lvl="1" marL="457200" marR="0" rtl="0" algn="l">
              <a:spcBef>
                <a:spcPts val="0"/>
              </a:spcBef>
              <a:spcAft>
                <a:spcPts val="0"/>
              </a:spcAft>
              <a:buClr>
                <a:schemeClr val="lt1"/>
              </a:buClr>
              <a:buSzPts val="2800"/>
              <a:buFont typeface="Arial"/>
              <a:buChar char="•"/>
            </a:pPr>
            <a:r>
              <a:rPr b="1" i="0" lang="fr-CA" sz="2800" u="none" cap="none" strike="noStrike">
                <a:solidFill>
                  <a:schemeClr val="lt1"/>
                </a:solidFill>
                <a:latin typeface="Arial"/>
                <a:ea typeface="Arial"/>
                <a:cs typeface="Arial"/>
                <a:sym typeface="Arial"/>
              </a:rPr>
              <a:t>Instabilité politique et explosion des conflits.</a:t>
            </a:r>
            <a:endParaRPr/>
          </a:p>
          <a:p>
            <a:pPr indent="0" lvl="0" marL="0" marR="0" rtl="0" algn="l">
              <a:spcBef>
                <a:spcPts val="0"/>
              </a:spcBef>
              <a:spcAft>
                <a:spcPts val="0"/>
              </a:spcAft>
              <a:buNone/>
            </a:pPr>
            <a:br>
              <a:rPr b="1" lang="fr-CA" sz="2800">
                <a:solidFill>
                  <a:schemeClr val="dk1"/>
                </a:solidFill>
                <a:latin typeface="Arial"/>
                <a:ea typeface="Arial"/>
                <a:cs typeface="Arial"/>
                <a:sym typeface="Arial"/>
              </a:rPr>
            </a:br>
            <a:r>
              <a:rPr b="1" lang="fr-CA" sz="2800">
                <a:solidFill>
                  <a:schemeClr val="dk1"/>
                </a:solidFill>
                <a:latin typeface="Arial"/>
                <a:ea typeface="Arial"/>
                <a:cs typeface="Arial"/>
                <a:sym typeface="Arial"/>
              </a:rPr>
              <a:t>À 4 DEGRÉS</a:t>
            </a:r>
            <a:endParaRPr/>
          </a:p>
          <a:p>
            <a:pPr indent="-457200" lvl="1" marL="457200" marR="0" rtl="0" algn="l">
              <a:spcBef>
                <a:spcPts val="0"/>
              </a:spcBef>
              <a:spcAft>
                <a:spcPts val="0"/>
              </a:spcAft>
              <a:buClr>
                <a:schemeClr val="lt1"/>
              </a:buClr>
              <a:buSzPts val="2800"/>
              <a:buFont typeface="Arial"/>
              <a:buChar char="•"/>
            </a:pPr>
            <a:r>
              <a:rPr b="1" i="0" lang="fr-CA" sz="2800" u="none" cap="none" strike="noStrike">
                <a:solidFill>
                  <a:schemeClr val="lt1"/>
                </a:solidFill>
                <a:latin typeface="Arial"/>
                <a:ea typeface="Arial"/>
                <a:cs typeface="Arial"/>
                <a:sym typeface="Arial"/>
              </a:rPr>
              <a:t>Disparition de 75% de </a:t>
            </a:r>
            <a:br>
              <a:rPr b="1" i="0" lang="fr-CA" sz="2800" u="none" cap="none" strike="noStrike">
                <a:solidFill>
                  <a:schemeClr val="lt1"/>
                </a:solidFill>
                <a:latin typeface="Arial"/>
                <a:ea typeface="Arial"/>
                <a:cs typeface="Arial"/>
                <a:sym typeface="Arial"/>
              </a:rPr>
            </a:br>
            <a:r>
              <a:rPr b="1" i="0" lang="fr-CA" sz="2800" u="none" cap="none" strike="noStrike">
                <a:solidFill>
                  <a:schemeClr val="lt1"/>
                </a:solidFill>
                <a:latin typeface="Arial"/>
                <a:ea typeface="Arial"/>
                <a:cs typeface="Arial"/>
                <a:sym typeface="Arial"/>
              </a:rPr>
              <a:t>la population mondiale.</a:t>
            </a:r>
            <a:endParaRPr/>
          </a:p>
          <a:p>
            <a:pPr indent="0" lvl="0" marL="0" marR="0" rtl="0" algn="l">
              <a:spcBef>
                <a:spcPts val="0"/>
              </a:spcBef>
              <a:spcAft>
                <a:spcPts val="0"/>
              </a:spcAft>
              <a:buNone/>
            </a:pPr>
            <a:br>
              <a:rPr b="1" lang="fr-CA" sz="2800">
                <a:solidFill>
                  <a:srgbClr val="4B9560"/>
                </a:solidFill>
                <a:latin typeface="Arial"/>
                <a:ea typeface="Arial"/>
                <a:cs typeface="Arial"/>
                <a:sym typeface="Arial"/>
              </a:rPr>
            </a:br>
            <a:br>
              <a:rPr b="1" lang="fr-CA" sz="2400">
                <a:solidFill>
                  <a:schemeClr val="dk1"/>
                </a:solidFill>
                <a:latin typeface="Arial"/>
                <a:ea typeface="Arial"/>
                <a:cs typeface="Arial"/>
                <a:sym typeface="Arial"/>
              </a:rPr>
            </a:br>
            <a:endParaRPr b="1" sz="1600">
              <a:solidFill>
                <a:schemeClr val="dk1"/>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2" name="Shape 122"/>
        <p:cNvGrpSpPr/>
        <p:nvPr/>
      </p:nvGrpSpPr>
      <p:grpSpPr>
        <a:xfrm>
          <a:off x="0" y="0"/>
          <a:ext cx="0" cy="0"/>
          <a:chOff x="0" y="0"/>
          <a:chExt cx="0" cy="0"/>
        </a:xfrm>
      </p:grpSpPr>
      <p:sp>
        <p:nvSpPr>
          <p:cNvPr id="123" name="Google Shape;123;p18"/>
          <p:cNvSpPr/>
          <p:nvPr/>
        </p:nvSpPr>
        <p:spPr>
          <a:xfrm>
            <a:off x="-256162" y="-252919"/>
            <a:ext cx="12704400" cy="7645800"/>
          </a:xfrm>
          <a:prstGeom prst="rect">
            <a:avLst/>
          </a:prstGeom>
          <a:solidFill>
            <a:schemeClr val="dk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4B9560"/>
              </a:solidFill>
              <a:latin typeface="Calibri"/>
              <a:ea typeface="Calibri"/>
              <a:cs typeface="Calibri"/>
              <a:sym typeface="Calibri"/>
            </a:endParaRPr>
          </a:p>
        </p:txBody>
      </p:sp>
      <p:sp>
        <p:nvSpPr>
          <p:cNvPr id="124" name="Google Shape;124;p18"/>
          <p:cNvSpPr txBox="1"/>
          <p:nvPr/>
        </p:nvSpPr>
        <p:spPr>
          <a:xfrm>
            <a:off x="568878" y="2319116"/>
            <a:ext cx="5082300" cy="2800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fr-CA" sz="4800">
                <a:solidFill>
                  <a:srgbClr val="D2D755"/>
                </a:solidFill>
              </a:rPr>
              <a:t>ÉTUDES RÉCENTES</a:t>
            </a:r>
            <a:r>
              <a:rPr b="1" lang="fr-CA" sz="4800">
                <a:solidFill>
                  <a:srgbClr val="D2D755"/>
                </a:solidFill>
                <a:latin typeface="Arial"/>
                <a:ea typeface="Arial"/>
                <a:cs typeface="Arial"/>
                <a:sym typeface="Arial"/>
              </a:rPr>
              <a:t> </a:t>
            </a:r>
            <a:endParaRPr/>
          </a:p>
          <a:p>
            <a:pPr indent="0" lvl="0" marL="0" marR="0" rtl="0" algn="l">
              <a:spcBef>
                <a:spcPts val="0"/>
              </a:spcBef>
              <a:spcAft>
                <a:spcPts val="0"/>
              </a:spcAft>
              <a:buNone/>
            </a:pPr>
            <a:r>
              <a:rPr b="1" lang="fr-CA" sz="8000">
                <a:solidFill>
                  <a:schemeClr val="lt1"/>
                </a:solidFill>
              </a:rPr>
              <a:t>8</a:t>
            </a:r>
            <a:r>
              <a:rPr b="1" lang="fr-CA" sz="8000">
                <a:solidFill>
                  <a:schemeClr val="lt1"/>
                </a:solidFill>
                <a:latin typeface="Arial"/>
                <a:ea typeface="Arial"/>
                <a:cs typeface="Arial"/>
                <a:sym typeface="Arial"/>
              </a:rPr>
              <a:t>° C?</a:t>
            </a:r>
            <a:endParaRPr b="1" sz="8000">
              <a:solidFill>
                <a:schemeClr val="lt1"/>
              </a:solidFill>
              <a:latin typeface="Arial"/>
              <a:ea typeface="Arial"/>
              <a:cs typeface="Arial"/>
              <a:sym typeface="Arial"/>
            </a:endParaRPr>
          </a:p>
        </p:txBody>
      </p:sp>
      <p:sp>
        <p:nvSpPr>
          <p:cNvPr id="125" name="Google Shape;125;p18"/>
          <p:cNvSpPr txBox="1"/>
          <p:nvPr/>
        </p:nvSpPr>
        <p:spPr>
          <a:xfrm>
            <a:off x="5934250" y="741400"/>
            <a:ext cx="5743200" cy="4887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2800">
              <a:solidFill>
                <a:schemeClr val="lt1"/>
              </a:solidFill>
              <a:latin typeface="Arial"/>
              <a:ea typeface="Arial"/>
              <a:cs typeface="Arial"/>
              <a:sym typeface="Arial"/>
            </a:endParaRPr>
          </a:p>
          <a:p>
            <a:pPr indent="-342900" lvl="0" marL="342900" marR="0" rtl="0" algn="l">
              <a:spcBef>
                <a:spcPts val="0"/>
              </a:spcBef>
              <a:spcAft>
                <a:spcPts val="0"/>
              </a:spcAft>
              <a:buClr>
                <a:schemeClr val="lt1"/>
              </a:buClr>
              <a:buSzPts val="2400"/>
              <a:buFont typeface="Arial"/>
              <a:buChar char="•"/>
            </a:pPr>
            <a:r>
              <a:rPr b="1" lang="fr-CA" sz="2400">
                <a:solidFill>
                  <a:schemeClr val="lt1"/>
                </a:solidFill>
              </a:rPr>
              <a:t>Le GIEC est conservateur. Par le passé, leurs pires suppositions ont été confirmées ou dépassées.</a:t>
            </a:r>
            <a:br>
              <a:rPr b="1" lang="fr-CA" sz="2400">
                <a:solidFill>
                  <a:schemeClr val="lt1"/>
                </a:solidFill>
                <a:latin typeface="Arial"/>
                <a:ea typeface="Arial"/>
                <a:cs typeface="Arial"/>
                <a:sym typeface="Arial"/>
              </a:rPr>
            </a:br>
            <a:endParaRPr b="1" sz="2400">
              <a:solidFill>
                <a:schemeClr val="lt1"/>
              </a:solidFill>
              <a:latin typeface="Arial"/>
              <a:ea typeface="Arial"/>
              <a:cs typeface="Arial"/>
              <a:sym typeface="Arial"/>
            </a:endParaRPr>
          </a:p>
          <a:p>
            <a:pPr indent="-342900" lvl="0" marL="342900" marR="0" rtl="0" algn="l">
              <a:spcBef>
                <a:spcPts val="0"/>
              </a:spcBef>
              <a:spcAft>
                <a:spcPts val="0"/>
              </a:spcAft>
              <a:buClr>
                <a:schemeClr val="lt1"/>
              </a:buClr>
              <a:buSzPts val="2400"/>
              <a:buFont typeface="Arial"/>
              <a:buChar char="•"/>
            </a:pPr>
            <a:r>
              <a:rPr b="1" lang="fr-CA" sz="2400">
                <a:solidFill>
                  <a:schemeClr val="lt1"/>
                </a:solidFill>
              </a:rPr>
              <a:t>Les études les plus alarmistes parlent de 8 degrés (</a:t>
            </a:r>
            <a:r>
              <a:rPr b="1" i="1" lang="fr-CA" sz="2400">
                <a:solidFill>
                  <a:schemeClr val="lt1"/>
                </a:solidFill>
              </a:rPr>
              <a:t>Nature Geoscience, </a:t>
            </a:r>
            <a:r>
              <a:rPr b="1" lang="fr-CA" sz="2400">
                <a:solidFill>
                  <a:schemeClr val="lt1"/>
                </a:solidFill>
              </a:rPr>
              <a:t>février 2019)</a:t>
            </a:r>
            <a:endParaRPr b="1" sz="2400">
              <a:solidFill>
                <a:schemeClr val="lt1"/>
              </a:solidFill>
            </a:endParaRPr>
          </a:p>
          <a:p>
            <a:pPr indent="0" lvl="0" marL="457200" marR="0" rtl="0" algn="l">
              <a:spcBef>
                <a:spcPts val="0"/>
              </a:spcBef>
              <a:spcAft>
                <a:spcPts val="0"/>
              </a:spcAft>
              <a:buNone/>
            </a:pPr>
            <a:r>
              <a:t/>
            </a:r>
            <a:endParaRPr b="1" sz="2400">
              <a:solidFill>
                <a:schemeClr val="lt1"/>
              </a:solidFill>
            </a:endParaRPr>
          </a:p>
          <a:p>
            <a:pPr indent="-342900" lvl="0" marL="342900" marR="0" rtl="0" algn="l">
              <a:spcBef>
                <a:spcPts val="0"/>
              </a:spcBef>
              <a:spcAft>
                <a:spcPts val="0"/>
              </a:spcAft>
              <a:buClr>
                <a:schemeClr val="lt1"/>
              </a:buClr>
              <a:buSzPts val="2400"/>
              <a:buFont typeface="Arial"/>
              <a:buChar char="•"/>
            </a:pPr>
            <a:r>
              <a:rPr b="1" lang="fr-CA" sz="2400">
                <a:solidFill>
                  <a:schemeClr val="lt1"/>
                </a:solidFill>
              </a:rPr>
              <a:t>La troisième extinction de masse a correspondu à une augmentation globale de température de 5 degrés. 96% des espèces vivantes ont alors disparu. </a:t>
            </a:r>
            <a:endParaRPr b="1" sz="1600">
              <a:solidFill>
                <a:schemeClr val="lt1"/>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9" name="Shape 129"/>
        <p:cNvGrpSpPr/>
        <p:nvPr/>
      </p:nvGrpSpPr>
      <p:grpSpPr>
        <a:xfrm>
          <a:off x="0" y="0"/>
          <a:ext cx="0" cy="0"/>
          <a:chOff x="0" y="0"/>
          <a:chExt cx="0" cy="0"/>
        </a:xfrm>
      </p:grpSpPr>
      <p:sp>
        <p:nvSpPr>
          <p:cNvPr id="130" name="Google Shape;130;p19"/>
          <p:cNvSpPr txBox="1"/>
          <p:nvPr/>
        </p:nvSpPr>
        <p:spPr>
          <a:xfrm>
            <a:off x="797668" y="1043731"/>
            <a:ext cx="5298332" cy="477053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fr-CA" sz="2400">
                <a:solidFill>
                  <a:schemeClr val="dk1"/>
                </a:solidFill>
                <a:latin typeface="Arial"/>
                <a:ea typeface="Arial"/>
                <a:cs typeface="Arial"/>
                <a:sym typeface="Arial"/>
              </a:rPr>
              <a:t>« Si l’on n’agit pas, </a:t>
            </a:r>
            <a:r>
              <a:rPr b="1" lang="fr-CA" sz="2400">
                <a:solidFill>
                  <a:srgbClr val="4B9560"/>
                </a:solidFill>
                <a:latin typeface="Arial"/>
                <a:ea typeface="Arial"/>
                <a:cs typeface="Arial"/>
                <a:sym typeface="Arial"/>
              </a:rPr>
              <a:t>les enfants de 10 ans </a:t>
            </a:r>
            <a:r>
              <a:rPr b="1" lang="fr-CA" sz="2400">
                <a:solidFill>
                  <a:schemeClr val="dk1"/>
                </a:solidFill>
                <a:latin typeface="Arial"/>
                <a:ea typeface="Arial"/>
                <a:cs typeface="Arial"/>
                <a:sym typeface="Arial"/>
              </a:rPr>
              <a:t>vont vivre dans un monde marqué par de graves pénuries alimentaires, des incendies de forêt dévastateurs, des tempêtes brutales et des inondations </a:t>
            </a:r>
            <a:r>
              <a:rPr b="1" lang="fr-CA" sz="2400">
                <a:solidFill>
                  <a:srgbClr val="4B9560"/>
                </a:solidFill>
                <a:latin typeface="Arial"/>
                <a:ea typeface="Arial"/>
                <a:cs typeface="Arial"/>
                <a:sym typeface="Arial"/>
              </a:rPr>
              <a:t>avant</a:t>
            </a:r>
            <a:r>
              <a:rPr b="1" lang="fr-CA" sz="2400">
                <a:solidFill>
                  <a:schemeClr val="dk1"/>
                </a:solidFill>
                <a:latin typeface="Arial"/>
                <a:ea typeface="Arial"/>
                <a:cs typeface="Arial"/>
                <a:sym typeface="Arial"/>
              </a:rPr>
              <a:t> qu’ils n’atteignent</a:t>
            </a:r>
            <a:br>
              <a:rPr b="1" lang="fr-CA" sz="2400">
                <a:solidFill>
                  <a:schemeClr val="dk1"/>
                </a:solidFill>
                <a:latin typeface="Arial"/>
                <a:ea typeface="Arial"/>
                <a:cs typeface="Arial"/>
                <a:sym typeface="Arial"/>
              </a:rPr>
            </a:br>
            <a:r>
              <a:rPr b="1" lang="fr-CA" sz="2400">
                <a:solidFill>
                  <a:schemeClr val="dk1"/>
                </a:solidFill>
                <a:latin typeface="Arial"/>
                <a:ea typeface="Arial"/>
                <a:cs typeface="Arial"/>
                <a:sym typeface="Arial"/>
              </a:rPr>
              <a:t>l’âge de 40 ans. »</a:t>
            </a:r>
            <a:endParaRPr/>
          </a:p>
          <a:p>
            <a:pPr indent="0" lvl="0" marL="0" marR="0" rtl="0" algn="l">
              <a:spcBef>
                <a:spcPts val="0"/>
              </a:spcBef>
              <a:spcAft>
                <a:spcPts val="0"/>
              </a:spcAft>
              <a:buNone/>
            </a:pPr>
            <a:br>
              <a:rPr b="1" lang="fr-CA" sz="2400">
                <a:solidFill>
                  <a:schemeClr val="dk1"/>
                </a:solidFill>
                <a:latin typeface="Arial"/>
                <a:ea typeface="Arial"/>
                <a:cs typeface="Arial"/>
                <a:sym typeface="Arial"/>
              </a:rPr>
            </a:br>
            <a:r>
              <a:rPr b="1" lang="fr-CA" sz="1600">
                <a:solidFill>
                  <a:srgbClr val="4B9560"/>
                </a:solidFill>
                <a:latin typeface="Arial"/>
                <a:ea typeface="Arial"/>
                <a:cs typeface="Arial"/>
                <a:sym typeface="Arial"/>
              </a:rPr>
              <a:t>CATHERINE MCKENNA, MINISTRE LIBÉRALE </a:t>
            </a:r>
            <a:endParaRPr/>
          </a:p>
          <a:p>
            <a:pPr indent="0" lvl="0" marL="0" marR="0" rtl="0" algn="l">
              <a:spcBef>
                <a:spcPts val="0"/>
              </a:spcBef>
              <a:spcAft>
                <a:spcPts val="0"/>
              </a:spcAft>
              <a:buNone/>
            </a:pPr>
            <a:r>
              <a:rPr b="1" lang="fr-CA" sz="1600">
                <a:solidFill>
                  <a:schemeClr val="dk1"/>
                </a:solidFill>
                <a:latin typeface="Arial"/>
                <a:ea typeface="Arial"/>
                <a:cs typeface="Arial"/>
                <a:sym typeface="Arial"/>
              </a:rPr>
              <a:t>PEU APRÈS QUE JUSTIN TRUDEAU </a:t>
            </a:r>
            <a:br>
              <a:rPr b="1" lang="fr-CA" sz="1600">
                <a:solidFill>
                  <a:schemeClr val="dk1"/>
                </a:solidFill>
                <a:latin typeface="Arial"/>
                <a:ea typeface="Arial"/>
                <a:cs typeface="Arial"/>
                <a:sym typeface="Arial"/>
              </a:rPr>
            </a:br>
            <a:r>
              <a:rPr b="1" lang="fr-CA" sz="1600">
                <a:solidFill>
                  <a:schemeClr val="dk1"/>
                </a:solidFill>
                <a:latin typeface="Arial"/>
                <a:ea typeface="Arial"/>
                <a:cs typeface="Arial"/>
                <a:sym typeface="Arial"/>
              </a:rPr>
              <a:t>AIT ACHETÉ UN PIPELINE</a:t>
            </a:r>
            <a:endParaRPr/>
          </a:p>
          <a:p>
            <a:pPr indent="0" lvl="0" marL="0" marR="0" rtl="0" algn="l">
              <a:spcBef>
                <a:spcPts val="0"/>
              </a:spcBef>
              <a:spcAft>
                <a:spcPts val="0"/>
              </a:spcAft>
              <a:buNone/>
            </a:pPr>
            <a:r>
              <a:t/>
            </a:r>
            <a:endParaRPr b="1" sz="1600">
              <a:solidFill>
                <a:schemeClr val="dk1"/>
              </a:solidFill>
              <a:latin typeface="Arial"/>
              <a:ea typeface="Arial"/>
              <a:cs typeface="Arial"/>
              <a:sym typeface="Arial"/>
            </a:endParaRPr>
          </a:p>
        </p:txBody>
      </p:sp>
      <p:pic>
        <p:nvPicPr>
          <p:cNvPr id="131" name="Google Shape;131;p19"/>
          <p:cNvPicPr preferRelativeResize="0"/>
          <p:nvPr/>
        </p:nvPicPr>
        <p:blipFill rotWithShape="1">
          <a:blip r:embed="rId3">
            <a:alphaModFix/>
          </a:blip>
          <a:srcRect b="0" l="0" r="0" t="0"/>
          <a:stretch/>
        </p:blipFill>
        <p:spPr>
          <a:xfrm>
            <a:off x="6830378" y="0"/>
            <a:ext cx="6703383" cy="7168896"/>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5" name="Shape 135"/>
        <p:cNvGrpSpPr/>
        <p:nvPr/>
      </p:nvGrpSpPr>
      <p:grpSpPr>
        <a:xfrm>
          <a:off x="0" y="0"/>
          <a:ext cx="0" cy="0"/>
          <a:chOff x="0" y="0"/>
          <a:chExt cx="0" cy="0"/>
        </a:xfrm>
      </p:grpSpPr>
      <p:sp>
        <p:nvSpPr>
          <p:cNvPr id="136" name="Google Shape;136;p20"/>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4400"/>
              <a:buFont typeface="Calibri"/>
              <a:buNone/>
            </a:pPr>
            <a:r>
              <a:t/>
            </a:r>
            <a:endParaRPr/>
          </a:p>
        </p:txBody>
      </p:sp>
      <p:pic>
        <p:nvPicPr>
          <p:cNvPr id="137" name="Google Shape;137;p20"/>
          <p:cNvPicPr preferRelativeResize="0"/>
          <p:nvPr>
            <p:ph idx="1" type="body"/>
          </p:nvPr>
        </p:nvPicPr>
        <p:blipFill rotWithShape="1">
          <a:blip r:embed="rId3">
            <a:alphaModFix/>
          </a:blip>
          <a:srcRect b="0" l="0" r="0" t="0"/>
          <a:stretch/>
        </p:blipFill>
        <p:spPr>
          <a:xfrm>
            <a:off x="3920331" y="1825625"/>
            <a:ext cx="4351200" cy="4351200"/>
          </a:xfrm>
          <a:prstGeom prst="rect">
            <a:avLst/>
          </a:prstGeom>
          <a:noFill/>
          <a:ln>
            <a:noFill/>
          </a:ln>
        </p:spPr>
      </p:pic>
      <p:sp>
        <p:nvSpPr>
          <p:cNvPr id="138" name="Google Shape;138;p20"/>
          <p:cNvSpPr/>
          <p:nvPr/>
        </p:nvSpPr>
        <p:spPr>
          <a:xfrm>
            <a:off x="-256162" y="-252919"/>
            <a:ext cx="12704400" cy="7645800"/>
          </a:xfrm>
          <a:prstGeom prst="rect">
            <a:avLst/>
          </a:prstGeom>
          <a:solidFill>
            <a:srgbClr val="D2D755"/>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39" name="Google Shape;139;p20"/>
          <p:cNvSpPr txBox="1"/>
          <p:nvPr/>
        </p:nvSpPr>
        <p:spPr>
          <a:xfrm>
            <a:off x="174788" y="2169667"/>
            <a:ext cx="7050300" cy="2800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fr-CA" sz="4800">
                <a:solidFill>
                  <a:srgbClr val="4B9560"/>
                </a:solidFill>
                <a:latin typeface="Arial"/>
                <a:ea typeface="Arial"/>
                <a:cs typeface="Arial"/>
                <a:sym typeface="Arial"/>
              </a:rPr>
              <a:t>LIMITER LE RÉCHAUFFEMENT</a:t>
            </a:r>
            <a:endParaRPr/>
          </a:p>
          <a:p>
            <a:pPr indent="0" lvl="0" marL="0" marR="0" rtl="0" algn="l">
              <a:spcBef>
                <a:spcPts val="0"/>
              </a:spcBef>
              <a:spcAft>
                <a:spcPts val="0"/>
              </a:spcAft>
              <a:buNone/>
            </a:pPr>
            <a:r>
              <a:rPr b="1" lang="fr-CA" sz="8000">
                <a:solidFill>
                  <a:schemeClr val="dk1"/>
                </a:solidFill>
                <a:latin typeface="Arial"/>
                <a:ea typeface="Arial"/>
                <a:cs typeface="Arial"/>
                <a:sym typeface="Arial"/>
              </a:rPr>
              <a:t>À 1,5°C </a:t>
            </a:r>
            <a:endParaRPr b="1" sz="8000">
              <a:solidFill>
                <a:schemeClr val="dk1"/>
              </a:solidFill>
              <a:latin typeface="Arial"/>
              <a:ea typeface="Arial"/>
              <a:cs typeface="Arial"/>
              <a:sym typeface="Arial"/>
            </a:endParaRPr>
          </a:p>
        </p:txBody>
      </p:sp>
      <p:sp>
        <p:nvSpPr>
          <p:cNvPr id="140" name="Google Shape;140;p20"/>
          <p:cNvSpPr txBox="1"/>
          <p:nvPr/>
        </p:nvSpPr>
        <p:spPr>
          <a:xfrm>
            <a:off x="6539513" y="431086"/>
            <a:ext cx="5298300" cy="68325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fr-CA" sz="2400">
                <a:solidFill>
                  <a:srgbClr val="4B9560"/>
                </a:solidFill>
                <a:latin typeface="Arial"/>
                <a:ea typeface="Arial"/>
                <a:cs typeface="Arial"/>
                <a:sym typeface="Arial"/>
              </a:rPr>
              <a:t>D’après le dernier rapport du </a:t>
            </a:r>
            <a:r>
              <a:rPr b="1" lang="fr-CA" sz="2400">
                <a:solidFill>
                  <a:srgbClr val="4B9560"/>
                </a:solidFill>
              </a:rPr>
              <a:t>GIEC</a:t>
            </a:r>
            <a:r>
              <a:rPr b="1" lang="fr-CA" sz="2400">
                <a:solidFill>
                  <a:srgbClr val="4B9560"/>
                </a:solidFill>
                <a:latin typeface="Arial"/>
                <a:ea typeface="Arial"/>
                <a:cs typeface="Arial"/>
                <a:sym typeface="Arial"/>
              </a:rPr>
              <a:t>, nous devons réduire les émissions de </a:t>
            </a:r>
            <a:r>
              <a:rPr b="1" lang="fr-CA" sz="2400">
                <a:solidFill>
                  <a:srgbClr val="4B9560"/>
                </a:solidFill>
              </a:rPr>
              <a:t>CO2 </a:t>
            </a:r>
            <a:r>
              <a:rPr b="1" lang="fr-CA" sz="2400">
                <a:solidFill>
                  <a:srgbClr val="4B9560"/>
                </a:solidFill>
                <a:latin typeface="Arial"/>
                <a:ea typeface="Arial"/>
                <a:cs typeface="Arial"/>
                <a:sym typeface="Arial"/>
              </a:rPr>
              <a:t>de </a:t>
            </a:r>
            <a:r>
              <a:rPr b="1" lang="fr-CA" sz="2400">
                <a:solidFill>
                  <a:srgbClr val="4B9560"/>
                </a:solidFill>
              </a:rPr>
              <a:t>50</a:t>
            </a:r>
            <a:r>
              <a:rPr b="1" lang="fr-CA" sz="2400">
                <a:solidFill>
                  <a:srgbClr val="4B9560"/>
                </a:solidFill>
                <a:latin typeface="Arial"/>
                <a:ea typeface="Arial"/>
                <a:cs typeface="Arial"/>
                <a:sym typeface="Arial"/>
              </a:rPr>
              <a:t>% d’ici 2030, et de 100% d’ici 2050.</a:t>
            </a:r>
            <a:endParaRPr/>
          </a:p>
          <a:p>
            <a:pPr indent="0" lvl="0" marL="0" marR="0" rtl="0" algn="l">
              <a:spcBef>
                <a:spcPts val="0"/>
              </a:spcBef>
              <a:spcAft>
                <a:spcPts val="0"/>
              </a:spcAft>
              <a:buNone/>
            </a:pPr>
            <a:r>
              <a:t/>
            </a:r>
            <a:endParaRPr b="1" sz="2200">
              <a:solidFill>
                <a:schemeClr val="dk1"/>
              </a:solidFill>
              <a:latin typeface="Arial"/>
              <a:ea typeface="Arial"/>
              <a:cs typeface="Arial"/>
              <a:sym typeface="Arial"/>
            </a:endParaRPr>
          </a:p>
          <a:p>
            <a:pPr indent="0" lvl="0" marL="0" marR="0" rtl="0" algn="l">
              <a:spcBef>
                <a:spcPts val="0"/>
              </a:spcBef>
              <a:spcAft>
                <a:spcPts val="0"/>
              </a:spcAft>
              <a:buNone/>
            </a:pPr>
            <a:r>
              <a:rPr b="1" lang="fr-CA" sz="2200">
                <a:solidFill>
                  <a:schemeClr val="dk1"/>
                </a:solidFill>
                <a:latin typeface="Arial"/>
                <a:ea typeface="Arial"/>
                <a:cs typeface="Arial"/>
                <a:sym typeface="Arial"/>
              </a:rPr>
              <a:t>PISTES DE SOLUTION, D’UN POINT DE VUE GOUVERNEMENTAL</a:t>
            </a:r>
            <a:endParaRPr/>
          </a:p>
          <a:p>
            <a:pPr indent="0" lvl="0" marL="0" marR="0" rtl="0" algn="l">
              <a:spcBef>
                <a:spcPts val="0"/>
              </a:spcBef>
              <a:spcAft>
                <a:spcPts val="0"/>
              </a:spcAft>
              <a:buNone/>
            </a:pPr>
            <a:r>
              <a:t/>
            </a:r>
            <a:endParaRPr b="1" sz="1400">
              <a:solidFill>
                <a:schemeClr val="dk1"/>
              </a:solidFill>
              <a:latin typeface="Arial"/>
              <a:ea typeface="Arial"/>
              <a:cs typeface="Arial"/>
              <a:sym typeface="Arial"/>
            </a:endParaRPr>
          </a:p>
          <a:p>
            <a:pPr indent="-457200" lvl="0" marL="457200" marR="0" rtl="0" algn="l">
              <a:spcBef>
                <a:spcPts val="0"/>
              </a:spcBef>
              <a:spcAft>
                <a:spcPts val="0"/>
              </a:spcAft>
              <a:buClr>
                <a:schemeClr val="dk1"/>
              </a:buClr>
              <a:buSzPts val="2000"/>
              <a:buFont typeface="Arial"/>
              <a:buChar char="•"/>
            </a:pPr>
            <a:r>
              <a:rPr b="1" lang="fr-CA" sz="2000">
                <a:solidFill>
                  <a:schemeClr val="dk1"/>
                </a:solidFill>
                <a:latin typeface="Arial"/>
                <a:ea typeface="Arial"/>
                <a:cs typeface="Arial"/>
                <a:sym typeface="Arial"/>
              </a:rPr>
              <a:t>Réglementer les secteurs les plus polluants de l’industrie.</a:t>
            </a:r>
            <a:endParaRPr/>
          </a:p>
          <a:p>
            <a:pPr indent="-368300" lvl="0" marL="457200" marR="0" rtl="0" algn="l">
              <a:spcBef>
                <a:spcPts val="0"/>
              </a:spcBef>
              <a:spcAft>
                <a:spcPts val="0"/>
              </a:spcAft>
              <a:buClr>
                <a:schemeClr val="dk1"/>
              </a:buClr>
              <a:buSzPts val="1400"/>
              <a:buFont typeface="Arial"/>
              <a:buNone/>
            </a:pPr>
            <a:r>
              <a:t/>
            </a:r>
            <a:endParaRPr b="1" sz="1400">
              <a:solidFill>
                <a:schemeClr val="dk1"/>
              </a:solidFill>
              <a:latin typeface="Arial"/>
              <a:ea typeface="Arial"/>
              <a:cs typeface="Arial"/>
              <a:sym typeface="Arial"/>
            </a:endParaRPr>
          </a:p>
          <a:p>
            <a:pPr indent="-457200" lvl="0" marL="457200" marR="0" rtl="0" algn="l">
              <a:spcBef>
                <a:spcPts val="0"/>
              </a:spcBef>
              <a:spcAft>
                <a:spcPts val="0"/>
              </a:spcAft>
              <a:buClr>
                <a:schemeClr val="dk1"/>
              </a:buClr>
              <a:buSzPts val="2000"/>
              <a:buFont typeface="Arial"/>
              <a:buChar char="•"/>
            </a:pPr>
            <a:r>
              <a:rPr b="1" lang="fr-CA" sz="2000">
                <a:solidFill>
                  <a:schemeClr val="dk1"/>
                </a:solidFill>
                <a:latin typeface="Arial"/>
                <a:ea typeface="Arial"/>
                <a:cs typeface="Arial"/>
                <a:sym typeface="Arial"/>
              </a:rPr>
              <a:t>Investir dans la transition (technologies vertes, reboisement, agriculture durable, etc.)</a:t>
            </a:r>
            <a:br>
              <a:rPr b="0" lang="fr-CA" sz="2400">
                <a:solidFill>
                  <a:schemeClr val="dk1"/>
                </a:solidFill>
                <a:latin typeface="Calibri"/>
                <a:ea typeface="Calibri"/>
                <a:cs typeface="Calibri"/>
                <a:sym typeface="Calibri"/>
              </a:rPr>
            </a:br>
            <a:br>
              <a:rPr b="1" lang="fr-CA" sz="2400">
                <a:solidFill>
                  <a:schemeClr val="lt1"/>
                </a:solidFill>
                <a:latin typeface="Arial"/>
                <a:ea typeface="Arial"/>
                <a:cs typeface="Arial"/>
                <a:sym typeface="Arial"/>
              </a:rPr>
            </a:br>
            <a:endParaRPr b="1" sz="1600">
              <a:solidFill>
                <a:schemeClr val="lt1"/>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4" name="Shape 144"/>
        <p:cNvGrpSpPr/>
        <p:nvPr/>
      </p:nvGrpSpPr>
      <p:grpSpPr>
        <a:xfrm>
          <a:off x="0" y="0"/>
          <a:ext cx="0" cy="0"/>
          <a:chOff x="0" y="0"/>
          <a:chExt cx="0" cy="0"/>
        </a:xfrm>
      </p:grpSpPr>
      <p:sp>
        <p:nvSpPr>
          <p:cNvPr id="145" name="Google Shape;145;p21"/>
          <p:cNvSpPr/>
          <p:nvPr/>
        </p:nvSpPr>
        <p:spPr>
          <a:xfrm>
            <a:off x="-256162" y="-252919"/>
            <a:ext cx="12704322" cy="7645940"/>
          </a:xfrm>
          <a:prstGeom prst="rect">
            <a:avLst/>
          </a:prstGeom>
          <a:solidFill>
            <a:srgbClr val="4B9560"/>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6" name="Google Shape;146;p21"/>
          <p:cNvSpPr txBox="1"/>
          <p:nvPr/>
        </p:nvSpPr>
        <p:spPr>
          <a:xfrm>
            <a:off x="476720" y="1677225"/>
            <a:ext cx="5082380" cy="378565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fr-CA" sz="4800">
                <a:solidFill>
                  <a:schemeClr val="lt1"/>
                </a:solidFill>
                <a:latin typeface="Arial"/>
                <a:ea typeface="Arial"/>
                <a:cs typeface="Arial"/>
                <a:sym typeface="Arial"/>
              </a:rPr>
              <a:t>LE QUÉBEC </a:t>
            </a:r>
            <a:br>
              <a:rPr b="1" lang="fr-CA" sz="4800">
                <a:solidFill>
                  <a:schemeClr val="lt1"/>
                </a:solidFill>
                <a:latin typeface="Arial"/>
                <a:ea typeface="Arial"/>
                <a:cs typeface="Arial"/>
                <a:sym typeface="Arial"/>
              </a:rPr>
            </a:br>
            <a:r>
              <a:rPr b="1" lang="fr-CA" sz="4800">
                <a:solidFill>
                  <a:schemeClr val="lt1"/>
                </a:solidFill>
                <a:latin typeface="Arial"/>
                <a:ea typeface="Arial"/>
                <a:cs typeface="Arial"/>
                <a:sym typeface="Arial"/>
              </a:rPr>
              <a:t>EN POSITION IDÉALE POUR FAIRE OFFICE </a:t>
            </a:r>
            <a:r>
              <a:rPr b="1" lang="fr-CA" sz="4800">
                <a:solidFill>
                  <a:schemeClr val="dk1"/>
                </a:solidFill>
                <a:latin typeface="Arial"/>
                <a:ea typeface="Arial"/>
                <a:cs typeface="Arial"/>
                <a:sym typeface="Arial"/>
              </a:rPr>
              <a:t>DE LEADER</a:t>
            </a:r>
            <a:endParaRPr b="1" sz="4800">
              <a:solidFill>
                <a:schemeClr val="dk1"/>
              </a:solidFill>
              <a:latin typeface="Arial"/>
              <a:ea typeface="Arial"/>
              <a:cs typeface="Arial"/>
              <a:sym typeface="Arial"/>
            </a:endParaRPr>
          </a:p>
        </p:txBody>
      </p:sp>
      <p:sp>
        <p:nvSpPr>
          <p:cNvPr id="147" name="Google Shape;147;p21"/>
          <p:cNvSpPr txBox="1"/>
          <p:nvPr/>
        </p:nvSpPr>
        <p:spPr>
          <a:xfrm>
            <a:off x="5972206" y="1923447"/>
            <a:ext cx="5743074" cy="3539430"/>
          </a:xfrm>
          <a:prstGeom prst="rect">
            <a:avLst/>
          </a:prstGeom>
          <a:noFill/>
          <a:ln>
            <a:noFill/>
          </a:ln>
        </p:spPr>
        <p:txBody>
          <a:bodyPr anchorCtr="0" anchor="t" bIns="45700" lIns="91425" spcFirstLastPara="1" rIns="91425" wrap="square" tIns="45700">
            <a:noAutofit/>
          </a:bodyPr>
          <a:lstStyle/>
          <a:p>
            <a:pPr indent="0" lvl="1" marL="0" marR="0" rtl="0" algn="l">
              <a:spcBef>
                <a:spcPts val="0"/>
              </a:spcBef>
              <a:spcAft>
                <a:spcPts val="0"/>
              </a:spcAft>
              <a:buNone/>
            </a:pPr>
            <a:r>
              <a:rPr b="1" i="0" lang="fr-CA" sz="2800" u="none" cap="none" strike="noStrike">
                <a:solidFill>
                  <a:schemeClr val="dk1"/>
                </a:solidFill>
                <a:latin typeface="Arial"/>
                <a:ea typeface="Arial"/>
                <a:cs typeface="Arial"/>
                <a:sym typeface="Arial"/>
              </a:rPr>
              <a:t>Le Québec </a:t>
            </a:r>
            <a:r>
              <a:rPr b="1" i="0" lang="fr-CA" sz="2800" u="none" cap="none" strike="noStrike">
                <a:solidFill>
                  <a:schemeClr val="lt1"/>
                </a:solidFill>
                <a:latin typeface="Arial"/>
                <a:ea typeface="Arial"/>
                <a:cs typeface="Arial"/>
                <a:sym typeface="Arial"/>
              </a:rPr>
              <a:t>produit de l'électricité propre, </a:t>
            </a:r>
            <a:endParaRPr/>
          </a:p>
          <a:p>
            <a:pPr indent="0" lvl="1" marL="0" marR="0" rtl="0" algn="l">
              <a:spcBef>
                <a:spcPts val="0"/>
              </a:spcBef>
              <a:spcAft>
                <a:spcPts val="0"/>
              </a:spcAft>
              <a:buNone/>
            </a:pPr>
            <a:r>
              <a:rPr b="1" i="0" lang="fr-CA" sz="2800" u="none" cap="none" strike="noStrike">
                <a:solidFill>
                  <a:schemeClr val="lt1"/>
                </a:solidFill>
                <a:latin typeface="Arial"/>
                <a:ea typeface="Arial"/>
                <a:cs typeface="Arial"/>
                <a:sym typeface="Arial"/>
              </a:rPr>
              <a:t>des trains, des métros, </a:t>
            </a:r>
            <a:endParaRPr/>
          </a:p>
          <a:p>
            <a:pPr indent="0" lvl="1" marL="0" marR="0" rtl="0" algn="l">
              <a:spcBef>
                <a:spcPts val="0"/>
              </a:spcBef>
              <a:spcAft>
                <a:spcPts val="0"/>
              </a:spcAft>
              <a:buNone/>
            </a:pPr>
            <a:r>
              <a:rPr b="1" i="0" lang="fr-CA" sz="2800" u="none" cap="none" strike="noStrike">
                <a:solidFill>
                  <a:schemeClr val="lt1"/>
                </a:solidFill>
                <a:latin typeface="Arial"/>
                <a:ea typeface="Arial"/>
                <a:cs typeface="Arial"/>
                <a:sym typeface="Arial"/>
              </a:rPr>
              <a:t>des autobus électriques. </a:t>
            </a:r>
            <a:endParaRPr/>
          </a:p>
          <a:p>
            <a:pPr indent="0" lvl="1" marL="0" marR="0" rtl="0" algn="l">
              <a:spcBef>
                <a:spcPts val="0"/>
              </a:spcBef>
              <a:spcAft>
                <a:spcPts val="0"/>
              </a:spcAft>
              <a:buNone/>
            </a:pPr>
            <a:r>
              <a:rPr b="1" i="0" lang="fr-CA" sz="2800" u="none" cap="none" strike="noStrike">
                <a:solidFill>
                  <a:schemeClr val="lt1"/>
                </a:solidFill>
                <a:latin typeface="Arial"/>
                <a:ea typeface="Arial"/>
                <a:cs typeface="Arial"/>
                <a:sym typeface="Arial"/>
              </a:rPr>
              <a:t>Pourtant nous importons </a:t>
            </a:r>
            <a:endParaRPr/>
          </a:p>
          <a:p>
            <a:pPr indent="0" lvl="1" marL="0" marR="0" rtl="0" algn="l">
              <a:spcBef>
                <a:spcPts val="0"/>
              </a:spcBef>
              <a:spcAft>
                <a:spcPts val="0"/>
              </a:spcAft>
              <a:buNone/>
            </a:pPr>
            <a:r>
              <a:rPr b="1" i="0" lang="fr-CA" sz="2800" u="none" cap="none" strike="noStrike">
                <a:solidFill>
                  <a:schemeClr val="lt1"/>
                </a:solidFill>
                <a:latin typeface="Arial"/>
                <a:ea typeface="Arial"/>
                <a:cs typeface="Arial"/>
                <a:sym typeface="Arial"/>
              </a:rPr>
              <a:t>pour 25 milliards $ d'autos</a:t>
            </a:r>
            <a:endParaRPr/>
          </a:p>
          <a:p>
            <a:pPr indent="0" lvl="1" marL="0" marR="0" rtl="0" algn="l">
              <a:spcBef>
                <a:spcPts val="0"/>
              </a:spcBef>
              <a:spcAft>
                <a:spcPts val="0"/>
              </a:spcAft>
              <a:buNone/>
            </a:pPr>
            <a:r>
              <a:rPr b="1" i="0" lang="fr-CA" sz="2800" u="none" cap="none" strike="noStrike">
                <a:solidFill>
                  <a:schemeClr val="lt1"/>
                </a:solidFill>
                <a:latin typeface="Arial"/>
                <a:ea typeface="Arial"/>
                <a:cs typeface="Arial"/>
                <a:sym typeface="Arial"/>
              </a:rPr>
              <a:t>et de pétrole à chaque année. </a:t>
            </a:r>
            <a:br>
              <a:rPr b="1" i="0" lang="fr-CA" sz="2800" u="none" cap="none" strike="noStrike">
                <a:solidFill>
                  <a:schemeClr val="lt1"/>
                </a:solidFill>
                <a:latin typeface="Arial"/>
                <a:ea typeface="Arial"/>
                <a:cs typeface="Arial"/>
                <a:sym typeface="Arial"/>
              </a:rPr>
            </a:br>
            <a:endParaRPr b="1" i="0" sz="2800" u="none" cap="none" strike="noStrike">
              <a:solidFill>
                <a:schemeClr val="lt1"/>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1" name="Shape 151"/>
        <p:cNvGrpSpPr/>
        <p:nvPr/>
      </p:nvGrpSpPr>
      <p:grpSpPr>
        <a:xfrm>
          <a:off x="0" y="0"/>
          <a:ext cx="0" cy="0"/>
          <a:chOff x="0" y="0"/>
          <a:chExt cx="0" cy="0"/>
        </a:xfrm>
      </p:grpSpPr>
      <p:sp>
        <p:nvSpPr>
          <p:cNvPr id="152" name="Google Shape;152;p22"/>
          <p:cNvSpPr/>
          <p:nvPr/>
        </p:nvSpPr>
        <p:spPr>
          <a:xfrm>
            <a:off x="-256162" y="-252919"/>
            <a:ext cx="12704322" cy="7645940"/>
          </a:xfrm>
          <a:prstGeom prst="rect">
            <a:avLst/>
          </a:prstGeom>
          <a:solidFill>
            <a:schemeClr val="dk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3" name="Google Shape;153;p22"/>
          <p:cNvSpPr txBox="1"/>
          <p:nvPr/>
        </p:nvSpPr>
        <p:spPr>
          <a:xfrm>
            <a:off x="476720" y="2046557"/>
            <a:ext cx="5082380" cy="3046988"/>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fr-CA" sz="4800">
                <a:solidFill>
                  <a:schemeClr val="lt1"/>
                </a:solidFill>
                <a:latin typeface="Arial"/>
                <a:ea typeface="Arial"/>
                <a:cs typeface="Arial"/>
                <a:sym typeface="Arial"/>
              </a:rPr>
              <a:t>AGIR COÛTE CHER… </a:t>
            </a:r>
            <a:r>
              <a:rPr b="1" lang="fr-CA" sz="4800">
                <a:solidFill>
                  <a:srgbClr val="D2D755"/>
                </a:solidFill>
                <a:latin typeface="Arial"/>
                <a:ea typeface="Arial"/>
                <a:cs typeface="Arial"/>
                <a:sym typeface="Arial"/>
              </a:rPr>
              <a:t>MAIS L’INACTION SERA PIRE</a:t>
            </a:r>
            <a:endParaRPr b="1" sz="4800">
              <a:solidFill>
                <a:srgbClr val="D2D755"/>
              </a:solidFill>
              <a:latin typeface="Arial"/>
              <a:ea typeface="Arial"/>
              <a:cs typeface="Arial"/>
              <a:sym typeface="Arial"/>
            </a:endParaRPr>
          </a:p>
        </p:txBody>
      </p:sp>
      <p:sp>
        <p:nvSpPr>
          <p:cNvPr id="154" name="Google Shape;154;p22"/>
          <p:cNvSpPr txBox="1"/>
          <p:nvPr/>
        </p:nvSpPr>
        <p:spPr>
          <a:xfrm>
            <a:off x="5972206" y="1369996"/>
            <a:ext cx="5743074" cy="4739759"/>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fr-CA" sz="2800">
                <a:solidFill>
                  <a:schemeClr val="lt1"/>
                </a:solidFill>
                <a:latin typeface="Arial"/>
                <a:ea typeface="Arial"/>
                <a:cs typeface="Arial"/>
                <a:sym typeface="Arial"/>
              </a:rPr>
              <a:t>Coûts estimés de la transition au niveau mondial :</a:t>
            </a:r>
            <a:endParaRPr/>
          </a:p>
          <a:p>
            <a:pPr indent="0" lvl="0" marL="0" marR="0" rtl="0" algn="l">
              <a:spcBef>
                <a:spcPts val="0"/>
              </a:spcBef>
              <a:spcAft>
                <a:spcPts val="0"/>
              </a:spcAft>
              <a:buNone/>
            </a:pPr>
            <a:r>
              <a:t/>
            </a:r>
            <a:endParaRPr b="1" sz="1400">
              <a:solidFill>
                <a:srgbClr val="D2D755"/>
              </a:solidFill>
              <a:latin typeface="Arial"/>
              <a:ea typeface="Arial"/>
              <a:cs typeface="Arial"/>
              <a:sym typeface="Arial"/>
            </a:endParaRPr>
          </a:p>
          <a:p>
            <a:pPr indent="0" lvl="0" marL="0" marR="0" rtl="0" algn="l">
              <a:spcBef>
                <a:spcPts val="0"/>
              </a:spcBef>
              <a:spcAft>
                <a:spcPts val="0"/>
              </a:spcAft>
              <a:buNone/>
            </a:pPr>
            <a:r>
              <a:rPr b="1" lang="fr-CA" sz="2800">
                <a:solidFill>
                  <a:srgbClr val="D2D755"/>
                </a:solidFill>
                <a:latin typeface="Arial"/>
                <a:ea typeface="Arial"/>
                <a:cs typeface="Arial"/>
                <a:sym typeface="Arial"/>
              </a:rPr>
              <a:t>1 % à 1,3 % du PIB</a:t>
            </a:r>
            <a:br>
              <a:rPr b="1" lang="fr-CA" sz="2800">
                <a:solidFill>
                  <a:srgbClr val="D2D755"/>
                </a:solidFill>
                <a:latin typeface="Arial"/>
                <a:ea typeface="Arial"/>
                <a:cs typeface="Arial"/>
                <a:sym typeface="Arial"/>
              </a:rPr>
            </a:br>
            <a:r>
              <a:rPr b="1" lang="fr-CA" sz="2000">
                <a:solidFill>
                  <a:srgbClr val="D2D755"/>
                </a:solidFill>
                <a:latin typeface="Arial"/>
                <a:ea typeface="Arial"/>
                <a:cs typeface="Arial"/>
                <a:sym typeface="Arial"/>
              </a:rPr>
              <a:t>(39,7 billions à 56,1 billions sur 30 ans)</a:t>
            </a:r>
            <a:r>
              <a:rPr b="1" lang="fr-CA" sz="2800">
                <a:solidFill>
                  <a:srgbClr val="D2D755"/>
                </a:solidFill>
                <a:latin typeface="Arial"/>
                <a:ea typeface="Arial"/>
                <a:cs typeface="Arial"/>
                <a:sym typeface="Arial"/>
              </a:rPr>
              <a:t>.</a:t>
            </a:r>
            <a:endParaRPr/>
          </a:p>
          <a:p>
            <a:pPr indent="0" lvl="0" marL="0" marR="0" rtl="0" algn="l">
              <a:spcBef>
                <a:spcPts val="0"/>
              </a:spcBef>
              <a:spcAft>
                <a:spcPts val="0"/>
              </a:spcAft>
              <a:buNone/>
            </a:pPr>
            <a:br>
              <a:rPr b="1" lang="fr-CA" sz="3600">
                <a:solidFill>
                  <a:schemeClr val="lt1"/>
                </a:solidFill>
                <a:latin typeface="Arial"/>
                <a:ea typeface="Arial"/>
                <a:cs typeface="Arial"/>
                <a:sym typeface="Arial"/>
              </a:rPr>
            </a:br>
            <a:r>
              <a:rPr b="1" lang="fr-CA" sz="2800">
                <a:solidFill>
                  <a:schemeClr val="lt1"/>
                </a:solidFill>
                <a:latin typeface="Arial"/>
                <a:ea typeface="Arial"/>
                <a:cs typeface="Arial"/>
                <a:sym typeface="Arial"/>
              </a:rPr>
              <a:t>En santé seulement, la transition amènerait des économies mondiales de </a:t>
            </a:r>
            <a:br>
              <a:rPr b="1" lang="fr-CA" sz="2800">
                <a:solidFill>
                  <a:schemeClr val="lt1"/>
                </a:solidFill>
                <a:latin typeface="Arial"/>
                <a:ea typeface="Arial"/>
                <a:cs typeface="Arial"/>
                <a:sym typeface="Arial"/>
              </a:rPr>
            </a:br>
            <a:r>
              <a:rPr b="1" lang="fr-CA" sz="2800">
                <a:solidFill>
                  <a:srgbClr val="D2D755"/>
                </a:solidFill>
                <a:latin typeface="Arial"/>
                <a:ea typeface="Arial"/>
                <a:cs typeface="Arial"/>
                <a:sym typeface="Arial"/>
              </a:rPr>
              <a:t>54 billions </a:t>
            </a:r>
            <a:r>
              <a:rPr b="1" lang="fr-CA" sz="2800">
                <a:solidFill>
                  <a:schemeClr val="lt1"/>
                </a:solidFill>
                <a:latin typeface="Arial"/>
                <a:ea typeface="Arial"/>
                <a:cs typeface="Arial"/>
                <a:sym typeface="Arial"/>
              </a:rPr>
              <a:t>sur la même période.</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8" name="Shape 158"/>
        <p:cNvGrpSpPr/>
        <p:nvPr/>
      </p:nvGrpSpPr>
      <p:grpSpPr>
        <a:xfrm>
          <a:off x="0" y="0"/>
          <a:ext cx="0" cy="0"/>
          <a:chOff x="0" y="0"/>
          <a:chExt cx="0" cy="0"/>
        </a:xfrm>
      </p:grpSpPr>
      <p:sp>
        <p:nvSpPr>
          <p:cNvPr id="159" name="Google Shape;159;p23"/>
          <p:cNvSpPr/>
          <p:nvPr/>
        </p:nvSpPr>
        <p:spPr>
          <a:xfrm>
            <a:off x="-256212" y="-393894"/>
            <a:ext cx="12704400" cy="7645800"/>
          </a:xfrm>
          <a:prstGeom prst="rect">
            <a:avLst/>
          </a:prstGeom>
          <a:solidFill>
            <a:srgbClr val="4B9560"/>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60" name="Google Shape;160;p23"/>
          <p:cNvSpPr txBox="1"/>
          <p:nvPr/>
        </p:nvSpPr>
        <p:spPr>
          <a:xfrm>
            <a:off x="476720" y="1677225"/>
            <a:ext cx="5082300" cy="37857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fr-CA" sz="4800">
                <a:solidFill>
                  <a:srgbClr val="FFFFFF"/>
                </a:solidFill>
              </a:rPr>
              <a:t>LA MOBILISATION</a:t>
            </a:r>
            <a:r>
              <a:rPr b="1" lang="fr-CA" sz="4800"/>
              <a:t> EST </a:t>
            </a:r>
            <a:r>
              <a:rPr b="1" lang="fr-CA" sz="4800"/>
              <a:t>MONDIALE</a:t>
            </a:r>
            <a:endParaRPr b="1" sz="4800">
              <a:latin typeface="Arial"/>
              <a:ea typeface="Arial"/>
              <a:cs typeface="Arial"/>
              <a:sym typeface="Arial"/>
            </a:endParaRPr>
          </a:p>
        </p:txBody>
      </p:sp>
      <p:sp>
        <p:nvSpPr>
          <p:cNvPr id="161" name="Google Shape;161;p23"/>
          <p:cNvSpPr txBox="1"/>
          <p:nvPr/>
        </p:nvSpPr>
        <p:spPr>
          <a:xfrm>
            <a:off x="5971481" y="1016497"/>
            <a:ext cx="5743200" cy="3539400"/>
          </a:xfrm>
          <a:prstGeom prst="rect">
            <a:avLst/>
          </a:prstGeom>
          <a:noFill/>
          <a:ln>
            <a:noFill/>
          </a:ln>
        </p:spPr>
        <p:txBody>
          <a:bodyPr anchorCtr="0" anchor="t" bIns="45700" lIns="91425" spcFirstLastPara="1" rIns="91425" wrap="square" tIns="45700">
            <a:noAutofit/>
          </a:bodyPr>
          <a:lstStyle/>
          <a:p>
            <a:pPr indent="0" lvl="1" marL="0" marR="0" rtl="0" algn="l">
              <a:spcBef>
                <a:spcPts val="0"/>
              </a:spcBef>
              <a:spcAft>
                <a:spcPts val="0"/>
              </a:spcAft>
              <a:buNone/>
            </a:pPr>
            <a:r>
              <a:rPr b="1" lang="fr-CA" sz="2800"/>
              <a:t>Au Québec,</a:t>
            </a:r>
            <a:r>
              <a:rPr b="1" lang="fr-CA" sz="2800">
                <a:solidFill>
                  <a:schemeClr val="lt1"/>
                </a:solidFill>
              </a:rPr>
              <a:t> 150 000 étudiants étaient en grève pour le climat le 15 mars.</a:t>
            </a:r>
            <a:endParaRPr b="1" sz="2800">
              <a:solidFill>
                <a:schemeClr val="lt1"/>
              </a:solidFill>
            </a:endParaRPr>
          </a:p>
          <a:p>
            <a:pPr indent="0" lvl="1" marL="0" marR="0" rtl="0" algn="l">
              <a:spcBef>
                <a:spcPts val="0"/>
              </a:spcBef>
              <a:spcAft>
                <a:spcPts val="0"/>
              </a:spcAft>
              <a:buNone/>
            </a:pPr>
            <a:r>
              <a:t/>
            </a:r>
            <a:endParaRPr b="1" sz="2800">
              <a:solidFill>
                <a:schemeClr val="dk1"/>
              </a:solidFill>
            </a:endParaRPr>
          </a:p>
          <a:p>
            <a:pPr indent="0" lvl="1" marL="0" marR="0" rtl="0" algn="l">
              <a:spcBef>
                <a:spcPts val="0"/>
              </a:spcBef>
              <a:spcAft>
                <a:spcPts val="0"/>
              </a:spcAft>
              <a:buNone/>
            </a:pPr>
            <a:r>
              <a:rPr b="1" lang="fr-CA" sz="2800">
                <a:solidFill>
                  <a:schemeClr val="dk1"/>
                </a:solidFill>
              </a:rPr>
              <a:t>En Suède, </a:t>
            </a:r>
            <a:r>
              <a:rPr b="1" lang="fr-CA" sz="2800">
                <a:solidFill>
                  <a:srgbClr val="FFFFFF"/>
                </a:solidFill>
              </a:rPr>
              <a:t>Greta Thunberg, 16 ans, fait la grève tous les vendredis depuis août.</a:t>
            </a:r>
            <a:endParaRPr b="1" sz="2800">
              <a:solidFill>
                <a:srgbClr val="FFFFFF"/>
              </a:solidFill>
            </a:endParaRPr>
          </a:p>
          <a:p>
            <a:pPr indent="0" lvl="1" marL="0" marR="0" rtl="0" algn="l">
              <a:spcBef>
                <a:spcPts val="0"/>
              </a:spcBef>
              <a:spcAft>
                <a:spcPts val="0"/>
              </a:spcAft>
              <a:buNone/>
            </a:pPr>
            <a:r>
              <a:t/>
            </a:r>
            <a:endParaRPr b="1" sz="2800">
              <a:solidFill>
                <a:schemeClr val="dk1"/>
              </a:solidFill>
            </a:endParaRPr>
          </a:p>
          <a:p>
            <a:pPr indent="0" lvl="1" marL="0" rtl="0" algn="l">
              <a:spcBef>
                <a:spcPts val="0"/>
              </a:spcBef>
              <a:spcAft>
                <a:spcPts val="0"/>
              </a:spcAft>
              <a:buClr>
                <a:schemeClr val="dk1"/>
              </a:buClr>
              <a:buFont typeface="Arial"/>
              <a:buNone/>
            </a:pPr>
            <a:r>
              <a:rPr b="1" lang="fr-CA" sz="2800"/>
              <a:t>En Belgique,</a:t>
            </a:r>
            <a:r>
              <a:rPr b="1" lang="fr-CA" sz="2800">
                <a:solidFill>
                  <a:schemeClr val="lt1"/>
                </a:solidFill>
              </a:rPr>
              <a:t> les étudiants font la grève climatique chaque jeudi depuis le 10 janvier.</a:t>
            </a:r>
            <a:endParaRPr b="1" sz="2800">
              <a:solidFill>
                <a:schemeClr val="dk1"/>
              </a:solidFill>
            </a:endParaRPr>
          </a:p>
          <a:p>
            <a:pPr indent="0" lvl="1" marL="0" marR="0" rtl="0" algn="l">
              <a:spcBef>
                <a:spcPts val="0"/>
              </a:spcBef>
              <a:spcAft>
                <a:spcPts val="0"/>
              </a:spcAft>
              <a:buNone/>
            </a:pPr>
            <a:r>
              <a:t/>
            </a:r>
            <a:endParaRPr b="1" sz="2800">
              <a:solidFill>
                <a:schemeClr val="lt1"/>
              </a:solidFill>
            </a:endParaRPr>
          </a:p>
          <a:p>
            <a:pPr indent="0" lvl="1" marL="0" marR="0" rtl="0" algn="l">
              <a:spcBef>
                <a:spcPts val="0"/>
              </a:spcBef>
              <a:spcAft>
                <a:spcPts val="0"/>
              </a:spcAft>
              <a:buNone/>
            </a:pPr>
            <a:r>
              <a:t/>
            </a:r>
            <a:endParaRPr b="1" sz="2800">
              <a:solidFill>
                <a:schemeClr val="lt1"/>
              </a:solidFill>
            </a:endParaRPr>
          </a:p>
          <a:p>
            <a:pPr indent="0" lvl="1" marL="0" marR="0" rtl="0" algn="l">
              <a:spcBef>
                <a:spcPts val="0"/>
              </a:spcBef>
              <a:spcAft>
                <a:spcPts val="0"/>
              </a:spcAft>
              <a:buNone/>
            </a:pPr>
            <a:r>
              <a:t/>
            </a:r>
            <a:endParaRPr b="1" sz="2800">
              <a:solidFill>
                <a:schemeClr val="lt1"/>
              </a:solidFill>
            </a:endParaRPr>
          </a:p>
          <a:p>
            <a:pPr indent="0" lvl="1" marL="0" marR="0" rtl="0" algn="l">
              <a:spcBef>
                <a:spcPts val="0"/>
              </a:spcBef>
              <a:spcAft>
                <a:spcPts val="0"/>
              </a:spcAft>
              <a:buNone/>
            </a:pPr>
            <a:br>
              <a:rPr b="1" i="0" lang="fr-CA" sz="2800" u="none" cap="none" strike="noStrike">
                <a:solidFill>
                  <a:schemeClr val="lt1"/>
                </a:solidFill>
                <a:latin typeface="Arial"/>
                <a:ea typeface="Arial"/>
                <a:cs typeface="Arial"/>
                <a:sym typeface="Arial"/>
              </a:rPr>
            </a:br>
            <a:endParaRPr b="1" i="0" sz="2800" u="none" cap="none" strike="noStrike">
              <a:solidFill>
                <a:schemeClr val="lt1"/>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5" name="Shape 165"/>
        <p:cNvGrpSpPr/>
        <p:nvPr/>
      </p:nvGrpSpPr>
      <p:grpSpPr>
        <a:xfrm>
          <a:off x="0" y="0"/>
          <a:ext cx="0" cy="0"/>
          <a:chOff x="0" y="0"/>
          <a:chExt cx="0" cy="0"/>
        </a:xfrm>
      </p:grpSpPr>
      <p:pic>
        <p:nvPicPr>
          <p:cNvPr id="166" name="Google Shape;166;p24"/>
          <p:cNvPicPr preferRelativeResize="0"/>
          <p:nvPr/>
        </p:nvPicPr>
        <p:blipFill rotWithShape="1">
          <a:blip r:embed="rId3">
            <a:alphaModFix/>
          </a:blip>
          <a:srcRect b="0" l="0" r="0" t="0"/>
          <a:stretch/>
        </p:blipFill>
        <p:spPr>
          <a:xfrm>
            <a:off x="0" y="4703"/>
            <a:ext cx="12192000" cy="6848593"/>
          </a:xfrm>
          <a:prstGeom prst="rect">
            <a:avLst/>
          </a:prstGeom>
          <a:noFill/>
          <a:ln>
            <a:noFill/>
          </a:ln>
        </p:spPr>
      </p:pic>
      <p:sp>
        <p:nvSpPr>
          <p:cNvPr id="167" name="Google Shape;167;p24"/>
          <p:cNvSpPr txBox="1"/>
          <p:nvPr/>
        </p:nvSpPr>
        <p:spPr>
          <a:xfrm>
            <a:off x="0" y="2415889"/>
            <a:ext cx="12192000" cy="2308324"/>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fr-CA" sz="4800">
                <a:solidFill>
                  <a:schemeClr val="lt1"/>
                </a:solidFill>
                <a:latin typeface="Arial"/>
                <a:ea typeface="Arial"/>
                <a:cs typeface="Arial"/>
                <a:sym typeface="Arial"/>
              </a:rPr>
              <a:t>AJOUTEREZ-VOUS </a:t>
            </a:r>
            <a:endParaRPr/>
          </a:p>
          <a:p>
            <a:pPr indent="0" lvl="0" marL="0" marR="0" rtl="0" algn="ctr">
              <a:spcBef>
                <a:spcPts val="0"/>
              </a:spcBef>
              <a:spcAft>
                <a:spcPts val="0"/>
              </a:spcAft>
              <a:buNone/>
            </a:pPr>
            <a:r>
              <a:rPr b="1" lang="fr-CA" sz="4800">
                <a:solidFill>
                  <a:schemeClr val="dk1"/>
                </a:solidFill>
                <a:latin typeface="Arial"/>
                <a:ea typeface="Arial"/>
                <a:cs typeface="Arial"/>
                <a:sym typeface="Arial"/>
              </a:rPr>
              <a:t>VOTRE VOIX </a:t>
            </a:r>
            <a:endParaRPr/>
          </a:p>
          <a:p>
            <a:pPr indent="0" lvl="0" marL="0" marR="0" rtl="0" algn="ctr">
              <a:spcBef>
                <a:spcPts val="0"/>
              </a:spcBef>
              <a:spcAft>
                <a:spcPts val="0"/>
              </a:spcAft>
              <a:buNone/>
            </a:pPr>
            <a:r>
              <a:rPr b="1" lang="fr-CA" sz="4800">
                <a:solidFill>
                  <a:schemeClr val="lt1"/>
                </a:solidFill>
                <a:latin typeface="Arial"/>
                <a:ea typeface="Arial"/>
                <a:cs typeface="Arial"/>
                <a:sym typeface="Arial"/>
              </a:rPr>
              <a:t>À LA NÔTRE?</a:t>
            </a:r>
            <a:endParaRPr b="1" sz="4800">
              <a:solidFill>
                <a:schemeClr val="lt1"/>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1" name="Shape 171"/>
        <p:cNvGrpSpPr/>
        <p:nvPr/>
      </p:nvGrpSpPr>
      <p:grpSpPr>
        <a:xfrm>
          <a:off x="0" y="0"/>
          <a:ext cx="0" cy="0"/>
          <a:chOff x="0" y="0"/>
          <a:chExt cx="0" cy="0"/>
        </a:xfrm>
      </p:grpSpPr>
      <p:sp>
        <p:nvSpPr>
          <p:cNvPr id="172" name="Google Shape;172;p25"/>
          <p:cNvSpPr txBox="1"/>
          <p:nvPr/>
        </p:nvSpPr>
        <p:spPr>
          <a:xfrm>
            <a:off x="672550" y="294825"/>
            <a:ext cx="5659500" cy="3176700"/>
          </a:xfrm>
          <a:prstGeom prst="rect">
            <a:avLst/>
          </a:prstGeom>
          <a:noFill/>
          <a:ln>
            <a:noFill/>
          </a:ln>
        </p:spPr>
        <p:txBody>
          <a:bodyPr anchorCtr="0" anchor="t" bIns="45700" lIns="91425" spcFirstLastPara="1" rIns="0" wrap="square" tIns="45700">
            <a:noAutofit/>
          </a:bodyPr>
          <a:lstStyle/>
          <a:p>
            <a:pPr indent="0" lvl="0" marL="0" marR="0" rtl="0" algn="l">
              <a:spcBef>
                <a:spcPts val="0"/>
              </a:spcBef>
              <a:spcAft>
                <a:spcPts val="0"/>
              </a:spcAft>
              <a:buNone/>
            </a:pPr>
            <a:r>
              <a:rPr b="1" lang="fr-CA" sz="7200">
                <a:solidFill>
                  <a:srgbClr val="D2D755"/>
                </a:solidFill>
                <a:latin typeface="Arial"/>
                <a:ea typeface="Arial"/>
                <a:cs typeface="Arial"/>
                <a:sym typeface="Arial"/>
              </a:rPr>
              <a:t>1.</a:t>
            </a:r>
            <a:endParaRPr/>
          </a:p>
          <a:p>
            <a:pPr indent="0" lvl="0" marL="0" marR="0" rtl="0" algn="l">
              <a:spcBef>
                <a:spcPts val="0"/>
              </a:spcBef>
              <a:spcAft>
                <a:spcPts val="0"/>
              </a:spcAft>
              <a:buNone/>
            </a:pPr>
            <a:r>
              <a:rPr b="1" lang="fr-CA" sz="2000">
                <a:solidFill>
                  <a:srgbClr val="4B9560"/>
                </a:solidFill>
              </a:rPr>
              <a:t>S’ASSURER</a:t>
            </a:r>
            <a:r>
              <a:rPr b="1" lang="fr-CA" sz="2000">
                <a:solidFill>
                  <a:schemeClr val="dk1"/>
                </a:solidFill>
              </a:rPr>
              <a:t>, à travers des </a:t>
            </a:r>
            <a:r>
              <a:rPr b="1" lang="fr-CA" sz="2000">
                <a:solidFill>
                  <a:srgbClr val="4B9560"/>
                </a:solidFill>
              </a:rPr>
              <a:t>campagnes de sensibilisation</a:t>
            </a:r>
            <a:r>
              <a:rPr b="1" lang="fr-CA" sz="2000">
                <a:solidFill>
                  <a:schemeClr val="dk1"/>
                </a:solidFill>
              </a:rPr>
              <a:t> régulières, que la population est pleinement informée de la gravité des dérèglements climatiques et de l'effondrement de la biodiversité.</a:t>
            </a:r>
            <a:endParaRPr b="1" sz="2000"/>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3" name="Google Shape;173;p25"/>
          <p:cNvSpPr txBox="1"/>
          <p:nvPr/>
        </p:nvSpPr>
        <p:spPr>
          <a:xfrm>
            <a:off x="6724100" y="347025"/>
            <a:ext cx="5009100" cy="3072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fr-CA" sz="7200">
                <a:solidFill>
                  <a:srgbClr val="D2D755"/>
                </a:solidFill>
                <a:latin typeface="Arial"/>
                <a:ea typeface="Arial"/>
                <a:cs typeface="Arial"/>
                <a:sym typeface="Arial"/>
              </a:rPr>
              <a:t>2.</a:t>
            </a:r>
            <a:endParaRPr/>
          </a:p>
          <a:p>
            <a:pPr indent="0" lvl="0" marL="0" rtl="0" algn="l">
              <a:lnSpc>
                <a:spcPct val="115000"/>
              </a:lnSpc>
              <a:spcBef>
                <a:spcPts val="0"/>
              </a:spcBef>
              <a:spcAft>
                <a:spcPts val="0"/>
              </a:spcAft>
              <a:buClr>
                <a:schemeClr val="dk1"/>
              </a:buClr>
              <a:buSzPts val="1100"/>
              <a:buFont typeface="Arial"/>
              <a:buNone/>
            </a:pPr>
            <a:r>
              <a:rPr b="1" lang="fr-CA" sz="2000">
                <a:solidFill>
                  <a:srgbClr val="4B9560"/>
                </a:solidFill>
              </a:rPr>
              <a:t>ADOPTER une loi climatique </a:t>
            </a:r>
            <a:r>
              <a:rPr b="1" lang="fr-CA" sz="2000">
                <a:solidFill>
                  <a:schemeClr val="dk1"/>
                </a:solidFill>
              </a:rPr>
              <a:t>qui force l'atteinte des cibles de GES recommandées par le GIEC pour limiter le réchauffement du climat à 1,5 degré.</a:t>
            </a:r>
            <a:endParaRPr sz="1800">
              <a:solidFill>
                <a:schemeClr val="dk1"/>
              </a:solidFill>
              <a:latin typeface="Calibri"/>
              <a:ea typeface="Calibri"/>
              <a:cs typeface="Calibri"/>
              <a:sym typeface="Calibri"/>
            </a:endParaRPr>
          </a:p>
        </p:txBody>
      </p:sp>
      <p:sp>
        <p:nvSpPr>
          <p:cNvPr id="174" name="Google Shape;174;p25"/>
          <p:cNvSpPr txBox="1"/>
          <p:nvPr/>
        </p:nvSpPr>
        <p:spPr>
          <a:xfrm>
            <a:off x="672550" y="3471525"/>
            <a:ext cx="5876400" cy="26877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fr-CA" sz="7200">
                <a:solidFill>
                  <a:srgbClr val="D2D755"/>
                </a:solidFill>
                <a:latin typeface="Arial"/>
                <a:ea typeface="Arial"/>
                <a:cs typeface="Arial"/>
                <a:sym typeface="Arial"/>
              </a:rPr>
              <a:t>3.</a:t>
            </a:r>
            <a:endParaRPr/>
          </a:p>
          <a:p>
            <a:pPr indent="0" lvl="0" marL="0" marR="0" rtl="0" algn="l">
              <a:spcBef>
                <a:spcPts val="0"/>
              </a:spcBef>
              <a:spcAft>
                <a:spcPts val="0"/>
              </a:spcAft>
              <a:buNone/>
            </a:pPr>
            <a:r>
              <a:rPr b="1" lang="fr-CA" sz="2000">
                <a:solidFill>
                  <a:srgbClr val="4B9560"/>
                </a:solidFill>
                <a:latin typeface="Arial"/>
                <a:ea typeface="Arial"/>
                <a:cs typeface="Arial"/>
                <a:sym typeface="Arial"/>
              </a:rPr>
              <a:t>INTERDIRE</a:t>
            </a:r>
            <a:r>
              <a:rPr b="1" lang="fr-CA" sz="2000">
                <a:solidFill>
                  <a:schemeClr val="dk1"/>
                </a:solidFill>
                <a:latin typeface="Arial"/>
                <a:ea typeface="Arial"/>
                <a:cs typeface="Arial"/>
                <a:sym typeface="Arial"/>
              </a:rPr>
              <a:t> tout nouveau projet d’exploration </a:t>
            </a:r>
            <a:endParaRPr/>
          </a:p>
          <a:p>
            <a:pPr indent="0" lvl="0" marL="0" marR="0" rtl="0" algn="l">
              <a:spcBef>
                <a:spcPts val="0"/>
              </a:spcBef>
              <a:spcAft>
                <a:spcPts val="0"/>
              </a:spcAft>
              <a:buNone/>
            </a:pPr>
            <a:r>
              <a:rPr b="1" lang="fr-CA" sz="2000">
                <a:solidFill>
                  <a:schemeClr val="dk1"/>
                </a:solidFill>
                <a:latin typeface="Arial"/>
                <a:ea typeface="Arial"/>
                <a:cs typeface="Arial"/>
                <a:sym typeface="Arial"/>
              </a:rPr>
              <a:t>ou d'exploitation des hydrocarbures, et mettre un terme à toutes les subventions directes </a:t>
            </a:r>
            <a:endParaRPr/>
          </a:p>
          <a:p>
            <a:pPr indent="0" lvl="0" marL="0" marR="0" rtl="0" algn="l">
              <a:spcBef>
                <a:spcPts val="0"/>
              </a:spcBef>
              <a:spcAft>
                <a:spcPts val="0"/>
              </a:spcAft>
              <a:buNone/>
            </a:pPr>
            <a:r>
              <a:rPr b="1" lang="fr-CA" sz="2000">
                <a:solidFill>
                  <a:schemeClr val="dk1"/>
                </a:solidFill>
                <a:latin typeface="Arial"/>
                <a:ea typeface="Arial"/>
                <a:cs typeface="Arial"/>
                <a:sym typeface="Arial"/>
              </a:rPr>
              <a:t>ou indirectes aux combustibles fossiles.</a:t>
            </a:r>
            <a:endParaRPr sz="20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5" name="Google Shape;175;p25"/>
          <p:cNvSpPr txBox="1"/>
          <p:nvPr/>
        </p:nvSpPr>
        <p:spPr>
          <a:xfrm>
            <a:off x="6905300" y="3471525"/>
            <a:ext cx="4827900" cy="34344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fr-CA" sz="7200">
                <a:solidFill>
                  <a:srgbClr val="D2D755"/>
                </a:solidFill>
              </a:rPr>
              <a:t>4</a:t>
            </a:r>
            <a:r>
              <a:rPr b="1" lang="fr-CA" sz="7200">
                <a:solidFill>
                  <a:srgbClr val="D2D755"/>
                </a:solidFill>
                <a:latin typeface="Arial"/>
                <a:ea typeface="Arial"/>
                <a:cs typeface="Arial"/>
                <a:sym typeface="Arial"/>
              </a:rPr>
              <a:t>.</a:t>
            </a:r>
            <a:endParaRPr/>
          </a:p>
          <a:p>
            <a:pPr indent="0" lvl="0" marL="0" rtl="0" algn="l">
              <a:spcBef>
                <a:spcPts val="0"/>
              </a:spcBef>
              <a:spcAft>
                <a:spcPts val="0"/>
              </a:spcAft>
              <a:buClr>
                <a:schemeClr val="dk1"/>
              </a:buClr>
              <a:buFont typeface="Arial"/>
              <a:buNone/>
            </a:pPr>
            <a:r>
              <a:rPr b="1" lang="fr-CA" sz="2000">
                <a:solidFill>
                  <a:srgbClr val="4B9560"/>
                </a:solidFill>
              </a:rPr>
              <a:t>CRÉER des </a:t>
            </a:r>
            <a:r>
              <a:rPr b="1" lang="fr-CA" sz="2000">
                <a:solidFill>
                  <a:srgbClr val="4B9560"/>
                </a:solidFill>
              </a:rPr>
              <a:t>structures régionales </a:t>
            </a:r>
            <a:r>
              <a:rPr b="1" lang="fr-CA" sz="2000"/>
              <a:t>permettant à la population de contribuer à une transition juste porteuse de justice sociale.</a:t>
            </a:r>
            <a:endParaRPr b="1" sz="2000"/>
          </a:p>
          <a:p>
            <a:pPr indent="0" lvl="0" marL="0" rtl="0" algn="l">
              <a:spcBef>
                <a:spcPts val="0"/>
              </a:spcBef>
              <a:spcAft>
                <a:spcPts val="0"/>
              </a:spcAft>
              <a:buClr>
                <a:schemeClr val="dk1"/>
              </a:buClr>
              <a:buFont typeface="Arial"/>
              <a:buNone/>
            </a:pPr>
            <a:r>
              <a:t/>
            </a:r>
            <a:endParaRPr b="1" sz="2000">
              <a:solidFill>
                <a:srgbClr val="4B9560"/>
              </a:solidFill>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9" name="Shape 179"/>
        <p:cNvGrpSpPr/>
        <p:nvPr/>
      </p:nvGrpSpPr>
      <p:grpSpPr>
        <a:xfrm>
          <a:off x="0" y="0"/>
          <a:ext cx="0" cy="0"/>
          <a:chOff x="0" y="0"/>
          <a:chExt cx="0" cy="0"/>
        </a:xfrm>
      </p:grpSpPr>
      <p:sp>
        <p:nvSpPr>
          <p:cNvPr id="180" name="Google Shape;180;p2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4400"/>
              <a:buFont typeface="Calibri"/>
              <a:buNone/>
            </a:pPr>
            <a:r>
              <a:t/>
            </a:r>
            <a:endParaRPr/>
          </a:p>
        </p:txBody>
      </p:sp>
      <p:pic>
        <p:nvPicPr>
          <p:cNvPr id="181" name="Google Shape;181;p26"/>
          <p:cNvPicPr preferRelativeResize="0"/>
          <p:nvPr>
            <p:ph idx="1" type="body"/>
          </p:nvPr>
        </p:nvPicPr>
        <p:blipFill rotWithShape="1">
          <a:blip r:embed="rId3">
            <a:alphaModFix/>
          </a:blip>
          <a:srcRect b="0" l="0" r="0" t="0"/>
          <a:stretch/>
        </p:blipFill>
        <p:spPr>
          <a:xfrm>
            <a:off x="3920331" y="1825625"/>
            <a:ext cx="4351338" cy="4351338"/>
          </a:xfrm>
          <a:prstGeom prst="rect">
            <a:avLst/>
          </a:prstGeom>
          <a:noFill/>
          <a:ln>
            <a:noFill/>
          </a:ln>
        </p:spPr>
      </p:pic>
      <p:sp>
        <p:nvSpPr>
          <p:cNvPr id="182" name="Google Shape;182;p26"/>
          <p:cNvSpPr/>
          <p:nvPr/>
        </p:nvSpPr>
        <p:spPr>
          <a:xfrm>
            <a:off x="-256162" y="-252919"/>
            <a:ext cx="12704322" cy="7645940"/>
          </a:xfrm>
          <a:prstGeom prst="rect">
            <a:avLst/>
          </a:prstGeom>
          <a:solidFill>
            <a:srgbClr val="4B9560"/>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83" name="Google Shape;183;p26"/>
          <p:cNvSpPr txBox="1"/>
          <p:nvPr/>
        </p:nvSpPr>
        <p:spPr>
          <a:xfrm>
            <a:off x="354155" y="2345799"/>
            <a:ext cx="7050329" cy="286232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fr-CA" sz="6000">
                <a:solidFill>
                  <a:schemeClr val="lt1"/>
                </a:solidFill>
                <a:latin typeface="Arial"/>
                <a:ea typeface="Arial"/>
                <a:cs typeface="Arial"/>
                <a:sym typeface="Arial"/>
              </a:rPr>
              <a:t>UNISSONS</a:t>
            </a:r>
            <a:endParaRPr/>
          </a:p>
          <a:p>
            <a:pPr indent="0" lvl="0" marL="0" marR="0" rtl="0" algn="l">
              <a:spcBef>
                <a:spcPts val="0"/>
              </a:spcBef>
              <a:spcAft>
                <a:spcPts val="0"/>
              </a:spcAft>
              <a:buNone/>
            </a:pPr>
            <a:r>
              <a:rPr b="1" lang="fr-CA" sz="6000">
                <a:solidFill>
                  <a:schemeClr val="lt1"/>
                </a:solidFill>
                <a:latin typeface="Arial"/>
                <a:ea typeface="Arial"/>
                <a:cs typeface="Arial"/>
                <a:sym typeface="Arial"/>
              </a:rPr>
              <a:t>NOS EFFORTS POUR :</a:t>
            </a:r>
            <a:endParaRPr/>
          </a:p>
        </p:txBody>
      </p:sp>
      <p:sp>
        <p:nvSpPr>
          <p:cNvPr id="184" name="Google Shape;184;p26"/>
          <p:cNvSpPr txBox="1"/>
          <p:nvPr/>
        </p:nvSpPr>
        <p:spPr>
          <a:xfrm>
            <a:off x="6539513" y="1362375"/>
            <a:ext cx="5298332" cy="4924425"/>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dk1"/>
              </a:buClr>
              <a:buSzPts val="2200"/>
              <a:buFont typeface="Arial"/>
              <a:buChar char="•"/>
            </a:pPr>
            <a:r>
              <a:rPr b="1" lang="fr-CA" sz="2200">
                <a:solidFill>
                  <a:schemeClr val="dk1"/>
                </a:solidFill>
              </a:rPr>
              <a:t>Demander à votre centrale syndicale de prendre position, et de </a:t>
            </a:r>
            <a:r>
              <a:rPr b="1" lang="fr-CA" sz="2200">
                <a:solidFill>
                  <a:srgbClr val="FFFFFF"/>
                </a:solidFill>
              </a:rPr>
              <a:t>participer à la mobilisation</a:t>
            </a:r>
            <a:r>
              <a:rPr b="1" lang="fr-CA" sz="2200">
                <a:solidFill>
                  <a:schemeClr val="dk1"/>
                </a:solidFill>
              </a:rPr>
              <a:t> sur l’urgence climatique.</a:t>
            </a:r>
            <a:r>
              <a:rPr b="1" lang="fr-CA" sz="2200">
                <a:solidFill>
                  <a:schemeClr val="dk1"/>
                </a:solidFill>
                <a:latin typeface="Arial"/>
                <a:ea typeface="Arial"/>
                <a:cs typeface="Arial"/>
                <a:sym typeface="Arial"/>
              </a:rPr>
              <a:t> </a:t>
            </a:r>
            <a:endParaRPr/>
          </a:p>
          <a:p>
            <a:pPr indent="-254000" lvl="0" marL="342900" marR="0" rtl="0" algn="l">
              <a:spcBef>
                <a:spcPts val="0"/>
              </a:spcBef>
              <a:spcAft>
                <a:spcPts val="0"/>
              </a:spcAft>
              <a:buClr>
                <a:schemeClr val="dk1"/>
              </a:buClr>
              <a:buSzPts val="1400"/>
              <a:buFont typeface="Arial"/>
              <a:buNone/>
            </a:pPr>
            <a:r>
              <a:t/>
            </a:r>
            <a:endParaRPr b="1" sz="140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2200"/>
              <a:buFont typeface="Arial"/>
              <a:buChar char="•"/>
            </a:pPr>
            <a:r>
              <a:rPr b="1" lang="fr-CA" sz="2200">
                <a:solidFill>
                  <a:schemeClr val="dk1"/>
                </a:solidFill>
                <a:latin typeface="Arial"/>
                <a:ea typeface="Arial"/>
                <a:cs typeface="Arial"/>
                <a:sym typeface="Arial"/>
              </a:rPr>
              <a:t>Demander à ce que vos </a:t>
            </a:r>
            <a:r>
              <a:rPr b="1" lang="fr-CA" sz="2200">
                <a:solidFill>
                  <a:schemeClr val="lt1"/>
                </a:solidFill>
                <a:latin typeface="Arial"/>
                <a:ea typeface="Arial"/>
                <a:cs typeface="Arial"/>
                <a:sym typeface="Arial"/>
              </a:rPr>
              <a:t>fonds de pension </a:t>
            </a:r>
            <a:r>
              <a:rPr b="1" lang="fr-CA" sz="2200">
                <a:solidFill>
                  <a:schemeClr val="dk1"/>
                </a:solidFill>
                <a:latin typeface="Arial"/>
                <a:ea typeface="Arial"/>
                <a:cs typeface="Arial"/>
                <a:sym typeface="Arial"/>
              </a:rPr>
              <a:t>soient </a:t>
            </a:r>
            <a:r>
              <a:rPr b="1" lang="fr-CA" sz="2200">
                <a:solidFill>
                  <a:schemeClr val="lt1"/>
                </a:solidFill>
                <a:latin typeface="Arial"/>
                <a:ea typeface="Arial"/>
                <a:cs typeface="Arial"/>
                <a:sym typeface="Arial"/>
              </a:rPr>
              <a:t>désinvestis </a:t>
            </a:r>
            <a:br>
              <a:rPr b="1" lang="fr-CA" sz="2200">
                <a:solidFill>
                  <a:schemeClr val="dk1"/>
                </a:solidFill>
                <a:latin typeface="Arial"/>
                <a:ea typeface="Arial"/>
                <a:cs typeface="Arial"/>
                <a:sym typeface="Arial"/>
              </a:rPr>
            </a:br>
            <a:r>
              <a:rPr b="1" lang="fr-CA" sz="2200">
                <a:solidFill>
                  <a:schemeClr val="dk1"/>
                </a:solidFill>
                <a:latin typeface="Arial"/>
                <a:ea typeface="Arial"/>
                <a:cs typeface="Arial"/>
                <a:sym typeface="Arial"/>
              </a:rPr>
              <a:t>du secteur des énergies fossiles.</a:t>
            </a:r>
            <a:endParaRPr/>
          </a:p>
          <a:p>
            <a:pPr indent="-254000" lvl="0" marL="342900" marR="0" rtl="0" algn="l">
              <a:spcBef>
                <a:spcPts val="0"/>
              </a:spcBef>
              <a:spcAft>
                <a:spcPts val="0"/>
              </a:spcAft>
              <a:buClr>
                <a:schemeClr val="dk1"/>
              </a:buClr>
              <a:buSzPts val="1400"/>
              <a:buFont typeface="Arial"/>
              <a:buNone/>
            </a:pPr>
            <a:r>
              <a:t/>
            </a:r>
            <a:endParaRPr b="1" sz="140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2200"/>
              <a:buFont typeface="Arial"/>
              <a:buChar char="•"/>
            </a:pPr>
            <a:r>
              <a:rPr b="1" lang="fr-CA" sz="2200">
                <a:solidFill>
                  <a:schemeClr val="dk1"/>
                </a:solidFill>
                <a:latin typeface="Arial"/>
                <a:ea typeface="Arial"/>
                <a:cs typeface="Arial"/>
                <a:sym typeface="Arial"/>
              </a:rPr>
              <a:t>Faire une </a:t>
            </a:r>
            <a:r>
              <a:rPr b="1" lang="fr-CA" sz="2200">
                <a:solidFill>
                  <a:srgbClr val="F2F2F2"/>
                </a:solidFill>
                <a:latin typeface="Arial"/>
                <a:ea typeface="Arial"/>
                <a:cs typeface="Arial"/>
                <a:sym typeface="Arial"/>
              </a:rPr>
              <a:t>journée de </a:t>
            </a:r>
            <a:r>
              <a:rPr b="1" lang="fr-CA" sz="2200">
                <a:solidFill>
                  <a:srgbClr val="F2F2F2"/>
                </a:solidFill>
                <a:latin typeface="Arial"/>
                <a:ea typeface="Arial"/>
                <a:cs typeface="Arial"/>
                <a:sym typeface="Arial"/>
              </a:rPr>
              <a:t>grève </a:t>
            </a:r>
            <a:br>
              <a:rPr b="1" lang="fr-CA" sz="2200">
                <a:solidFill>
                  <a:srgbClr val="F2F2F2"/>
                </a:solidFill>
                <a:latin typeface="Arial"/>
                <a:ea typeface="Arial"/>
                <a:cs typeface="Arial"/>
                <a:sym typeface="Arial"/>
              </a:rPr>
            </a:br>
            <a:r>
              <a:rPr b="1" lang="fr-CA" sz="2200">
                <a:solidFill>
                  <a:srgbClr val="F2F2F2"/>
                </a:solidFill>
                <a:latin typeface="Arial"/>
                <a:ea typeface="Arial"/>
                <a:cs typeface="Arial"/>
                <a:sym typeface="Arial"/>
              </a:rPr>
              <a:t>le</a:t>
            </a:r>
            <a:r>
              <a:rPr b="1" lang="fr-CA" sz="2200">
                <a:solidFill>
                  <a:srgbClr val="F2F2F2"/>
                </a:solidFill>
                <a:latin typeface="Arial"/>
                <a:ea typeface="Arial"/>
                <a:cs typeface="Arial"/>
                <a:sym typeface="Arial"/>
              </a:rPr>
              <a:t> 27 septembre</a:t>
            </a:r>
            <a:r>
              <a:rPr b="1" lang="fr-CA" sz="2200">
                <a:solidFill>
                  <a:schemeClr val="dk1"/>
                </a:solidFill>
                <a:latin typeface="Arial"/>
                <a:ea typeface="Arial"/>
                <a:cs typeface="Arial"/>
                <a:sym typeface="Arial"/>
              </a:rPr>
              <a:t>, dans la foulée du mouvement </a:t>
            </a:r>
            <a:r>
              <a:rPr b="1" lang="fr-CA" sz="2200">
                <a:solidFill>
                  <a:srgbClr val="FFFFFF"/>
                </a:solidFill>
                <a:latin typeface="Arial"/>
                <a:ea typeface="Arial"/>
                <a:cs typeface="Arial"/>
                <a:sym typeface="Arial"/>
              </a:rPr>
              <a:t>Planète en grève</a:t>
            </a:r>
            <a:r>
              <a:rPr b="1" lang="fr-CA" sz="2200">
                <a:solidFill>
                  <a:schemeClr val="dk1"/>
                </a:solidFill>
                <a:latin typeface="Arial"/>
                <a:ea typeface="Arial"/>
                <a:cs typeface="Arial"/>
                <a:sym typeface="Arial"/>
              </a:rPr>
              <a:t> (Earth strike).</a:t>
            </a:r>
            <a:br>
              <a:rPr b="1" lang="fr-CA" sz="2200">
                <a:solidFill>
                  <a:schemeClr val="dk1"/>
                </a:solidFill>
                <a:latin typeface="Arial"/>
                <a:ea typeface="Arial"/>
                <a:cs typeface="Arial"/>
                <a:sym typeface="Arial"/>
              </a:rPr>
            </a:br>
            <a:endParaRPr b="1" sz="2200">
              <a:solidFill>
                <a:schemeClr val="dk1"/>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8" name="Shape 188"/>
        <p:cNvGrpSpPr/>
        <p:nvPr/>
      </p:nvGrpSpPr>
      <p:grpSpPr>
        <a:xfrm>
          <a:off x="0" y="0"/>
          <a:ext cx="0" cy="0"/>
          <a:chOff x="0" y="0"/>
          <a:chExt cx="0" cy="0"/>
        </a:xfrm>
      </p:grpSpPr>
      <p:sp>
        <p:nvSpPr>
          <p:cNvPr id="189" name="Google Shape;189;p27"/>
          <p:cNvSpPr txBox="1"/>
          <p:nvPr/>
        </p:nvSpPr>
        <p:spPr>
          <a:xfrm>
            <a:off x="360947" y="745958"/>
            <a:ext cx="3609473" cy="129266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fr-CA" sz="6000">
                <a:solidFill>
                  <a:srgbClr val="4B9560"/>
                </a:solidFill>
                <a:latin typeface="Arial"/>
                <a:ea typeface="Arial"/>
                <a:cs typeface="Arial"/>
                <a:sym typeface="Arial"/>
              </a:rPr>
              <a:t>Sources</a:t>
            </a:r>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0" name="Google Shape;190;p27"/>
          <p:cNvSpPr txBox="1"/>
          <p:nvPr/>
        </p:nvSpPr>
        <p:spPr>
          <a:xfrm>
            <a:off x="360947" y="2073454"/>
            <a:ext cx="11333748" cy="3970318"/>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fr-CA" sz="1200">
                <a:solidFill>
                  <a:schemeClr val="dk1"/>
                </a:solidFill>
                <a:latin typeface="Arial"/>
                <a:ea typeface="Arial"/>
                <a:cs typeface="Arial"/>
                <a:sym typeface="Arial"/>
              </a:rPr>
              <a:t>IPCC, 2018: Summary for Policymakers. In: Global warming of 1.5°C. An IPCC Special Report on the impacts of global warming of 1.5°C above pre-industrial levels and related global greenhouse gas emission pathways, in the context of strengthening the global response to the threat of climate change, sustainable development, and efforts to eradicate poverty [V. Masson-Delmotte, P. Zhai, H. O. Pörtner, D. Roberts, J. Skea, P. R. Shukla, A. Pirani, W. Moufouma-Okia, C. Péan, R. Pidcock, S. Connors, J. B. R. Matthews, Y. Chen, X. Zhou, M. I. Gomis, E. Lonnoy, T. Maycock, M. Tignor, T. Waterfield (eds.)]. World Meteorological Organization, Geneva, Switzerland, 32 pp.</a:t>
            </a:r>
            <a:endParaRPr/>
          </a:p>
          <a:p>
            <a:pPr indent="0" lvl="0" marL="0" marR="0" rtl="0" algn="l">
              <a:spcBef>
                <a:spcPts val="0"/>
              </a:spcBef>
              <a:spcAft>
                <a:spcPts val="0"/>
              </a:spcAft>
              <a:buNone/>
            </a:pPr>
            <a:r>
              <a:t/>
            </a:r>
            <a:endParaRPr sz="1200">
              <a:solidFill>
                <a:schemeClr val="dk1"/>
              </a:solidFill>
              <a:latin typeface="Arial"/>
              <a:ea typeface="Arial"/>
              <a:cs typeface="Arial"/>
              <a:sym typeface="Arial"/>
            </a:endParaRPr>
          </a:p>
          <a:p>
            <a:pPr indent="0" lvl="0" marL="0" marR="0" rtl="0" algn="l">
              <a:spcBef>
                <a:spcPts val="0"/>
              </a:spcBef>
              <a:spcAft>
                <a:spcPts val="0"/>
              </a:spcAft>
              <a:buNone/>
            </a:pPr>
            <a:r>
              <a:rPr lang="fr-CA" sz="1200">
                <a:solidFill>
                  <a:schemeClr val="dk1"/>
                </a:solidFill>
                <a:latin typeface="Arial"/>
                <a:ea typeface="Arial"/>
                <a:cs typeface="Arial"/>
                <a:sym typeface="Arial"/>
              </a:rPr>
              <a:t>La Presse (2018) La canicule a fait près de 90 victimes au Québec. Repéré à : </a:t>
            </a:r>
            <a:r>
              <a:rPr lang="fr-CA" sz="1200" u="sng">
                <a:solidFill>
                  <a:schemeClr val="hlink"/>
                </a:solidFill>
                <a:latin typeface="Arial"/>
                <a:ea typeface="Arial"/>
                <a:cs typeface="Arial"/>
                <a:sym typeface="Arial"/>
                <a:hlinkClick r:id="rId3"/>
              </a:rPr>
              <a:t>https://www.lapresse.ca/actualites/grand-montreal/201807/18/01-5190016-la-canicule-a-fait-pres-de-90-victimes-au-quebec.php</a:t>
            </a:r>
            <a:r>
              <a:rPr lang="fr-CA" sz="1200">
                <a:solidFill>
                  <a:schemeClr val="dk1"/>
                </a:solidFill>
                <a:latin typeface="Arial"/>
                <a:ea typeface="Arial"/>
                <a:cs typeface="Arial"/>
                <a:sym typeface="Arial"/>
              </a:rPr>
              <a:t> </a:t>
            </a:r>
            <a:endParaRPr/>
          </a:p>
          <a:p>
            <a:pPr indent="0" lvl="0" marL="0" marR="0" rtl="0" algn="l">
              <a:spcBef>
                <a:spcPts val="0"/>
              </a:spcBef>
              <a:spcAft>
                <a:spcPts val="0"/>
              </a:spcAft>
              <a:buNone/>
            </a:pPr>
            <a:r>
              <a:t/>
            </a:r>
            <a:endParaRPr sz="1200">
              <a:solidFill>
                <a:schemeClr val="dk1"/>
              </a:solidFill>
              <a:latin typeface="Arial"/>
              <a:ea typeface="Arial"/>
              <a:cs typeface="Arial"/>
              <a:sym typeface="Arial"/>
            </a:endParaRPr>
          </a:p>
          <a:p>
            <a:pPr indent="0" lvl="0" marL="0" marR="0" rtl="0" algn="l">
              <a:spcBef>
                <a:spcPts val="0"/>
              </a:spcBef>
              <a:spcAft>
                <a:spcPts val="0"/>
              </a:spcAft>
              <a:buNone/>
            </a:pPr>
            <a:r>
              <a:rPr lang="fr-CA" sz="1200">
                <a:solidFill>
                  <a:schemeClr val="dk1"/>
                </a:solidFill>
                <a:latin typeface="Arial"/>
                <a:ea typeface="Arial"/>
                <a:cs typeface="Arial"/>
                <a:sym typeface="Arial"/>
              </a:rPr>
              <a:t>National Geographic (2018). Les trois quarts de l’humanité menacés de mourir de chaud en 2100.  Repéré à : </a:t>
            </a:r>
            <a:r>
              <a:rPr lang="fr-CA" sz="1200" u="sng">
                <a:solidFill>
                  <a:schemeClr val="hlink"/>
                </a:solidFill>
                <a:latin typeface="Arial"/>
                <a:ea typeface="Arial"/>
                <a:cs typeface="Arial"/>
                <a:sym typeface="Arial"/>
                <a:hlinkClick r:id="rId4"/>
              </a:rPr>
              <a:t>https://www.nationalgeographic.fr/environnement/les-trois-quarts-de-lhumanite-menaces-de-mourir-de-chaud-en-2100</a:t>
            </a:r>
            <a:r>
              <a:rPr lang="fr-CA" sz="1200">
                <a:solidFill>
                  <a:schemeClr val="dk1"/>
                </a:solidFill>
                <a:latin typeface="Arial"/>
                <a:ea typeface="Arial"/>
                <a:cs typeface="Arial"/>
                <a:sym typeface="Arial"/>
              </a:rPr>
              <a:t> </a:t>
            </a:r>
            <a:endParaRPr/>
          </a:p>
          <a:p>
            <a:pPr indent="0" lvl="0" marL="0" marR="0" rtl="0" algn="l">
              <a:spcBef>
                <a:spcPts val="0"/>
              </a:spcBef>
              <a:spcAft>
                <a:spcPts val="0"/>
              </a:spcAft>
              <a:buNone/>
            </a:pPr>
            <a:r>
              <a:t/>
            </a:r>
            <a:endParaRPr sz="1200">
              <a:solidFill>
                <a:schemeClr val="dk1"/>
              </a:solidFill>
              <a:latin typeface="Arial"/>
              <a:ea typeface="Arial"/>
              <a:cs typeface="Arial"/>
              <a:sym typeface="Arial"/>
            </a:endParaRPr>
          </a:p>
          <a:p>
            <a:pPr indent="0" lvl="0" marL="0" marR="0" rtl="0" algn="l">
              <a:spcBef>
                <a:spcPts val="0"/>
              </a:spcBef>
              <a:spcAft>
                <a:spcPts val="0"/>
              </a:spcAft>
              <a:buNone/>
            </a:pPr>
            <a:r>
              <a:rPr lang="fr-CA" sz="1200">
                <a:solidFill>
                  <a:schemeClr val="dk1"/>
                </a:solidFill>
                <a:latin typeface="Arial"/>
                <a:ea typeface="Arial"/>
                <a:cs typeface="Arial"/>
                <a:sym typeface="Arial"/>
              </a:rPr>
              <a:t>Ministère du développement durable de l’environnement et des parcs (MDDEP). (2012). Plan d’action 2013-2020 sur les changements climatiques. Repéré à : </a:t>
            </a:r>
            <a:r>
              <a:rPr lang="fr-CA" sz="1200" u="sng">
                <a:solidFill>
                  <a:schemeClr val="hlink"/>
                </a:solidFill>
                <a:latin typeface="Arial"/>
                <a:ea typeface="Arial"/>
                <a:cs typeface="Arial"/>
                <a:sym typeface="Arial"/>
                <a:hlinkClick r:id="rId5"/>
              </a:rPr>
              <a:t>http://mddelcc.gouv.qc.ca/changements/plan_action/pacc2020.pdf</a:t>
            </a:r>
            <a:r>
              <a:rPr lang="fr-CA" sz="1200">
                <a:solidFill>
                  <a:schemeClr val="dk1"/>
                </a:solidFill>
                <a:latin typeface="Arial"/>
                <a:ea typeface="Arial"/>
                <a:cs typeface="Arial"/>
                <a:sym typeface="Arial"/>
              </a:rPr>
              <a:t> </a:t>
            </a:r>
            <a:endParaRPr/>
          </a:p>
          <a:p>
            <a:pPr indent="0" lvl="0" marL="0" marR="0" rtl="0" algn="l">
              <a:spcBef>
                <a:spcPts val="0"/>
              </a:spcBef>
              <a:spcAft>
                <a:spcPts val="0"/>
              </a:spcAft>
              <a:buNone/>
            </a:pPr>
            <a:r>
              <a:t/>
            </a:r>
            <a:endParaRPr sz="1200">
              <a:solidFill>
                <a:schemeClr val="dk1"/>
              </a:solidFill>
              <a:latin typeface="Arial"/>
              <a:ea typeface="Arial"/>
              <a:cs typeface="Arial"/>
              <a:sym typeface="Arial"/>
            </a:endParaRPr>
          </a:p>
          <a:p>
            <a:pPr indent="0" lvl="0" marL="0" marR="0" rtl="0" algn="l">
              <a:spcBef>
                <a:spcPts val="0"/>
              </a:spcBef>
              <a:spcAft>
                <a:spcPts val="0"/>
              </a:spcAft>
              <a:buNone/>
            </a:pPr>
            <a:r>
              <a:rPr lang="fr-CA" sz="1200">
                <a:solidFill>
                  <a:schemeClr val="dk1"/>
                </a:solidFill>
                <a:latin typeface="Arial"/>
                <a:ea typeface="Arial"/>
                <a:cs typeface="Arial"/>
                <a:sym typeface="Arial"/>
              </a:rPr>
              <a:t>Radio-Canada (2018). Accord de Paris: plus d’économies en santé que de dépenses en réduction des GES, selon une étude.  Repéré à : </a:t>
            </a:r>
            <a:r>
              <a:rPr lang="fr-CA" sz="1200" u="sng">
                <a:solidFill>
                  <a:schemeClr val="hlink"/>
                </a:solidFill>
                <a:latin typeface="Arial"/>
                <a:ea typeface="Arial"/>
                <a:cs typeface="Arial"/>
                <a:sym typeface="Arial"/>
                <a:hlinkClick r:id="rId6"/>
              </a:rPr>
              <a:t>https://ici.radio-canada.ca/nouvelle/1086832/accord-paris-economies-sante-pollution-reduction-ges-etude</a:t>
            </a:r>
            <a:r>
              <a:rPr lang="fr-CA" sz="1200">
                <a:solidFill>
                  <a:schemeClr val="dk1"/>
                </a:solidFill>
                <a:latin typeface="Arial"/>
                <a:ea typeface="Arial"/>
                <a:cs typeface="Arial"/>
                <a:sym typeface="Arial"/>
              </a:rPr>
              <a:t> </a:t>
            </a:r>
            <a:endParaRPr/>
          </a:p>
          <a:p>
            <a:pPr indent="0" lvl="0" marL="0" marR="0" rtl="0" algn="l">
              <a:spcBef>
                <a:spcPts val="0"/>
              </a:spcBef>
              <a:spcAft>
                <a:spcPts val="0"/>
              </a:spcAft>
              <a:buNone/>
            </a:pPr>
            <a:r>
              <a:t/>
            </a:r>
            <a:endParaRPr sz="1200">
              <a:solidFill>
                <a:schemeClr val="dk1"/>
              </a:solidFill>
              <a:latin typeface="Arial"/>
              <a:ea typeface="Arial"/>
              <a:cs typeface="Arial"/>
              <a:sym typeface="Arial"/>
            </a:endParaRPr>
          </a:p>
          <a:p>
            <a:pPr indent="0" lvl="0" marL="0" marR="0" rtl="0" algn="l">
              <a:spcBef>
                <a:spcPts val="0"/>
              </a:spcBef>
              <a:spcAft>
                <a:spcPts val="0"/>
              </a:spcAft>
              <a:buNone/>
            </a:pPr>
            <a:r>
              <a:rPr lang="fr-CA" sz="1200">
                <a:solidFill>
                  <a:schemeClr val="dk1"/>
                </a:solidFill>
                <a:latin typeface="Arial"/>
                <a:ea typeface="Arial"/>
                <a:cs typeface="Arial"/>
                <a:sym typeface="Arial"/>
              </a:rPr>
              <a:t>Steffen, Will, Johan Rockström, Katherine Richardson, Timothy M. Lenton, Carl Folke, Diana Liverman, Colin P. Summerhayes, et al. « Trajectories of the Earth System in the Anthropocene ». Proceedings of the National Academy of Sciences, 6 août 2018. Repéré à : </a:t>
            </a:r>
            <a:r>
              <a:rPr lang="fr-CA" sz="1200" u="sng">
                <a:solidFill>
                  <a:schemeClr val="hlink"/>
                </a:solidFill>
                <a:latin typeface="Arial"/>
                <a:ea typeface="Arial"/>
                <a:cs typeface="Arial"/>
                <a:sym typeface="Arial"/>
                <a:hlinkClick r:id="rId7"/>
              </a:rPr>
              <a:t>https://doi.org/10.1073/pnas.1810141115</a:t>
            </a:r>
            <a:r>
              <a:rPr lang="fr-CA" sz="1200">
                <a:solidFill>
                  <a:schemeClr val="dk1"/>
                </a:solidFill>
                <a:latin typeface="Arial"/>
                <a:ea typeface="Arial"/>
                <a:cs typeface="Arial"/>
                <a:sym typeface="Arial"/>
              </a:rPr>
              <a:t>.</a:t>
            </a:r>
            <a:endParaRPr sz="1200">
              <a:solidFill>
                <a:schemeClr val="dk1"/>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4" name="Shape 194"/>
        <p:cNvGrpSpPr/>
        <p:nvPr/>
      </p:nvGrpSpPr>
      <p:grpSpPr>
        <a:xfrm>
          <a:off x="0" y="0"/>
          <a:ext cx="0" cy="0"/>
          <a:chOff x="0" y="0"/>
          <a:chExt cx="0" cy="0"/>
        </a:xfrm>
      </p:grpSpPr>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8" name="Shape 198"/>
        <p:cNvGrpSpPr/>
        <p:nvPr/>
      </p:nvGrpSpPr>
      <p:grpSpPr>
        <a:xfrm>
          <a:off x="0" y="0"/>
          <a:ext cx="0" cy="0"/>
          <a:chOff x="0" y="0"/>
          <a:chExt cx="0" cy="0"/>
        </a:xfrm>
      </p:grpSpPr>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2" name="Shape 202"/>
        <p:cNvGrpSpPr/>
        <p:nvPr/>
      </p:nvGrpSpPr>
      <p:grpSpPr>
        <a:xfrm>
          <a:off x="0" y="0"/>
          <a:ext cx="0" cy="0"/>
          <a:chOff x="0" y="0"/>
          <a:chExt cx="0" cy="0"/>
        </a:xfrm>
      </p:grpSpPr>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6" name="Shape 206"/>
        <p:cNvGrpSpPr/>
        <p:nvPr/>
      </p:nvGrpSpPr>
      <p:grpSpPr>
        <a:xfrm>
          <a:off x="0" y="0"/>
          <a:ext cx="0" cy="0"/>
          <a:chOff x="0" y="0"/>
          <a:chExt cx="0" cy="0"/>
        </a:xfrm>
      </p:grpSpPr>
      <p:sp>
        <p:nvSpPr>
          <p:cNvPr id="207" name="Google Shape;207;p3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4400"/>
              <a:buFont typeface="Calibri"/>
              <a:buNone/>
            </a:pPr>
            <a:r>
              <a:t/>
            </a:r>
            <a:endParaRPr/>
          </a:p>
        </p:txBody>
      </p:sp>
      <p:pic>
        <p:nvPicPr>
          <p:cNvPr id="208" name="Google Shape;208;p31"/>
          <p:cNvPicPr preferRelativeResize="0"/>
          <p:nvPr>
            <p:ph idx="1" type="body"/>
          </p:nvPr>
        </p:nvPicPr>
        <p:blipFill rotWithShape="1">
          <a:blip r:embed="rId3">
            <a:alphaModFix/>
          </a:blip>
          <a:srcRect b="0" l="0" r="0" t="0"/>
          <a:stretch/>
        </p:blipFill>
        <p:spPr>
          <a:xfrm>
            <a:off x="3920331" y="1825625"/>
            <a:ext cx="4351338" cy="4351338"/>
          </a:xfrm>
          <a:prstGeom prst="rect">
            <a:avLst/>
          </a:prstGeom>
          <a:noFill/>
          <a:ln>
            <a:noFill/>
          </a:ln>
        </p:spPr>
      </p:pic>
      <p:sp>
        <p:nvSpPr>
          <p:cNvPr id="209" name="Google Shape;209;p31"/>
          <p:cNvSpPr/>
          <p:nvPr/>
        </p:nvSpPr>
        <p:spPr>
          <a:xfrm>
            <a:off x="-256162" y="-252919"/>
            <a:ext cx="12704322" cy="7645940"/>
          </a:xfrm>
          <a:prstGeom prst="rect">
            <a:avLst/>
          </a:prstGeom>
          <a:solidFill>
            <a:srgbClr val="D2D755"/>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10" name="Google Shape;210;p31"/>
          <p:cNvSpPr txBox="1"/>
          <p:nvPr/>
        </p:nvSpPr>
        <p:spPr>
          <a:xfrm>
            <a:off x="174788" y="2169667"/>
            <a:ext cx="7050329" cy="280076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fr-CA" sz="4800">
                <a:solidFill>
                  <a:srgbClr val="4B9560"/>
                </a:solidFill>
                <a:latin typeface="Arial"/>
                <a:ea typeface="Arial"/>
                <a:cs typeface="Arial"/>
                <a:sym typeface="Arial"/>
              </a:rPr>
              <a:t>LIMITER LE RÉCHAUFFEMENT</a:t>
            </a:r>
            <a:endParaRPr/>
          </a:p>
          <a:p>
            <a:pPr indent="0" lvl="0" marL="0" marR="0" rtl="0" algn="l">
              <a:spcBef>
                <a:spcPts val="0"/>
              </a:spcBef>
              <a:spcAft>
                <a:spcPts val="0"/>
              </a:spcAft>
              <a:buNone/>
            </a:pPr>
            <a:r>
              <a:rPr b="1" lang="fr-CA" sz="8000">
                <a:solidFill>
                  <a:schemeClr val="dk1"/>
                </a:solidFill>
                <a:latin typeface="Arial"/>
                <a:ea typeface="Arial"/>
                <a:cs typeface="Arial"/>
                <a:sym typeface="Arial"/>
              </a:rPr>
              <a:t>À 1,5°C </a:t>
            </a:r>
            <a:endParaRPr b="1" sz="8000">
              <a:solidFill>
                <a:schemeClr val="dk1"/>
              </a:solidFill>
              <a:latin typeface="Arial"/>
              <a:ea typeface="Arial"/>
              <a:cs typeface="Arial"/>
              <a:sym typeface="Arial"/>
            </a:endParaRPr>
          </a:p>
        </p:txBody>
      </p:sp>
      <p:sp>
        <p:nvSpPr>
          <p:cNvPr id="211" name="Google Shape;211;p31"/>
          <p:cNvSpPr txBox="1"/>
          <p:nvPr/>
        </p:nvSpPr>
        <p:spPr>
          <a:xfrm>
            <a:off x="6539513" y="1492558"/>
            <a:ext cx="5298332" cy="4154984"/>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fr-CA" sz="2000">
                <a:solidFill>
                  <a:srgbClr val="4B9560"/>
                </a:solidFill>
                <a:latin typeface="Arial"/>
                <a:ea typeface="Arial"/>
                <a:cs typeface="Arial"/>
                <a:sym typeface="Arial"/>
              </a:rPr>
              <a:t>(Suite)</a:t>
            </a:r>
            <a:endParaRPr/>
          </a:p>
          <a:p>
            <a:pPr indent="0" lvl="0" marL="0" marR="0" rtl="0" algn="l">
              <a:spcBef>
                <a:spcPts val="0"/>
              </a:spcBef>
              <a:spcAft>
                <a:spcPts val="0"/>
              </a:spcAft>
              <a:buNone/>
            </a:pPr>
            <a:r>
              <a:t/>
            </a:r>
            <a:endParaRPr b="1" sz="2000">
              <a:solidFill>
                <a:srgbClr val="4B9560"/>
              </a:solidFill>
              <a:latin typeface="Arial"/>
              <a:ea typeface="Arial"/>
              <a:cs typeface="Arial"/>
              <a:sym typeface="Arial"/>
            </a:endParaRPr>
          </a:p>
          <a:p>
            <a:pPr indent="0" lvl="0" marL="0" marR="0" rtl="0" algn="l">
              <a:spcBef>
                <a:spcPts val="0"/>
              </a:spcBef>
              <a:spcAft>
                <a:spcPts val="0"/>
              </a:spcAft>
              <a:buNone/>
            </a:pPr>
            <a:r>
              <a:rPr b="1" lang="fr-CA" sz="2200">
                <a:solidFill>
                  <a:schemeClr val="dk1"/>
                </a:solidFill>
                <a:latin typeface="Arial"/>
                <a:ea typeface="Arial"/>
                <a:cs typeface="Arial"/>
                <a:sym typeface="Arial"/>
              </a:rPr>
              <a:t>ASSURER L’ÉQUITÉ ENTRE</a:t>
            </a:r>
            <a:br>
              <a:rPr b="1" lang="fr-CA" sz="2200">
                <a:solidFill>
                  <a:schemeClr val="dk1"/>
                </a:solidFill>
                <a:latin typeface="Arial"/>
                <a:ea typeface="Arial"/>
                <a:cs typeface="Arial"/>
                <a:sym typeface="Arial"/>
              </a:rPr>
            </a:br>
            <a:r>
              <a:rPr b="1" lang="fr-CA" sz="2200">
                <a:solidFill>
                  <a:schemeClr val="dk1"/>
                </a:solidFill>
                <a:latin typeface="Arial"/>
                <a:ea typeface="Arial"/>
                <a:cs typeface="Arial"/>
                <a:sym typeface="Arial"/>
              </a:rPr>
              <a:t>LES TRAVAILLEURS.</a:t>
            </a:r>
            <a:br>
              <a:rPr lang="fr-CA" sz="2400">
                <a:solidFill>
                  <a:schemeClr val="dk1"/>
                </a:solidFill>
                <a:latin typeface="Calibri"/>
                <a:ea typeface="Calibri"/>
                <a:cs typeface="Calibri"/>
                <a:sym typeface="Calibri"/>
              </a:rPr>
            </a:br>
            <a:endParaRPr b="1" sz="2000">
              <a:solidFill>
                <a:schemeClr val="dk1"/>
              </a:solidFill>
              <a:latin typeface="Arial"/>
              <a:ea typeface="Arial"/>
              <a:cs typeface="Arial"/>
              <a:sym typeface="Arial"/>
            </a:endParaRPr>
          </a:p>
          <a:p>
            <a:pPr indent="-457200" lvl="0" marL="457200" marR="0" rtl="0" algn="l">
              <a:spcBef>
                <a:spcPts val="0"/>
              </a:spcBef>
              <a:spcAft>
                <a:spcPts val="0"/>
              </a:spcAft>
              <a:buClr>
                <a:schemeClr val="dk1"/>
              </a:buClr>
              <a:buSzPts val="2000"/>
              <a:buFont typeface="Arial"/>
              <a:buChar char="•"/>
            </a:pPr>
            <a:r>
              <a:rPr b="1" lang="fr-CA" sz="2000">
                <a:solidFill>
                  <a:schemeClr val="dk1"/>
                </a:solidFill>
                <a:latin typeface="Arial"/>
                <a:ea typeface="Arial"/>
                <a:cs typeface="Arial"/>
                <a:sym typeface="Arial"/>
              </a:rPr>
              <a:t>Utiliser les fonds issus de la taxation du carbone pour accompagner les travailleurs les plus durement touchés, par une aide financière directe ou par des programmes de formation aux nouveaux emplois.</a:t>
            </a:r>
            <a:br>
              <a:rPr b="1" lang="fr-CA" sz="2000">
                <a:solidFill>
                  <a:schemeClr val="dk1"/>
                </a:solidFill>
                <a:latin typeface="Arial"/>
                <a:ea typeface="Arial"/>
                <a:cs typeface="Arial"/>
                <a:sym typeface="Arial"/>
              </a:rPr>
            </a:br>
            <a:endParaRPr b="1" sz="2000">
              <a:solidFill>
                <a:schemeClr val="dk1"/>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5" name="Shape 215"/>
        <p:cNvGrpSpPr/>
        <p:nvPr/>
      </p:nvGrpSpPr>
      <p:grpSpPr>
        <a:xfrm>
          <a:off x="0" y="0"/>
          <a:ext cx="0" cy="0"/>
          <a:chOff x="0" y="0"/>
          <a:chExt cx="0" cy="0"/>
        </a:xfrm>
      </p:grpSpPr>
      <p:sp>
        <p:nvSpPr>
          <p:cNvPr id="216" name="Google Shape;216;p3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4400"/>
              <a:buFont typeface="Calibri"/>
              <a:buNone/>
            </a:pPr>
            <a:r>
              <a:t/>
            </a:r>
            <a:endParaRPr/>
          </a:p>
        </p:txBody>
      </p:sp>
      <p:pic>
        <p:nvPicPr>
          <p:cNvPr id="217" name="Google Shape;217;p32"/>
          <p:cNvPicPr preferRelativeResize="0"/>
          <p:nvPr>
            <p:ph idx="1" type="body"/>
          </p:nvPr>
        </p:nvPicPr>
        <p:blipFill rotWithShape="1">
          <a:blip r:embed="rId3">
            <a:alphaModFix/>
          </a:blip>
          <a:srcRect b="0" l="0" r="0" t="0"/>
          <a:stretch/>
        </p:blipFill>
        <p:spPr>
          <a:xfrm>
            <a:off x="3920331" y="1825625"/>
            <a:ext cx="4351338" cy="4351338"/>
          </a:xfrm>
          <a:prstGeom prst="rect">
            <a:avLst/>
          </a:prstGeom>
          <a:noFill/>
          <a:ln>
            <a:noFill/>
          </a:ln>
        </p:spPr>
      </p:pic>
      <p:sp>
        <p:nvSpPr>
          <p:cNvPr id="218" name="Google Shape;218;p32"/>
          <p:cNvSpPr/>
          <p:nvPr/>
        </p:nvSpPr>
        <p:spPr>
          <a:xfrm>
            <a:off x="-256162" y="-252919"/>
            <a:ext cx="12704322" cy="7645940"/>
          </a:xfrm>
          <a:prstGeom prst="rect">
            <a:avLst/>
          </a:prstGeom>
          <a:solidFill>
            <a:srgbClr val="D2D755"/>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19" name="Google Shape;219;p32"/>
          <p:cNvSpPr txBox="1"/>
          <p:nvPr/>
        </p:nvSpPr>
        <p:spPr>
          <a:xfrm>
            <a:off x="174788" y="2169667"/>
            <a:ext cx="7050329" cy="280076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fr-CA" sz="4800">
                <a:solidFill>
                  <a:srgbClr val="4B9560"/>
                </a:solidFill>
                <a:latin typeface="Arial"/>
                <a:ea typeface="Arial"/>
                <a:cs typeface="Arial"/>
                <a:sym typeface="Arial"/>
              </a:rPr>
              <a:t>LIMITER LE RÉCHAUFFEMENT</a:t>
            </a:r>
            <a:endParaRPr/>
          </a:p>
          <a:p>
            <a:pPr indent="0" lvl="0" marL="0" marR="0" rtl="0" algn="l">
              <a:spcBef>
                <a:spcPts val="0"/>
              </a:spcBef>
              <a:spcAft>
                <a:spcPts val="0"/>
              </a:spcAft>
              <a:buNone/>
            </a:pPr>
            <a:r>
              <a:rPr b="1" lang="fr-CA" sz="8000">
                <a:solidFill>
                  <a:schemeClr val="dk1"/>
                </a:solidFill>
                <a:latin typeface="Arial"/>
                <a:ea typeface="Arial"/>
                <a:cs typeface="Arial"/>
                <a:sym typeface="Arial"/>
              </a:rPr>
              <a:t>À 1,5°C </a:t>
            </a:r>
            <a:endParaRPr b="1" sz="8000">
              <a:solidFill>
                <a:schemeClr val="dk1"/>
              </a:solidFill>
              <a:latin typeface="Arial"/>
              <a:ea typeface="Arial"/>
              <a:cs typeface="Arial"/>
              <a:sym typeface="Arial"/>
            </a:endParaRPr>
          </a:p>
        </p:txBody>
      </p:sp>
      <p:sp>
        <p:nvSpPr>
          <p:cNvPr id="220" name="Google Shape;220;p32"/>
          <p:cNvSpPr txBox="1"/>
          <p:nvPr/>
        </p:nvSpPr>
        <p:spPr>
          <a:xfrm>
            <a:off x="6539513" y="431086"/>
            <a:ext cx="5298332" cy="683264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fr-CA" sz="2400">
                <a:solidFill>
                  <a:srgbClr val="4B9560"/>
                </a:solidFill>
                <a:latin typeface="Arial"/>
                <a:ea typeface="Arial"/>
                <a:cs typeface="Arial"/>
                <a:sym typeface="Arial"/>
              </a:rPr>
              <a:t>D’après le dernier rapport du </a:t>
            </a:r>
            <a:r>
              <a:rPr b="1" lang="fr-CA" sz="2400">
                <a:solidFill>
                  <a:srgbClr val="4B9560"/>
                </a:solidFill>
              </a:rPr>
              <a:t>GIEC</a:t>
            </a:r>
            <a:r>
              <a:rPr b="1" lang="fr-CA" sz="2400">
                <a:solidFill>
                  <a:srgbClr val="4B9560"/>
                </a:solidFill>
                <a:latin typeface="Arial"/>
                <a:ea typeface="Arial"/>
                <a:cs typeface="Arial"/>
                <a:sym typeface="Arial"/>
              </a:rPr>
              <a:t>, nous devons réduire les émissions de </a:t>
            </a:r>
            <a:r>
              <a:rPr b="1" lang="fr-CA" sz="2400">
                <a:solidFill>
                  <a:srgbClr val="4B9560"/>
                </a:solidFill>
              </a:rPr>
              <a:t>CO2 </a:t>
            </a:r>
            <a:r>
              <a:rPr b="1" lang="fr-CA" sz="2400">
                <a:solidFill>
                  <a:srgbClr val="4B9560"/>
                </a:solidFill>
                <a:latin typeface="Arial"/>
                <a:ea typeface="Arial"/>
                <a:cs typeface="Arial"/>
                <a:sym typeface="Arial"/>
              </a:rPr>
              <a:t>de </a:t>
            </a:r>
            <a:r>
              <a:rPr b="1" lang="fr-CA" sz="2400">
                <a:solidFill>
                  <a:srgbClr val="4B9560"/>
                </a:solidFill>
              </a:rPr>
              <a:t>50</a:t>
            </a:r>
            <a:r>
              <a:rPr b="1" lang="fr-CA" sz="2400">
                <a:solidFill>
                  <a:srgbClr val="4B9560"/>
                </a:solidFill>
                <a:latin typeface="Arial"/>
                <a:ea typeface="Arial"/>
                <a:cs typeface="Arial"/>
                <a:sym typeface="Arial"/>
              </a:rPr>
              <a:t>% d’ici 2030, et de 100% d’ici 2050.</a:t>
            </a:r>
            <a:endParaRPr/>
          </a:p>
          <a:p>
            <a:pPr indent="0" lvl="0" marL="0" marR="0" rtl="0" algn="l">
              <a:spcBef>
                <a:spcPts val="0"/>
              </a:spcBef>
              <a:spcAft>
                <a:spcPts val="0"/>
              </a:spcAft>
              <a:buNone/>
            </a:pPr>
            <a:r>
              <a:t/>
            </a:r>
            <a:endParaRPr b="1" sz="2200">
              <a:solidFill>
                <a:schemeClr val="dk1"/>
              </a:solidFill>
              <a:latin typeface="Arial"/>
              <a:ea typeface="Arial"/>
              <a:cs typeface="Arial"/>
              <a:sym typeface="Arial"/>
            </a:endParaRPr>
          </a:p>
          <a:p>
            <a:pPr indent="0" lvl="0" marL="0" marR="0" rtl="0" algn="l">
              <a:spcBef>
                <a:spcPts val="0"/>
              </a:spcBef>
              <a:spcAft>
                <a:spcPts val="0"/>
              </a:spcAft>
              <a:buNone/>
            </a:pPr>
            <a:r>
              <a:rPr b="1" lang="fr-CA" sz="2200">
                <a:solidFill>
                  <a:schemeClr val="dk1"/>
                </a:solidFill>
                <a:latin typeface="Arial"/>
                <a:ea typeface="Arial"/>
                <a:cs typeface="Arial"/>
                <a:sym typeface="Arial"/>
              </a:rPr>
              <a:t>PISTES DE SOLUTION, D’UN POINT DE VUE GOUVERNEMENTAL</a:t>
            </a:r>
            <a:endParaRPr/>
          </a:p>
          <a:p>
            <a:pPr indent="0" lvl="0" marL="0" marR="0" rtl="0" algn="l">
              <a:spcBef>
                <a:spcPts val="0"/>
              </a:spcBef>
              <a:spcAft>
                <a:spcPts val="0"/>
              </a:spcAft>
              <a:buNone/>
            </a:pPr>
            <a:r>
              <a:t/>
            </a:r>
            <a:endParaRPr b="1" sz="1400">
              <a:solidFill>
                <a:schemeClr val="dk1"/>
              </a:solidFill>
              <a:latin typeface="Arial"/>
              <a:ea typeface="Arial"/>
              <a:cs typeface="Arial"/>
              <a:sym typeface="Arial"/>
            </a:endParaRPr>
          </a:p>
          <a:p>
            <a:pPr indent="-457200" lvl="0" marL="457200" marR="0" rtl="0" algn="l">
              <a:spcBef>
                <a:spcPts val="0"/>
              </a:spcBef>
              <a:spcAft>
                <a:spcPts val="0"/>
              </a:spcAft>
              <a:buClr>
                <a:schemeClr val="dk1"/>
              </a:buClr>
              <a:buSzPts val="2000"/>
              <a:buFont typeface="Arial"/>
              <a:buChar char="•"/>
            </a:pPr>
            <a:r>
              <a:rPr b="1" lang="fr-CA" sz="2000">
                <a:solidFill>
                  <a:schemeClr val="dk1"/>
                </a:solidFill>
                <a:latin typeface="Arial"/>
                <a:ea typeface="Arial"/>
                <a:cs typeface="Arial"/>
                <a:sym typeface="Arial"/>
              </a:rPr>
              <a:t>Plafonner les émissions via un mécanisme de marché du carbone.</a:t>
            </a:r>
            <a:endParaRPr/>
          </a:p>
          <a:p>
            <a:pPr indent="-368300" lvl="0" marL="457200" marR="0" rtl="0" algn="l">
              <a:spcBef>
                <a:spcPts val="0"/>
              </a:spcBef>
              <a:spcAft>
                <a:spcPts val="0"/>
              </a:spcAft>
              <a:buClr>
                <a:schemeClr val="dk1"/>
              </a:buClr>
              <a:buSzPts val="1400"/>
              <a:buFont typeface="Arial"/>
              <a:buNone/>
            </a:pPr>
            <a:r>
              <a:t/>
            </a:r>
            <a:endParaRPr b="1" sz="1400">
              <a:solidFill>
                <a:schemeClr val="dk1"/>
              </a:solidFill>
              <a:latin typeface="Arial"/>
              <a:ea typeface="Arial"/>
              <a:cs typeface="Arial"/>
              <a:sym typeface="Arial"/>
            </a:endParaRPr>
          </a:p>
          <a:p>
            <a:pPr indent="-457200" lvl="0" marL="457200" marR="0" rtl="0" algn="l">
              <a:spcBef>
                <a:spcPts val="0"/>
              </a:spcBef>
              <a:spcAft>
                <a:spcPts val="0"/>
              </a:spcAft>
              <a:buClr>
                <a:schemeClr val="dk1"/>
              </a:buClr>
              <a:buSzPts val="2000"/>
              <a:buFont typeface="Arial"/>
              <a:buChar char="•"/>
            </a:pPr>
            <a:r>
              <a:rPr b="1" lang="fr-CA" sz="2000">
                <a:solidFill>
                  <a:schemeClr val="dk1"/>
                </a:solidFill>
                <a:latin typeface="Arial"/>
                <a:ea typeface="Arial"/>
                <a:cs typeface="Arial"/>
                <a:sym typeface="Arial"/>
              </a:rPr>
              <a:t>Taxer le carbone.</a:t>
            </a:r>
            <a:endParaRPr/>
          </a:p>
          <a:p>
            <a:pPr indent="-368300" lvl="0" marL="457200" marR="0" rtl="0" algn="l">
              <a:spcBef>
                <a:spcPts val="0"/>
              </a:spcBef>
              <a:spcAft>
                <a:spcPts val="0"/>
              </a:spcAft>
              <a:buClr>
                <a:schemeClr val="dk1"/>
              </a:buClr>
              <a:buSzPts val="1400"/>
              <a:buFont typeface="Arial"/>
              <a:buNone/>
            </a:pPr>
            <a:r>
              <a:t/>
            </a:r>
            <a:endParaRPr b="1" sz="1400">
              <a:solidFill>
                <a:schemeClr val="dk1"/>
              </a:solidFill>
              <a:latin typeface="Arial"/>
              <a:ea typeface="Arial"/>
              <a:cs typeface="Arial"/>
              <a:sym typeface="Arial"/>
            </a:endParaRPr>
          </a:p>
          <a:p>
            <a:pPr indent="-457200" lvl="0" marL="457200" marR="0" rtl="0" algn="l">
              <a:spcBef>
                <a:spcPts val="0"/>
              </a:spcBef>
              <a:spcAft>
                <a:spcPts val="0"/>
              </a:spcAft>
              <a:buClr>
                <a:schemeClr val="dk1"/>
              </a:buClr>
              <a:buSzPts val="2000"/>
              <a:buFont typeface="Arial"/>
              <a:buChar char="•"/>
            </a:pPr>
            <a:r>
              <a:rPr b="1" lang="fr-CA" sz="2000">
                <a:solidFill>
                  <a:schemeClr val="dk1"/>
                </a:solidFill>
                <a:latin typeface="Arial"/>
                <a:ea typeface="Arial"/>
                <a:cs typeface="Arial"/>
                <a:sym typeface="Arial"/>
              </a:rPr>
              <a:t>Réglementer les secteurs les plus polluants de l’industrie.</a:t>
            </a:r>
            <a:endParaRPr/>
          </a:p>
          <a:p>
            <a:pPr indent="-368300" lvl="0" marL="457200" marR="0" rtl="0" algn="l">
              <a:spcBef>
                <a:spcPts val="0"/>
              </a:spcBef>
              <a:spcAft>
                <a:spcPts val="0"/>
              </a:spcAft>
              <a:buClr>
                <a:schemeClr val="dk1"/>
              </a:buClr>
              <a:buSzPts val="1400"/>
              <a:buFont typeface="Arial"/>
              <a:buNone/>
            </a:pPr>
            <a:r>
              <a:t/>
            </a:r>
            <a:endParaRPr b="1" sz="1400">
              <a:solidFill>
                <a:schemeClr val="dk1"/>
              </a:solidFill>
              <a:latin typeface="Arial"/>
              <a:ea typeface="Arial"/>
              <a:cs typeface="Arial"/>
              <a:sym typeface="Arial"/>
            </a:endParaRPr>
          </a:p>
          <a:p>
            <a:pPr indent="-457200" lvl="0" marL="457200" marR="0" rtl="0" algn="l">
              <a:spcBef>
                <a:spcPts val="0"/>
              </a:spcBef>
              <a:spcAft>
                <a:spcPts val="0"/>
              </a:spcAft>
              <a:buClr>
                <a:schemeClr val="dk1"/>
              </a:buClr>
              <a:buSzPts val="2000"/>
              <a:buFont typeface="Arial"/>
              <a:buChar char="•"/>
            </a:pPr>
            <a:r>
              <a:rPr b="1" lang="fr-CA" sz="2000">
                <a:solidFill>
                  <a:schemeClr val="dk1"/>
                </a:solidFill>
                <a:latin typeface="Arial"/>
                <a:ea typeface="Arial"/>
                <a:cs typeface="Arial"/>
                <a:sym typeface="Arial"/>
              </a:rPr>
              <a:t>Investir dans la transition (technologies vertes, reboisement, agriculture durable, etc.)</a:t>
            </a:r>
            <a:br>
              <a:rPr b="0" lang="fr-CA" sz="2400">
                <a:solidFill>
                  <a:schemeClr val="dk1"/>
                </a:solidFill>
                <a:latin typeface="Calibri"/>
                <a:ea typeface="Calibri"/>
                <a:cs typeface="Calibri"/>
                <a:sym typeface="Calibri"/>
              </a:rPr>
            </a:br>
            <a:br>
              <a:rPr b="1" lang="fr-CA" sz="2400">
                <a:solidFill>
                  <a:schemeClr val="lt1"/>
                </a:solidFill>
                <a:latin typeface="Arial"/>
                <a:ea typeface="Arial"/>
                <a:cs typeface="Arial"/>
                <a:sym typeface="Arial"/>
              </a:rPr>
            </a:br>
            <a:endParaRPr b="1" sz="1600">
              <a:solidFill>
                <a:schemeClr val="lt1"/>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4" name="Shape 224"/>
        <p:cNvGrpSpPr/>
        <p:nvPr/>
      </p:nvGrpSpPr>
      <p:grpSpPr>
        <a:xfrm>
          <a:off x="0" y="0"/>
          <a:ext cx="0" cy="0"/>
          <a:chOff x="0" y="0"/>
          <a:chExt cx="0" cy="0"/>
        </a:xfrm>
      </p:grpSpPr>
      <p:sp>
        <p:nvSpPr>
          <p:cNvPr id="225" name="Google Shape;225;p33"/>
          <p:cNvSpPr txBox="1"/>
          <p:nvPr/>
        </p:nvSpPr>
        <p:spPr>
          <a:xfrm>
            <a:off x="360947" y="745958"/>
            <a:ext cx="3609600" cy="39396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fr-CA" sz="7200">
                <a:solidFill>
                  <a:srgbClr val="D2D755"/>
                </a:solidFill>
                <a:latin typeface="Arial"/>
                <a:ea typeface="Arial"/>
                <a:cs typeface="Arial"/>
                <a:sym typeface="Arial"/>
              </a:rPr>
              <a:t>1.</a:t>
            </a:r>
            <a:endParaRPr/>
          </a:p>
          <a:p>
            <a:pPr indent="0" lvl="0" marL="0" marR="0" rtl="0" algn="l">
              <a:spcBef>
                <a:spcPts val="0"/>
              </a:spcBef>
              <a:spcAft>
                <a:spcPts val="0"/>
              </a:spcAft>
              <a:buNone/>
            </a:pPr>
            <a:r>
              <a:rPr b="1" lang="fr-CA" sz="2000">
                <a:solidFill>
                  <a:srgbClr val="4B9560"/>
                </a:solidFill>
              </a:rPr>
              <a:t>S’ASSURER</a:t>
            </a:r>
            <a:r>
              <a:rPr b="1" lang="fr-CA" sz="2000">
                <a:solidFill>
                  <a:schemeClr val="dk1"/>
                </a:solidFill>
              </a:rPr>
              <a:t>, à travers des </a:t>
            </a:r>
            <a:r>
              <a:rPr b="1" lang="fr-CA" sz="2000">
                <a:solidFill>
                  <a:srgbClr val="4B9560"/>
                </a:solidFill>
              </a:rPr>
              <a:t>campagnes de sensibilisation</a:t>
            </a:r>
            <a:r>
              <a:rPr b="1" lang="fr-CA" sz="2000">
                <a:solidFill>
                  <a:schemeClr val="dk1"/>
                </a:solidFill>
              </a:rPr>
              <a:t> régulières, que la population est pleinement informée de la gravité des dérèglements climatiques et de l'effondrement de la biodiversité.</a:t>
            </a:r>
            <a:endParaRPr b="1" sz="2000"/>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6" name="Google Shape;226;p33"/>
          <p:cNvSpPr txBox="1"/>
          <p:nvPr/>
        </p:nvSpPr>
        <p:spPr>
          <a:xfrm>
            <a:off x="4291263" y="745958"/>
            <a:ext cx="3609600" cy="57861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fr-CA" sz="7200">
                <a:solidFill>
                  <a:srgbClr val="D2D755"/>
                </a:solidFill>
                <a:latin typeface="Arial"/>
                <a:ea typeface="Arial"/>
                <a:cs typeface="Arial"/>
                <a:sym typeface="Arial"/>
              </a:rPr>
              <a:t>2.</a:t>
            </a:r>
            <a:endParaRPr/>
          </a:p>
          <a:p>
            <a:pPr indent="0" lvl="0" marL="0" rtl="0" algn="l">
              <a:lnSpc>
                <a:spcPct val="115000"/>
              </a:lnSpc>
              <a:spcBef>
                <a:spcPts val="0"/>
              </a:spcBef>
              <a:spcAft>
                <a:spcPts val="0"/>
              </a:spcAft>
              <a:buClr>
                <a:schemeClr val="dk1"/>
              </a:buClr>
              <a:buSzPts val="1100"/>
              <a:buFont typeface="Arial"/>
              <a:buNone/>
            </a:pPr>
            <a:r>
              <a:rPr b="1" lang="fr-CA" sz="2000">
                <a:solidFill>
                  <a:srgbClr val="4B9560"/>
                </a:solidFill>
              </a:rPr>
              <a:t>ADOPTER une loi climatique </a:t>
            </a:r>
            <a:r>
              <a:rPr b="1" lang="fr-CA" sz="2000">
                <a:solidFill>
                  <a:schemeClr val="dk1"/>
                </a:solidFill>
              </a:rPr>
              <a:t>qui force l'atteinte des cibles de GES recommandées par le GIEC pour limiter le réchauffement du climat à 1,5 degré</a:t>
            </a:r>
            <a:br>
              <a:rPr b="1" lang="fr-CA" sz="2000">
                <a:solidFill>
                  <a:schemeClr val="dk1"/>
                </a:solidFill>
              </a:rPr>
            </a:br>
            <a:r>
              <a:rPr b="1" lang="fr-CA" sz="2000">
                <a:solidFill>
                  <a:schemeClr val="dk1"/>
                </a:solidFill>
              </a:rPr>
              <a:t>*</a:t>
            </a:r>
            <a:r>
              <a:rPr b="1" lang="fr-CA">
                <a:solidFill>
                  <a:schemeClr val="dk1"/>
                </a:solidFill>
              </a:rPr>
              <a:t>(le GIEC estime qu'une réduction des émissions nettes de CO2 de 50% pour 2030 et de 100% pour 2050, accompagnée d'une forte réduction des autres GES, donnerait à l'humanité 66% de chances d'atteindre cet objectif)</a:t>
            </a:r>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7" name="Google Shape;227;p33"/>
          <p:cNvSpPr txBox="1"/>
          <p:nvPr/>
        </p:nvSpPr>
        <p:spPr>
          <a:xfrm>
            <a:off x="8221580" y="770021"/>
            <a:ext cx="3609600" cy="39396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fr-CA" sz="7200">
                <a:solidFill>
                  <a:srgbClr val="D2D755"/>
                </a:solidFill>
                <a:latin typeface="Arial"/>
                <a:ea typeface="Arial"/>
                <a:cs typeface="Arial"/>
                <a:sym typeface="Arial"/>
              </a:rPr>
              <a:t>3.</a:t>
            </a:r>
            <a:endParaRPr/>
          </a:p>
          <a:p>
            <a:pPr indent="0" lvl="0" marL="0" marR="0" rtl="0" algn="l">
              <a:spcBef>
                <a:spcPts val="0"/>
              </a:spcBef>
              <a:spcAft>
                <a:spcPts val="0"/>
              </a:spcAft>
              <a:buNone/>
            </a:pPr>
            <a:r>
              <a:rPr b="1" lang="fr-CA" sz="2000">
                <a:solidFill>
                  <a:srgbClr val="4B9560"/>
                </a:solidFill>
                <a:latin typeface="Arial"/>
                <a:ea typeface="Arial"/>
                <a:cs typeface="Arial"/>
                <a:sym typeface="Arial"/>
              </a:rPr>
              <a:t>INTERDIRE</a:t>
            </a:r>
            <a:r>
              <a:rPr b="1" lang="fr-CA" sz="2000">
                <a:solidFill>
                  <a:schemeClr val="dk1"/>
                </a:solidFill>
                <a:latin typeface="Arial"/>
                <a:ea typeface="Arial"/>
                <a:cs typeface="Arial"/>
                <a:sym typeface="Arial"/>
              </a:rPr>
              <a:t> tout nouveau projet d’exploration </a:t>
            </a:r>
            <a:endParaRPr/>
          </a:p>
          <a:p>
            <a:pPr indent="0" lvl="0" marL="0" marR="0" rtl="0" algn="l">
              <a:spcBef>
                <a:spcPts val="0"/>
              </a:spcBef>
              <a:spcAft>
                <a:spcPts val="0"/>
              </a:spcAft>
              <a:buNone/>
            </a:pPr>
            <a:r>
              <a:rPr b="1" lang="fr-CA" sz="2000">
                <a:solidFill>
                  <a:schemeClr val="dk1"/>
                </a:solidFill>
                <a:latin typeface="Arial"/>
                <a:ea typeface="Arial"/>
                <a:cs typeface="Arial"/>
                <a:sym typeface="Arial"/>
              </a:rPr>
              <a:t>ou d'exploitation des hydrocarbures, et mettre un terme à toutes les subventions directes </a:t>
            </a:r>
            <a:endParaRPr/>
          </a:p>
          <a:p>
            <a:pPr indent="0" lvl="0" marL="0" marR="0" rtl="0" algn="l">
              <a:spcBef>
                <a:spcPts val="0"/>
              </a:spcBef>
              <a:spcAft>
                <a:spcPts val="0"/>
              </a:spcAft>
              <a:buNone/>
            </a:pPr>
            <a:r>
              <a:rPr b="1" lang="fr-CA" sz="2000">
                <a:solidFill>
                  <a:schemeClr val="dk1"/>
                </a:solidFill>
                <a:latin typeface="Arial"/>
                <a:ea typeface="Arial"/>
                <a:cs typeface="Arial"/>
                <a:sym typeface="Arial"/>
              </a:rPr>
              <a:t>ou indirectes aux combustibles fossiles.</a:t>
            </a:r>
            <a:endParaRPr sz="20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