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1.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9"/>
  </p:notesMasterIdLst>
  <p:handoutMasterIdLst>
    <p:handoutMasterId r:id="rId40"/>
  </p:handoutMasterIdLst>
  <p:sldIdLst>
    <p:sldId id="258" r:id="rId2"/>
    <p:sldId id="257" r:id="rId3"/>
    <p:sldId id="284" r:id="rId4"/>
    <p:sldId id="259" r:id="rId5"/>
    <p:sldId id="260" r:id="rId6"/>
    <p:sldId id="285" r:id="rId7"/>
    <p:sldId id="261" r:id="rId8"/>
    <p:sldId id="262" r:id="rId9"/>
    <p:sldId id="286" r:id="rId10"/>
    <p:sldId id="263" r:id="rId11"/>
    <p:sldId id="264" r:id="rId12"/>
    <p:sldId id="265" r:id="rId13"/>
    <p:sldId id="266" r:id="rId14"/>
    <p:sldId id="292" r:id="rId15"/>
    <p:sldId id="267" r:id="rId16"/>
    <p:sldId id="287" r:id="rId17"/>
    <p:sldId id="270" r:id="rId18"/>
    <p:sldId id="288" r:id="rId19"/>
    <p:sldId id="271" r:id="rId20"/>
    <p:sldId id="269" r:id="rId21"/>
    <p:sldId id="291" r:id="rId22"/>
    <p:sldId id="295" r:id="rId23"/>
    <p:sldId id="294" r:id="rId24"/>
    <p:sldId id="273" r:id="rId25"/>
    <p:sldId id="274" r:id="rId26"/>
    <p:sldId id="289" r:id="rId27"/>
    <p:sldId id="277" r:id="rId28"/>
    <p:sldId id="275" r:id="rId29"/>
    <p:sldId id="276" r:id="rId30"/>
    <p:sldId id="278" r:id="rId31"/>
    <p:sldId id="279" r:id="rId32"/>
    <p:sldId id="280" r:id="rId33"/>
    <p:sldId id="293" r:id="rId34"/>
    <p:sldId id="281" r:id="rId35"/>
    <p:sldId id="296" r:id="rId36"/>
    <p:sldId id="282" r:id="rId37"/>
    <p:sldId id="283" r:id="rId38"/>
  </p:sldIdLst>
  <p:sldSz cx="12192000" cy="6858000"/>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6" clrIdx="0"/>
  <p:cmAuthor id="2" name="Michel Milot" initials="MM" lastIdx="1" clrIdx="1">
    <p:extLst>
      <p:ext uri="{19B8F6BF-5375-455C-9EA6-DF929625EA0E}">
        <p15:presenceInfo xmlns:p15="http://schemas.microsoft.com/office/powerpoint/2012/main" userId="S-1-5-21-588780242-1297303339-142223018-238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93A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C7D121-2C84-4F21-9C3C-27DD0C090CE4}" v="313" dt="2018-09-14T13:24:46.885"/>
  </p1510:revLst>
</p1510:revInfo>
</file>

<file path=ppt/tableStyles.xml><?xml version="1.0" encoding="utf-8"?>
<a:tblStyleLst xmlns:a="http://schemas.openxmlformats.org/drawingml/2006/main" def="{5C22544A-7EE6-4342-B048-85BDC9FD1C3A}">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p:cViewPr varScale="1">
        <p:scale>
          <a:sx n="69" d="100"/>
          <a:sy n="69" d="100"/>
        </p:scale>
        <p:origin x="75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9-13T19:28:37.441" idx="5">
    <p:pos x="5551" y="362"/>
    <p:text>Phil: Cette diapo est à revoir</p:text>
    <p:extLst>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AB7BEC-8C5B-409A-9E02-6870F14A545B}" type="datetimeFigureOut">
              <a:rPr lang="fr-CA" smtClean="0"/>
              <a:pPr/>
              <a:t>2018-09-18</a:t>
            </a:fld>
            <a:endParaRPr lang="fr-CA"/>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369A92-8544-4E6D-9115-615636FE1562}" type="slidenum">
              <a:rPr lang="fr-CA" smtClean="0"/>
              <a:pPr/>
              <a:t>‹N°›</a:t>
            </a:fld>
            <a:endParaRPr lang="fr-CA"/>
          </a:p>
        </p:txBody>
      </p:sp>
    </p:spTree>
    <p:extLst>
      <p:ext uri="{BB962C8B-B14F-4D97-AF65-F5344CB8AC3E}">
        <p14:creationId xmlns:p14="http://schemas.microsoft.com/office/powerpoint/2010/main" val="3360137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829A748-0BB3-4FE5-94C3-E3AD61D04AFC}" type="datetimeFigureOut">
              <a:rPr lang="fr-CA"/>
              <a:pPr>
                <a:defRPr/>
              </a:pPr>
              <a:t>2018-09-18</a:t>
            </a:fld>
            <a:endParaRPr lang="fr-CA"/>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CA"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EEB9D2D-9F6B-46B0-89D3-6AA9DA1F9BFD}" type="slidenum">
              <a:rPr lang="fr-CA"/>
              <a:pPr>
                <a:defRPr/>
              </a:pPr>
              <a:t>‹N°›</a:t>
            </a:fld>
            <a:endParaRPr lang="fr-CA"/>
          </a:p>
        </p:txBody>
      </p:sp>
    </p:spTree>
    <p:extLst>
      <p:ext uri="{BB962C8B-B14F-4D97-AF65-F5344CB8AC3E}">
        <p14:creationId xmlns:p14="http://schemas.microsoft.com/office/powerpoint/2010/main" val="1833004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290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1cbca895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1cbca895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7419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1cbca895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1cbca895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1192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1cbca895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1cbca895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5188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1cbca895_3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1cbca895_3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5317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1cbca895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1cbca895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2642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1cbca895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1cbca895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4804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1cbca895_3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1cbca895_3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8012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1cbca895_3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1cbca895_3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110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1cbca895_3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1cbca895_3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8117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0e82d6e7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0e82d6e7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2206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1cbca895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f1cbca895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8532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0e82d6e7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0e82d6e7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9991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0e82d6e7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0e82d6e7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00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f1cbca89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f1cbca89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5702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f1cbca89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f1cbca89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4001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f2222d24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f2222d24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fr-CA" sz="1200">
                <a:latin typeface="+mn-lt"/>
                <a:ea typeface="Calibri"/>
                <a:cs typeface="Calibri"/>
                <a:sym typeface="Calibri"/>
              </a:rPr>
              <a:t>à noter que la partie patronale avait déposé, à la table commune, la demande de pouvoir faire varier la rémunération des chargées et chargés de cours à la formation continue dans les cégeps de plus ou moins 15%!</a:t>
            </a:r>
          </a:p>
          <a:p>
            <a:pPr marL="0" lvl="0" indent="0" algn="l" rtl="0">
              <a:spcBef>
                <a:spcPts val="0"/>
              </a:spcBef>
              <a:spcAft>
                <a:spcPts val="0"/>
              </a:spcAft>
              <a:buNone/>
            </a:pPr>
            <a:endParaRPr/>
          </a:p>
        </p:txBody>
      </p:sp>
    </p:spTree>
    <p:extLst>
      <p:ext uri="{BB962C8B-B14F-4D97-AF65-F5344CB8AC3E}">
        <p14:creationId xmlns:p14="http://schemas.microsoft.com/office/powerpoint/2010/main" val="1111495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f2222d24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f2222d24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0313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f2222d24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f2222d24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540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f2222d24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f2222d24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131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f1cbca89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f1cbca89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9033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f1cbca89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f1cbca89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0784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f2222d24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f2222d24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2257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2222d244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f2222d24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7605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2222d244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2222d244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fr-CA">
                <a:latin typeface="+mn-lt"/>
                <a:ea typeface="Calibri"/>
                <a:cs typeface="Calibri"/>
                <a:sym typeface="Calibri"/>
              </a:rPr>
              <a:t>;  On a biffé un tiret qui stipulait que le collège n’est pas tenu de convoquer le CRT en cas de litige relatif à la tâche ou à la charge d’une enseignante ou d’un enseignant à la formation continue.</a:t>
            </a:r>
          </a:p>
          <a:p>
            <a:pPr marL="0" lvl="0" indent="0" algn="l" rtl="0">
              <a:spcBef>
                <a:spcPts val="0"/>
              </a:spcBef>
              <a:spcAft>
                <a:spcPts val="0"/>
              </a:spcAft>
              <a:buNone/>
            </a:pPr>
            <a:endParaRPr/>
          </a:p>
        </p:txBody>
      </p:sp>
    </p:spTree>
    <p:extLst>
      <p:ext uri="{BB962C8B-B14F-4D97-AF65-F5344CB8AC3E}">
        <p14:creationId xmlns:p14="http://schemas.microsoft.com/office/powerpoint/2010/main" val="2138310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2222d244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2222d244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fr-CA">
                <a:latin typeface="+mn-lt"/>
                <a:ea typeface="Calibri"/>
                <a:cs typeface="Calibri"/>
                <a:sym typeface="Calibri"/>
              </a:rPr>
              <a:t>;  On a biffé un tiret qui stipulait que le collège n’est pas tenu de convoquer le CRT en cas de litige relatif à la tâche ou à la charge d’une enseignante ou d’un enseignant à la formation continue.</a:t>
            </a:r>
          </a:p>
          <a:p>
            <a:pPr marL="0" lvl="0" indent="0" algn="l" rtl="0">
              <a:spcBef>
                <a:spcPts val="0"/>
              </a:spcBef>
              <a:spcAft>
                <a:spcPts val="0"/>
              </a:spcAft>
              <a:buNone/>
            </a:pPr>
            <a:endParaRPr/>
          </a:p>
        </p:txBody>
      </p:sp>
    </p:spTree>
    <p:extLst>
      <p:ext uri="{BB962C8B-B14F-4D97-AF65-F5344CB8AC3E}">
        <p14:creationId xmlns:p14="http://schemas.microsoft.com/office/powerpoint/2010/main" val="1407905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2222d244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f2222d244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4568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2222d24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2222d24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3751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2222d24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f2222d24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3845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f2222d24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f2222d24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682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f2222d24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f2222d24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8521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2222d244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f2222d244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4553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2222d24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2222d24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8724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2222d24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2222d24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3466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2222d24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2222d24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563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f2222d244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f2222d24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1460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f2222d244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f2222d244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1086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3149600" y="4038600"/>
            <a:ext cx="8636000" cy="1828800"/>
          </a:xfrm>
        </p:spPr>
        <p:txBody>
          <a:bodyPr anchor="b"/>
          <a:lstStyle>
            <a:lvl1pPr>
              <a:defRPr cap="all" baseline="0"/>
            </a:lvl1pPr>
          </a:lstStyle>
          <a:p>
            <a:r>
              <a:rPr kumimoji="0" lang="fr-FR"/>
              <a:t>Cliquez pour modifier le style du titre</a:t>
            </a:r>
            <a:endParaRPr kumimoji="0" lang="en-US"/>
          </a:p>
        </p:txBody>
      </p:sp>
      <p:sp>
        <p:nvSpPr>
          <p:cNvPr id="9" name="Sous-titr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1DFBFC00-73A3-4187-9BE0-48A9D5FD9258}" type="datetimeFigureOut">
              <a:rPr lang="fr-CA" smtClean="0"/>
              <a:pPr>
                <a:defRPr/>
              </a:pPr>
              <a:t>2018-09-18</a:t>
            </a:fld>
            <a:endParaRPr lang="fr-CA"/>
          </a:p>
        </p:txBody>
      </p:sp>
      <p:sp>
        <p:nvSpPr>
          <p:cNvPr id="17" name="Espace réservé du pied de page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endParaRPr lang="fr-CA"/>
          </a:p>
        </p:txBody>
      </p:sp>
      <p:sp>
        <p:nvSpPr>
          <p:cNvPr id="29" name="Espace réservé du numéro de diapositive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FD81EC3E-FE26-4E69-96F5-58F891037F5D}" type="slidenum">
              <a:rPr lang="fr-CA" smtClean="0"/>
              <a:pPr>
                <a:defRPr/>
              </a:pPr>
              <a:t>‹N°›</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16864" y="228600"/>
            <a:ext cx="10871200" cy="990600"/>
          </a:xfrm>
        </p:spPr>
        <p:txBody>
          <a:bodyPr/>
          <a:lstStyle/>
          <a:p>
            <a:r>
              <a:rPr kumimoji="0" lang="fr-FR"/>
              <a:t>Cliquez pour modifier le style du titre</a:t>
            </a:r>
            <a:endParaRPr kumimoji="0" lang="en-US"/>
          </a:p>
        </p:txBody>
      </p:sp>
      <p:sp>
        <p:nvSpPr>
          <p:cNvPr id="4" name="Espace réservé de la date 3"/>
          <p:cNvSpPr>
            <a:spLocks noGrp="1"/>
          </p:cNvSpPr>
          <p:nvPr>
            <p:ph type="dt" sz="half" idx="10"/>
          </p:nvPr>
        </p:nvSpPr>
        <p:spPr/>
        <p:txBody>
          <a:bodyPr/>
          <a:lstStyle/>
          <a:p>
            <a:pPr>
              <a:defRPr/>
            </a:pPr>
            <a:fld id="{A85F1B7A-6EFD-402E-98D3-3D785AC4732F}" type="datetimeFigureOut">
              <a:rPr lang="fr-CA" smtClean="0"/>
              <a:pPr>
                <a:defRPr/>
              </a:pPr>
              <a:t>2018-09-18</a:t>
            </a:fld>
            <a:endParaRPr lang="fr-CA"/>
          </a:p>
        </p:txBody>
      </p:sp>
      <p:sp>
        <p:nvSpPr>
          <p:cNvPr id="5" name="Espace réservé du pied de page 4"/>
          <p:cNvSpPr>
            <a:spLocks noGrp="1"/>
          </p:cNvSpPr>
          <p:nvPr>
            <p:ph type="ftr" sz="quarter" idx="11"/>
          </p:nvPr>
        </p:nvSpPr>
        <p:spPr/>
        <p:txBody>
          <a:bodyPr/>
          <a:lstStyle/>
          <a:p>
            <a:pPr>
              <a:defRPr/>
            </a:pPr>
            <a:endParaRPr lang="fr-CA"/>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pPr>
              <a:defRPr/>
            </a:pPr>
            <a:fld id="{258090CD-9659-4A33-8D42-27CAA785F21C}" type="slidenum">
              <a:rPr lang="fr-CA" smtClean="0"/>
              <a:pPr>
                <a:defRPr/>
              </a:pPr>
              <a:t>‹N°›</a:t>
            </a:fld>
            <a:endParaRPr lang="fr-CA"/>
          </a:p>
        </p:txBody>
      </p:sp>
      <p:sp>
        <p:nvSpPr>
          <p:cNvPr id="8" name="Espace réservé du contenu 7"/>
          <p:cNvSpPr>
            <a:spLocks noGrp="1"/>
          </p:cNvSpPr>
          <p:nvPr>
            <p:ph sz="quarter" idx="1"/>
          </p:nvPr>
        </p:nvSpPr>
        <p:spPr>
          <a:xfrm>
            <a:off x="816864" y="1600200"/>
            <a:ext cx="10871200" cy="44958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pPr>
              <a:defRPr/>
            </a:pPr>
            <a:fld id="{B17F540F-FD4C-469E-9065-C6E3A9117BD4}" type="datetimeFigureOut">
              <a:rPr lang="fr-CA" smtClean="0"/>
              <a:pPr>
                <a:defRPr/>
              </a:pPr>
              <a:t>2018-09-18</a:t>
            </a:fld>
            <a:endParaRPr lang="fr-CA"/>
          </a:p>
        </p:txBody>
      </p:sp>
      <p:sp>
        <p:nvSpPr>
          <p:cNvPr id="13" name="Espace réservé du numéro de diapositive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2C926422-965B-4884-A64B-9C42DF2FD31C}" type="slidenum">
              <a:rPr lang="fr-CA" smtClean="0"/>
              <a:pPr>
                <a:defRPr/>
              </a:pPr>
              <a:t>‹N°›</a:t>
            </a:fld>
            <a:endParaRPr lang="fr-CA"/>
          </a:p>
        </p:txBody>
      </p:sp>
      <p:sp>
        <p:nvSpPr>
          <p:cNvPr id="14" name="Espace réservé du pied de page 13"/>
          <p:cNvSpPr>
            <a:spLocks noGrp="1"/>
          </p:cNvSpPr>
          <p:nvPr>
            <p:ph type="ftr" sz="quarter" idx="12"/>
          </p:nvPr>
        </p:nvSpPr>
        <p:spPr/>
        <p:txBody>
          <a:bodyPr/>
          <a:lstStyle/>
          <a:p>
            <a:pPr>
              <a:defRPr/>
            </a:pPr>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9" name="Espace réservé du contenu 8"/>
          <p:cNvSpPr>
            <a:spLocks noGrp="1"/>
          </p:cNvSpPr>
          <p:nvPr>
            <p:ph sz="quarter" idx="1"/>
          </p:nvPr>
        </p:nvSpPr>
        <p:spPr>
          <a:xfrm>
            <a:off x="812800" y="1589567"/>
            <a:ext cx="5181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6459868" y="1589567"/>
            <a:ext cx="51816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8" name="Espace réservé de la date 7"/>
          <p:cNvSpPr>
            <a:spLocks noGrp="1"/>
          </p:cNvSpPr>
          <p:nvPr>
            <p:ph type="dt" sz="half" idx="15"/>
          </p:nvPr>
        </p:nvSpPr>
        <p:spPr/>
        <p:txBody>
          <a:bodyPr rtlCol="0"/>
          <a:lstStyle/>
          <a:p>
            <a:pPr>
              <a:defRPr/>
            </a:pPr>
            <a:fld id="{5DCA70BD-3527-4208-A47B-553FF2717B41}" type="datetimeFigureOut">
              <a:rPr lang="fr-CA" smtClean="0"/>
              <a:pPr>
                <a:defRPr/>
              </a:pPr>
              <a:t>2018-09-18</a:t>
            </a:fld>
            <a:endParaRPr lang="fr-CA"/>
          </a:p>
        </p:txBody>
      </p:sp>
      <p:sp>
        <p:nvSpPr>
          <p:cNvPr id="10" name="Espace réservé du numéro de diapositive 9"/>
          <p:cNvSpPr>
            <a:spLocks noGrp="1"/>
          </p:cNvSpPr>
          <p:nvPr>
            <p:ph type="sldNum" sz="quarter" idx="16"/>
          </p:nvPr>
        </p:nvSpPr>
        <p:spPr/>
        <p:txBody>
          <a:bodyPr rtlCol="0"/>
          <a:lstStyle/>
          <a:p>
            <a:pPr>
              <a:defRPr/>
            </a:pPr>
            <a:fld id="{10422C88-8F38-4D2F-9003-29124BBCACF6}" type="slidenum">
              <a:rPr lang="fr-CA" smtClean="0"/>
              <a:pPr>
                <a:defRPr/>
              </a:pPr>
              <a:t>‹N°›</a:t>
            </a:fld>
            <a:endParaRPr lang="fr-CA"/>
          </a:p>
        </p:txBody>
      </p:sp>
      <p:sp>
        <p:nvSpPr>
          <p:cNvPr id="12" name="Espace réservé du pied de page 11"/>
          <p:cNvSpPr>
            <a:spLocks noGrp="1"/>
          </p:cNvSpPr>
          <p:nvPr>
            <p:ph type="ftr" sz="quarter" idx="17"/>
          </p:nvPr>
        </p:nvSpPr>
        <p:spPr/>
        <p:txBody>
          <a:bodyPr rtlCol="0"/>
          <a:lstStyle/>
          <a:p>
            <a:pPr>
              <a:defRPr/>
            </a:pPr>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711200" y="273050"/>
            <a:ext cx="10871200" cy="869950"/>
          </a:xfrm>
        </p:spPr>
        <p:txBody>
          <a:bodyPr anchor="ctr"/>
          <a:lstStyle>
            <a:lvl1pPr>
              <a:defRPr/>
            </a:lvl1pPr>
          </a:lstStyle>
          <a:p>
            <a:r>
              <a:rPr kumimoji="0" lang="fr-FR"/>
              <a:t>Cliquez pour modifier le style du titre</a:t>
            </a:r>
            <a:endParaRPr kumimoji="0" lang="en-US"/>
          </a:p>
        </p:txBody>
      </p:sp>
      <p:sp>
        <p:nvSpPr>
          <p:cNvPr id="11" name="Espace réservé du contenu 10"/>
          <p:cNvSpPr>
            <a:spLocks noGrp="1"/>
          </p:cNvSpPr>
          <p:nvPr>
            <p:ph sz="quarter" idx="2"/>
          </p:nvPr>
        </p:nvSpPr>
        <p:spPr>
          <a:xfrm>
            <a:off x="812800" y="2438400"/>
            <a:ext cx="51816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6400800" y="2438400"/>
            <a:ext cx="51816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5"/>
          </p:nvPr>
        </p:nvSpPr>
        <p:spPr/>
        <p:txBody>
          <a:bodyPr rtlCol="0"/>
          <a:lstStyle/>
          <a:p>
            <a:pPr>
              <a:defRPr/>
            </a:pPr>
            <a:fld id="{080EEC87-130F-44C6-91E0-91AE23785D9C}" type="datetimeFigureOut">
              <a:rPr lang="fr-CA" smtClean="0"/>
              <a:pPr>
                <a:defRPr/>
              </a:pPr>
              <a:t>2018-09-18</a:t>
            </a:fld>
            <a:endParaRPr lang="fr-CA"/>
          </a:p>
        </p:txBody>
      </p:sp>
      <p:sp>
        <p:nvSpPr>
          <p:cNvPr id="12" name="Espace réservé du numéro de diapositive 11"/>
          <p:cNvSpPr>
            <a:spLocks noGrp="1"/>
          </p:cNvSpPr>
          <p:nvPr>
            <p:ph type="sldNum" sz="quarter" idx="16"/>
          </p:nvPr>
        </p:nvSpPr>
        <p:spPr/>
        <p:txBody>
          <a:bodyPr rtlCol="0"/>
          <a:lstStyle/>
          <a:p>
            <a:pPr>
              <a:defRPr/>
            </a:pPr>
            <a:fld id="{AE94E904-D6A0-4204-AA05-AF8DAFEFC281}" type="slidenum">
              <a:rPr lang="fr-CA" smtClean="0"/>
              <a:pPr>
                <a:defRPr/>
              </a:pPr>
              <a:t>‹N°›</a:t>
            </a:fld>
            <a:endParaRPr lang="fr-CA"/>
          </a:p>
        </p:txBody>
      </p:sp>
      <p:sp>
        <p:nvSpPr>
          <p:cNvPr id="14" name="Espace réservé du pied de page 13"/>
          <p:cNvSpPr>
            <a:spLocks noGrp="1"/>
          </p:cNvSpPr>
          <p:nvPr>
            <p:ph type="ftr" sz="quarter" idx="17"/>
          </p:nvPr>
        </p:nvSpPr>
        <p:spPr/>
        <p:txBody>
          <a:bodyPr rtlCol="0"/>
          <a:lstStyle/>
          <a:p>
            <a:pPr>
              <a:defRPr/>
            </a:pPr>
            <a:endParaRPr lang="fr-CA"/>
          </a:p>
        </p:txBody>
      </p:sp>
      <p:sp>
        <p:nvSpPr>
          <p:cNvPr id="16" name="Espace réservé du texte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5" name="Espace réservé du texte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pPr>
              <a:defRPr/>
            </a:pPr>
            <a:fld id="{F3C9D00A-E229-4B48-ADE7-F929955F2E8E}" type="datetimeFigureOut">
              <a:rPr lang="fr-CA" smtClean="0"/>
              <a:pPr>
                <a:defRPr/>
              </a:pPr>
              <a:t>2018-09-18</a:t>
            </a:fld>
            <a:endParaRPr lang="fr-CA"/>
          </a:p>
        </p:txBody>
      </p:sp>
      <p:sp>
        <p:nvSpPr>
          <p:cNvPr id="4" name="Espace réservé du pied de page 3"/>
          <p:cNvSpPr>
            <a:spLocks noGrp="1"/>
          </p:cNvSpPr>
          <p:nvPr>
            <p:ph type="ftr" sz="quarter" idx="11"/>
          </p:nvPr>
        </p:nvSpPr>
        <p:spPr/>
        <p:txBody>
          <a:bodyPr/>
          <a:lstStyle/>
          <a:p>
            <a:pPr>
              <a:defRPr/>
            </a:pPr>
            <a:endParaRPr lang="fr-CA"/>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pPr>
              <a:defRPr/>
            </a:pPr>
            <a:fld id="{5446F4D9-3CCF-404D-AF62-F43AEF3E6843}" type="slidenum">
              <a:rPr lang="fr-CA" smtClean="0"/>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B076D926-7993-4384-9695-9E59C04FD6DE}" type="datetimeFigureOut">
              <a:rPr lang="fr-CA" smtClean="0"/>
              <a:pPr>
                <a:defRPr/>
              </a:pPr>
              <a:t>2018-09-18</a:t>
            </a:fld>
            <a:endParaRPr lang="fr-CA"/>
          </a:p>
        </p:txBody>
      </p:sp>
      <p:sp>
        <p:nvSpPr>
          <p:cNvPr id="3" name="Espace réservé du pied de page 2"/>
          <p:cNvSpPr>
            <a:spLocks noGrp="1"/>
          </p:cNvSpPr>
          <p:nvPr>
            <p:ph type="ftr" sz="quarter" idx="11"/>
          </p:nvPr>
        </p:nvSpPr>
        <p:spPr/>
        <p:txBody>
          <a:bodyPr/>
          <a:lstStyle/>
          <a:p>
            <a:pPr>
              <a:defRPr/>
            </a:pPr>
            <a:endParaRPr lang="fr-CA"/>
          </a:p>
        </p:txBody>
      </p:sp>
      <p:sp>
        <p:nvSpPr>
          <p:cNvPr id="4" name="Espace réservé du numéro de diapositive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2BE8A152-20D2-4886-9EAD-106F4C210305}" type="slidenum">
              <a:rPr lang="fr-CA" smtClean="0"/>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12800" y="273050"/>
            <a:ext cx="10769600" cy="869950"/>
          </a:xfrm>
        </p:spPr>
        <p:txBody>
          <a:bodyPr anchor="ctr"/>
          <a:lstStyle>
            <a:lvl1pPr algn="l">
              <a:buNone/>
              <a:defRPr sz="4400" b="0"/>
            </a:lvl1p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pPr>
              <a:defRPr/>
            </a:pPr>
            <a:fld id="{32A5597C-FC87-47D8-AB4A-A98C65944E66}" type="datetimeFigureOut">
              <a:rPr lang="fr-CA" smtClean="0"/>
              <a:pPr>
                <a:defRPr/>
              </a:pPr>
              <a:t>2018-09-18</a:t>
            </a:fld>
            <a:endParaRPr lang="fr-CA"/>
          </a:p>
        </p:txBody>
      </p:sp>
      <p:sp>
        <p:nvSpPr>
          <p:cNvPr id="6" name="Espace réservé du pied de page 5"/>
          <p:cNvSpPr>
            <a:spLocks noGrp="1"/>
          </p:cNvSpPr>
          <p:nvPr>
            <p:ph type="ftr" sz="quarter" idx="11"/>
          </p:nvPr>
        </p:nvSpPr>
        <p:spPr/>
        <p:txBody>
          <a:bodyPr/>
          <a:lstStyle/>
          <a:p>
            <a:pPr>
              <a:defRPr/>
            </a:pPr>
            <a:endParaRPr lang="fr-CA"/>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pPr>
              <a:defRPr/>
            </a:pPr>
            <a:fld id="{1015BCBB-D9C2-4217-8472-84DE84026525}" type="slidenum">
              <a:rPr lang="fr-CA" smtClean="0"/>
              <a:pPr>
                <a:defRPr/>
              </a:pPr>
              <a:t>‹N°›</a:t>
            </a:fld>
            <a:endParaRPr lang="fr-CA"/>
          </a:p>
        </p:txBody>
      </p:sp>
      <p:sp>
        <p:nvSpPr>
          <p:cNvPr id="3" name="Espace réservé du texte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9" name="Espace réservé du contenu 8"/>
          <p:cNvSpPr>
            <a:spLocks noGrp="1"/>
          </p:cNvSpPr>
          <p:nvPr>
            <p:ph sz="quarter" idx="1"/>
          </p:nvPr>
        </p:nvSpPr>
        <p:spPr>
          <a:xfrm>
            <a:off x="3149600" y="1752600"/>
            <a:ext cx="8534400" cy="44196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fr-FR"/>
              <a:t>Cliquez pour modifier le style du titre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8331200" y="6248401"/>
            <a:ext cx="3556000" cy="365125"/>
          </a:xfrm>
        </p:spPr>
        <p:txBody>
          <a:bodyPr rtlCol="0"/>
          <a:lstStyle/>
          <a:p>
            <a:pPr>
              <a:defRPr/>
            </a:pPr>
            <a:fld id="{11744B62-3B9C-4A6C-9540-FCDD87AD3363}" type="datetimeFigureOut">
              <a:rPr lang="fr-CA" smtClean="0"/>
              <a:pPr>
                <a:defRPr/>
              </a:pPr>
              <a:t>2018-09-18</a:t>
            </a:fld>
            <a:endParaRPr lang="fr-CA"/>
          </a:p>
        </p:txBody>
      </p:sp>
      <p:sp>
        <p:nvSpPr>
          <p:cNvPr id="13" name="Espace réservé du numéro de diapositive 12"/>
          <p:cNvSpPr>
            <a:spLocks noGrp="1"/>
          </p:cNvSpPr>
          <p:nvPr>
            <p:ph type="sldNum" sz="quarter" idx="11"/>
          </p:nvPr>
        </p:nvSpPr>
        <p:spPr>
          <a:xfrm>
            <a:off x="0" y="4667249"/>
            <a:ext cx="1930400" cy="663578"/>
          </a:xfrm>
        </p:spPr>
        <p:txBody>
          <a:bodyPr rtlCol="0"/>
          <a:lstStyle>
            <a:lvl1pPr>
              <a:defRPr sz="2800"/>
            </a:lvl1pPr>
          </a:lstStyle>
          <a:p>
            <a:pPr>
              <a:defRPr/>
            </a:pPr>
            <a:fld id="{8482F3A4-BC1C-4C4D-B7C6-3634F08771F1}" type="slidenum">
              <a:rPr lang="fr-CA" smtClean="0"/>
              <a:pPr>
                <a:defRPr/>
              </a:pPr>
              <a:t>‹N°›</a:t>
            </a:fld>
            <a:endParaRPr lang="fr-CA"/>
          </a:p>
        </p:txBody>
      </p:sp>
      <p:sp>
        <p:nvSpPr>
          <p:cNvPr id="14" name="Espace réservé du pied de page 13"/>
          <p:cNvSpPr>
            <a:spLocks noGrp="1"/>
          </p:cNvSpPr>
          <p:nvPr>
            <p:ph type="ftr" sz="quarter" idx="12"/>
          </p:nvPr>
        </p:nvSpPr>
        <p:spPr>
          <a:xfrm>
            <a:off x="2133600" y="6248207"/>
            <a:ext cx="6096000" cy="365125"/>
          </a:xfrm>
        </p:spPr>
        <p:txBody>
          <a:bodyPr rtlCol="0"/>
          <a:lstStyle/>
          <a:p>
            <a:pPr>
              <a:defRPr/>
            </a:pPr>
            <a:endParaRPr lang="fr-CA"/>
          </a:p>
        </p:txBody>
      </p:sp>
      <p:sp>
        <p:nvSpPr>
          <p:cNvPr id="3" name="Espace réservé pour une image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fr-FR"/>
              <a:t>Cliquez sur l'icône pour ajouter une image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pPr>
              <a:defRPr/>
            </a:pPr>
            <a:fld id="{C907B4D1-80A3-410C-94AC-305CA588FEEC}" type="datetimeFigureOut">
              <a:rPr lang="fr-CA" smtClean="0"/>
              <a:pPr>
                <a:defRPr/>
              </a:pPr>
              <a:t>2018-09-18</a:t>
            </a:fld>
            <a:endParaRPr lang="fr-CA"/>
          </a:p>
        </p:txBody>
      </p:sp>
      <p:sp>
        <p:nvSpPr>
          <p:cNvPr id="5" name="Espace réservé du pied de page 4"/>
          <p:cNvSpPr>
            <a:spLocks noGrp="1"/>
          </p:cNvSpPr>
          <p:nvPr>
            <p:ph type="ftr" sz="quarter" idx="11"/>
          </p:nvPr>
        </p:nvSpPr>
        <p:spPr/>
        <p:txBody>
          <a:bodyPr/>
          <a:lstStyle/>
          <a:p>
            <a:pPr>
              <a:defRPr/>
            </a:pPr>
            <a:endParaRPr lang="fr-CA"/>
          </a:p>
        </p:txBody>
      </p:sp>
      <p:sp>
        <p:nvSpPr>
          <p:cNvPr id="6" name="Espace réservé du numéro de diapositive 5"/>
          <p:cNvSpPr>
            <a:spLocks noGrp="1"/>
          </p:cNvSpPr>
          <p:nvPr>
            <p:ph type="sldNum" sz="quarter" idx="12"/>
          </p:nvPr>
        </p:nvSpPr>
        <p:spPr/>
        <p:txBody>
          <a:bodyPr/>
          <a:lstStyle/>
          <a:p>
            <a:pPr>
              <a:defRPr/>
            </a:pPr>
            <a:fld id="{F99CF58F-9F0E-446C-B2A0-04E5F65653BD}" type="slidenum">
              <a:rPr lang="fr-CA" smtClean="0"/>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37600" y="609601"/>
            <a:ext cx="2743200" cy="55165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609600" y="609600"/>
            <a:ext cx="7416800" cy="5516564"/>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8737600" y="6248403"/>
            <a:ext cx="2946400" cy="365125"/>
          </a:xfrm>
        </p:spPr>
        <p:txBody>
          <a:bodyPr/>
          <a:lstStyle/>
          <a:p>
            <a:pPr>
              <a:defRPr/>
            </a:pPr>
            <a:fld id="{52CDC682-3304-470C-B996-DE604DE87262}" type="datetimeFigureOut">
              <a:rPr lang="fr-CA" smtClean="0"/>
              <a:pPr>
                <a:defRPr/>
              </a:pPr>
              <a:t>2018-09-18</a:t>
            </a:fld>
            <a:endParaRPr lang="fr-CA"/>
          </a:p>
        </p:txBody>
      </p:sp>
      <p:sp>
        <p:nvSpPr>
          <p:cNvPr id="5" name="Espace réservé du pied de page 4"/>
          <p:cNvSpPr>
            <a:spLocks noGrp="1"/>
          </p:cNvSpPr>
          <p:nvPr>
            <p:ph type="ftr" sz="quarter" idx="11"/>
          </p:nvPr>
        </p:nvSpPr>
        <p:spPr>
          <a:xfrm>
            <a:off x="609602" y="6248208"/>
            <a:ext cx="7431311" cy="365125"/>
          </a:xfrm>
        </p:spPr>
        <p:txBody>
          <a:bodyPr/>
          <a:lstStyle/>
          <a:p>
            <a:pPr>
              <a:defRPr/>
            </a:pPr>
            <a:endParaRPr lang="fr-CA"/>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8075084" y="103716"/>
            <a:ext cx="533400" cy="325968"/>
          </a:xfrm>
        </p:spPr>
        <p:txBody>
          <a:bodyPr/>
          <a:lstStyle/>
          <a:p>
            <a:pPr>
              <a:defRPr/>
            </a:pPr>
            <a:fld id="{BDBBECA2-7C80-41D0-9133-0F91E53FC950}" type="slidenum">
              <a:rPr lang="fr-CA" smtClean="0"/>
              <a:pPr>
                <a:defRPr/>
              </a:pPr>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spcAft>
                <a:spcPts val="0"/>
              </a:spcAft>
            </a:pPr>
            <a:fld id="{00000000-1234-1234-1234-123412341234}" type="slidenum">
              <a:rPr lang="fr-CA" smtClean="0"/>
              <a:pPr algn="r">
                <a:spcBef>
                  <a:spcPts val="0"/>
                </a:spcBef>
                <a:spcAft>
                  <a:spcPts val="0"/>
                </a:spcAft>
              </a:pPr>
              <a:t>‹N°›</a:t>
            </a:fld>
            <a:endParaRPr lang="fr-CA"/>
          </a:p>
        </p:txBody>
      </p:sp>
    </p:spTree>
    <p:extLst>
      <p:ext uri="{BB962C8B-B14F-4D97-AF65-F5344CB8AC3E}">
        <p14:creationId xmlns:p14="http://schemas.microsoft.com/office/powerpoint/2010/main" val="124981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812800" y="228600"/>
            <a:ext cx="10871200" cy="9906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4560F7B1-7154-493A-91AA-6388634D7347}" type="datetimeFigureOut">
              <a:rPr lang="fr-CA" smtClean="0"/>
              <a:pPr>
                <a:defRPr/>
              </a:pPr>
              <a:t>2018-09-18</a:t>
            </a:fld>
            <a:endParaRPr lang="fr-CA"/>
          </a:p>
        </p:txBody>
      </p:sp>
      <p:sp>
        <p:nvSpPr>
          <p:cNvPr id="3" name="Espace réservé du pied de page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fr-CA"/>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C45C9163-E28C-4BC1-AF84-EAE60B16C5ED}" type="slidenum">
              <a:rPr lang="fr-CA" smtClean="0"/>
              <a:pPr>
                <a:defRPr/>
              </a:pPr>
              <a:t>‹N°›</a:t>
            </a:fld>
            <a:endParaRPr lang="fr-CA"/>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sp>
        <p:nvSpPr>
          <p:cNvPr id="3" name="Titre 2">
            <a:extLst>
              <a:ext uri="{FF2B5EF4-FFF2-40B4-BE49-F238E27FC236}">
                <a16:creationId xmlns:a16="http://schemas.microsoft.com/office/drawing/2014/main" id="{A3B7FF91-6811-9645-A536-3AD4B9D7E84C}"/>
              </a:ext>
            </a:extLst>
          </p:cNvPr>
          <p:cNvSpPr>
            <a:spLocks noGrp="1"/>
          </p:cNvSpPr>
          <p:nvPr>
            <p:ph type="ctrTitle"/>
          </p:nvPr>
        </p:nvSpPr>
        <p:spPr>
          <a:xfrm>
            <a:off x="3863752" y="1074656"/>
            <a:ext cx="6477000" cy="3967120"/>
          </a:xfrm>
        </p:spPr>
        <p:txBody>
          <a:bodyPr>
            <a:normAutofit fontScale="90000"/>
          </a:bodyPr>
          <a:lstStyle/>
          <a:p>
            <a:r>
              <a:rPr lang="fr-CA" sz="2800" dirty="0">
                <a:solidFill>
                  <a:schemeClr val="bg1"/>
                </a:solidFill>
              </a:rPr>
              <a:t>comité </a:t>
            </a:r>
            <a:r>
              <a:rPr lang="fr-CA" sz="2800" i="1" dirty="0">
                <a:solidFill>
                  <a:schemeClr val="bg1"/>
                </a:solidFill>
                <a:ea typeface="Calibri"/>
                <a:cs typeface="Calibri"/>
                <a:sym typeface="Calibri"/>
              </a:rPr>
              <a:t>d’analyse « Des travaux et Des résultats des quatre (4) dernières rondes de négociation dans le but de développer une stratégie pouvant mener à des gains significatifs relativement aux conditions de travail des </a:t>
            </a:r>
            <a:r>
              <a:rPr lang="fr-CA" sz="2800" i="1" dirty="0" err="1">
                <a:solidFill>
                  <a:schemeClr val="bg1"/>
                </a:solidFill>
                <a:ea typeface="Calibri"/>
                <a:cs typeface="Calibri"/>
                <a:sym typeface="Calibri"/>
              </a:rPr>
              <a:t>chargé-es</a:t>
            </a:r>
            <a:r>
              <a:rPr lang="fr-CA" sz="2800" i="1" dirty="0">
                <a:solidFill>
                  <a:schemeClr val="bg1"/>
                </a:solidFill>
                <a:ea typeface="Calibri"/>
                <a:cs typeface="Calibri"/>
                <a:sym typeface="Calibri"/>
              </a:rPr>
              <a:t> de cours à la formation continue lors de la prochaine négociation</a:t>
            </a:r>
            <a:r>
              <a:rPr lang="fr-CA" sz="2800" i="1" dirty="0">
                <a:solidFill>
                  <a:schemeClr val="bg1"/>
                </a:solidFill>
              </a:rPr>
              <a:t> »</a:t>
            </a:r>
            <a:br>
              <a:rPr lang="fr-CA" sz="2800" i="1" dirty="0">
                <a:solidFill>
                  <a:schemeClr val="bg1"/>
                </a:solidFill>
              </a:rPr>
            </a:br>
            <a:r>
              <a:rPr lang="fr-CA" sz="2800" i="1" dirty="0">
                <a:solidFill>
                  <a:schemeClr val="bg1"/>
                </a:solidFill>
              </a:rPr>
              <a:t/>
            </a:r>
            <a:br>
              <a:rPr lang="fr-CA" sz="2800" i="1" dirty="0">
                <a:solidFill>
                  <a:schemeClr val="bg1"/>
                </a:solidFill>
              </a:rPr>
            </a:br>
            <a:r>
              <a:rPr lang="fr-CA" sz="2800" dirty="0">
                <a:solidFill>
                  <a:srgbClr val="002060"/>
                </a:solidFill>
              </a:rPr>
              <a:t>projet d’historique </a:t>
            </a:r>
            <a:endParaRPr lang="fr-FR" sz="2800" dirty="0">
              <a:solidFill>
                <a:srgbClr val="002060"/>
              </a:solidFill>
            </a:endParaRPr>
          </a:p>
        </p:txBody>
      </p:sp>
      <p:sp>
        <p:nvSpPr>
          <p:cNvPr id="2" name="ZoneTexte 1">
            <a:extLst>
              <a:ext uri="{FF2B5EF4-FFF2-40B4-BE49-F238E27FC236}">
                <a16:creationId xmlns:a16="http://schemas.microsoft.com/office/drawing/2014/main" id="{E406BFD7-E614-6B44-8B02-D0A7F8300C21}"/>
              </a:ext>
            </a:extLst>
          </p:cNvPr>
          <p:cNvSpPr txBox="1"/>
          <p:nvPr/>
        </p:nvSpPr>
        <p:spPr>
          <a:xfrm>
            <a:off x="4079775" y="6165305"/>
            <a:ext cx="7326657" cy="461665"/>
          </a:xfrm>
          <a:prstGeom prst="rect">
            <a:avLst/>
          </a:prstGeom>
          <a:noFill/>
        </p:spPr>
        <p:txBody>
          <a:bodyPr wrap="square" rtlCol="0">
            <a:spAutoFit/>
          </a:bodyPr>
          <a:lstStyle/>
          <a:p>
            <a:r>
              <a:rPr lang="fr-FR" sz="2400" dirty="0"/>
              <a:t>Regroupement cégep 13 et 14 septembre 2018</a:t>
            </a:r>
          </a:p>
        </p:txBody>
      </p:sp>
      <p:sp>
        <p:nvSpPr>
          <p:cNvPr id="4" name="ZoneTexte 3">
            <a:extLst>
              <a:ext uri="{FF2B5EF4-FFF2-40B4-BE49-F238E27FC236}">
                <a16:creationId xmlns:a16="http://schemas.microsoft.com/office/drawing/2014/main" id="{06D26157-614E-9549-BA0A-4876A14A03AA}"/>
              </a:ext>
            </a:extLst>
          </p:cNvPr>
          <p:cNvSpPr txBox="1"/>
          <p:nvPr/>
        </p:nvSpPr>
        <p:spPr>
          <a:xfrm>
            <a:off x="877162" y="6226860"/>
            <a:ext cx="2304256" cy="400110"/>
          </a:xfrm>
          <a:prstGeom prst="rect">
            <a:avLst/>
          </a:prstGeom>
          <a:noFill/>
        </p:spPr>
        <p:txBody>
          <a:bodyPr wrap="square" rtlCol="0">
            <a:spAutoFit/>
          </a:bodyPr>
          <a:lstStyle/>
          <a:p>
            <a:r>
              <a:rPr lang="fr-FR" sz="2000" dirty="0"/>
              <a:t>Premier ra</a:t>
            </a:r>
            <a:r>
              <a:rPr lang="fr-CA" sz="2000" dirty="0" err="1"/>
              <a:t>pport</a:t>
            </a:r>
            <a:endParaRPr lang="fr-FR" sz="2000" dirty="0"/>
          </a:p>
        </p:txBody>
      </p:sp>
    </p:spTree>
    <p:extLst>
      <p:ext uri="{BB962C8B-B14F-4D97-AF65-F5344CB8AC3E}">
        <p14:creationId xmlns:p14="http://schemas.microsoft.com/office/powerpoint/2010/main" val="3276228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1835700" y="332656"/>
            <a:ext cx="8520600" cy="763600"/>
          </a:xfrm>
          <a:prstGeom prst="rect">
            <a:avLst/>
          </a:prstGeom>
        </p:spPr>
        <p:txBody>
          <a:bodyPr spcFirstLastPara="1" vert="horz" wrap="square" lIns="91425" tIns="91425" rIns="91425" bIns="91425" anchor="t" anchorCtr="0">
            <a:noAutofit/>
          </a:bodyPr>
          <a:lstStyle/>
          <a:p>
            <a:r>
              <a:rPr lang="fr"/>
              <a:t>Convention 1969-1972</a:t>
            </a:r>
            <a:endParaRPr/>
          </a:p>
        </p:txBody>
      </p:sp>
      <p:sp>
        <p:nvSpPr>
          <p:cNvPr id="61" name="Google Shape;61;p14"/>
          <p:cNvSpPr txBox="1">
            <a:spLocks noGrp="1"/>
          </p:cNvSpPr>
          <p:nvPr>
            <p:ph type="body" idx="1"/>
          </p:nvPr>
        </p:nvSpPr>
        <p:spPr>
          <a:xfrm>
            <a:off x="810704" y="1536633"/>
            <a:ext cx="10965695" cy="4555200"/>
          </a:xfrm>
          <a:prstGeom prst="rect">
            <a:avLst/>
          </a:prstGeom>
        </p:spPr>
        <p:txBody>
          <a:bodyPr spcFirstLastPara="1" vert="horz" wrap="square" lIns="91425" tIns="91425" rIns="91425" bIns="91425" anchor="t" anchorCtr="0">
            <a:noAutofit/>
          </a:bodyPr>
          <a:lstStyle/>
          <a:p>
            <a:r>
              <a:rPr lang="fr" dirty="0"/>
              <a:t>Article 19 :</a:t>
            </a:r>
            <a:endParaRPr dirty="0"/>
          </a:p>
          <a:p>
            <a:pPr lvl="1">
              <a:spcBef>
                <a:spcPts val="0"/>
              </a:spcBef>
            </a:pPr>
            <a:r>
              <a:rPr lang="fr" dirty="0"/>
              <a:t>3 catégories de professeurs : Temps plein, temps partiel (au moins 50% de tâche) et chargé de cours</a:t>
            </a:r>
            <a:endParaRPr dirty="0"/>
          </a:p>
          <a:p>
            <a:pPr lvl="1">
              <a:spcBef>
                <a:spcPts val="0"/>
              </a:spcBef>
            </a:pPr>
            <a:r>
              <a:rPr lang="fr" dirty="0"/>
              <a:t>En plus de leur prestation de cours, les chargés de cours sont réputés offrir une disponibilité directement reliée à leurs cours et participent aux réunions de département </a:t>
            </a:r>
            <a:endParaRPr dirty="0"/>
          </a:p>
          <a:p>
            <a:pPr lvl="1">
              <a:spcBef>
                <a:spcPts val="0"/>
              </a:spcBef>
            </a:pPr>
            <a:r>
              <a:rPr lang="fr" dirty="0"/>
              <a:t>Les chargés de cours sont rémunérés sur la base d’un taux horaire, en fonction de leur scolarité</a:t>
            </a:r>
            <a:endParaRPr dirty="0"/>
          </a:p>
          <a:p>
            <a:pPr lvl="1">
              <a:spcBef>
                <a:spcPts val="0"/>
              </a:spcBef>
            </a:pPr>
            <a:r>
              <a:rPr lang="fr" dirty="0"/>
              <a:t>Les chargés de cours n’enseignent pas qu’à l’éducation permanente</a:t>
            </a:r>
            <a:endParaRPr dirty="0"/>
          </a:p>
        </p:txBody>
      </p:sp>
    </p:spTree>
    <p:extLst>
      <p:ext uri="{BB962C8B-B14F-4D97-AF65-F5344CB8AC3E}">
        <p14:creationId xmlns:p14="http://schemas.microsoft.com/office/powerpoint/2010/main" val="1620034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1835700" y="332656"/>
            <a:ext cx="8520600" cy="763600"/>
          </a:xfrm>
          <a:prstGeom prst="rect">
            <a:avLst/>
          </a:prstGeom>
        </p:spPr>
        <p:txBody>
          <a:bodyPr spcFirstLastPara="1" vert="horz" wrap="square" lIns="91425" tIns="91425" rIns="91425" bIns="91425" anchor="t" anchorCtr="0">
            <a:noAutofit/>
          </a:bodyPr>
          <a:lstStyle/>
          <a:p>
            <a:r>
              <a:rPr lang="fr"/>
              <a:t>Convention 1969-1972</a:t>
            </a:r>
            <a:endParaRPr/>
          </a:p>
        </p:txBody>
      </p:sp>
      <p:sp>
        <p:nvSpPr>
          <p:cNvPr id="61" name="Google Shape;61;p14"/>
          <p:cNvSpPr txBox="1">
            <a:spLocks noGrp="1"/>
          </p:cNvSpPr>
          <p:nvPr>
            <p:ph type="body" idx="1"/>
          </p:nvPr>
        </p:nvSpPr>
        <p:spPr>
          <a:xfrm>
            <a:off x="763570" y="1536633"/>
            <a:ext cx="11012829" cy="4555200"/>
          </a:xfrm>
          <a:prstGeom prst="rect">
            <a:avLst/>
          </a:prstGeom>
        </p:spPr>
        <p:txBody>
          <a:bodyPr spcFirstLastPara="1" vert="horz" wrap="square" lIns="91425" tIns="91425" rIns="91425" bIns="91425" anchor="t" anchorCtr="0">
            <a:noAutofit/>
          </a:bodyPr>
          <a:lstStyle/>
          <a:p>
            <a:r>
              <a:rPr lang="fr" dirty="0"/>
              <a:t>Article 25 : Professeurs d’éducation permanente: </a:t>
            </a:r>
            <a:endParaRPr dirty="0"/>
          </a:p>
          <a:p>
            <a:pPr lvl="1">
              <a:spcBef>
                <a:spcPts val="0"/>
              </a:spcBef>
            </a:pPr>
            <a:r>
              <a:rPr lang="fr" dirty="0"/>
              <a:t>Les professeurs qui ne sont pas à temps plein (temps partiel et chargés de cours) peuvent compléter leur tâche par des cours à l’éducation permanente et ainsi atteindre une pleine charge</a:t>
            </a:r>
            <a:endParaRPr dirty="0"/>
          </a:p>
          <a:p>
            <a:pPr lvl="1">
              <a:spcBef>
                <a:spcPts val="0"/>
              </a:spcBef>
            </a:pPr>
            <a:r>
              <a:rPr lang="fr" dirty="0"/>
              <a:t>Priorité sur les cours de l’éducation permanente est donnée dans l’ordre aux professeurs permanents à temps plein, aux non permanents à temps plein, aux temps partiel et finalement aux chargés de cours</a:t>
            </a:r>
            <a:endParaRPr dirty="0"/>
          </a:p>
        </p:txBody>
      </p:sp>
    </p:spTree>
    <p:extLst>
      <p:ext uri="{BB962C8B-B14F-4D97-AF65-F5344CB8AC3E}">
        <p14:creationId xmlns:p14="http://schemas.microsoft.com/office/powerpoint/2010/main" val="3916998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991544" y="332656"/>
            <a:ext cx="8520600" cy="763600"/>
          </a:xfrm>
          <a:prstGeom prst="rect">
            <a:avLst/>
          </a:prstGeom>
        </p:spPr>
        <p:txBody>
          <a:bodyPr spcFirstLastPara="1" vert="horz" wrap="square" lIns="91425" tIns="91425" rIns="91425" bIns="91425" anchor="t" anchorCtr="0">
            <a:noAutofit/>
          </a:bodyPr>
          <a:lstStyle/>
          <a:p>
            <a:r>
              <a:rPr lang="fr"/>
              <a:t>Décret de 1972-1975</a:t>
            </a:r>
            <a:endParaRPr/>
          </a:p>
        </p:txBody>
      </p:sp>
      <p:sp>
        <p:nvSpPr>
          <p:cNvPr id="67" name="Google Shape;67;p15"/>
          <p:cNvSpPr txBox="1">
            <a:spLocks noGrp="1"/>
          </p:cNvSpPr>
          <p:nvPr>
            <p:ph type="body" idx="1"/>
          </p:nvPr>
        </p:nvSpPr>
        <p:spPr>
          <a:xfrm>
            <a:off x="801278" y="1517780"/>
            <a:ext cx="11059963" cy="4555200"/>
          </a:xfrm>
          <a:prstGeom prst="rect">
            <a:avLst/>
          </a:prstGeom>
        </p:spPr>
        <p:txBody>
          <a:bodyPr spcFirstLastPara="1" vert="horz" wrap="square" lIns="91425" tIns="91425" rIns="91425" bIns="91425" anchor="t" anchorCtr="0">
            <a:noAutofit/>
          </a:bodyPr>
          <a:lstStyle/>
          <a:p>
            <a:r>
              <a:rPr lang="fr" dirty="0"/>
              <a:t>Nouveau chapitre sur les définitions : </a:t>
            </a:r>
            <a:endParaRPr dirty="0"/>
          </a:p>
          <a:p>
            <a:pPr lvl="1">
              <a:spcBef>
                <a:spcPts val="0"/>
              </a:spcBef>
            </a:pPr>
            <a:r>
              <a:rPr lang="fr" dirty="0"/>
              <a:t>La définition de chargé de cours reprend ce qui se trouvait dans la convention 1969-1971 : il est toujours possible d’être chargé de cours au régulier</a:t>
            </a:r>
            <a:endParaRPr dirty="0"/>
          </a:p>
          <a:p>
            <a:pPr lvl="1">
              <a:spcBef>
                <a:spcPts val="0"/>
              </a:spcBef>
            </a:pPr>
            <a:r>
              <a:rPr lang="fr" dirty="0"/>
              <a:t>L’enseignant à temps partiel est celui qui offre une disponibilité moindre que l’enseignant à temps complet</a:t>
            </a:r>
            <a:endParaRPr dirty="0"/>
          </a:p>
          <a:p>
            <a:r>
              <a:rPr lang="fr" dirty="0"/>
              <a:t>Un seul comité de sélection; ne semble pas limité à l’enseignement régulier (4-5.01)</a:t>
            </a:r>
            <a:endParaRPr dirty="0"/>
          </a:p>
          <a:p>
            <a:r>
              <a:rPr lang="fr" dirty="0"/>
              <a:t>Introduction de l’article 8-8.00 qui concerne l’éducation des adultes :</a:t>
            </a:r>
            <a:endParaRPr dirty="0"/>
          </a:p>
          <a:p>
            <a:pPr lvl="1">
              <a:spcBef>
                <a:spcPts val="0"/>
              </a:spcBef>
            </a:pPr>
            <a:r>
              <a:rPr lang="fr" dirty="0"/>
              <a:t>Reprend presque tel quel l’article 25 de la convention 1969-1972</a:t>
            </a:r>
            <a:endParaRPr dirty="0"/>
          </a:p>
          <a:p>
            <a:pPr marL="914400" indent="0">
              <a:spcBef>
                <a:spcPts val="1600"/>
              </a:spcBef>
              <a:spcAft>
                <a:spcPts val="1600"/>
              </a:spcAft>
              <a:buNone/>
            </a:pPr>
            <a:endParaRPr dirty="0"/>
          </a:p>
        </p:txBody>
      </p:sp>
    </p:spTree>
    <p:extLst>
      <p:ext uri="{BB962C8B-B14F-4D97-AF65-F5344CB8AC3E}">
        <p14:creationId xmlns:p14="http://schemas.microsoft.com/office/powerpoint/2010/main" val="417289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2112613" y="332656"/>
            <a:ext cx="8520600" cy="763600"/>
          </a:xfrm>
          <a:prstGeom prst="rect">
            <a:avLst/>
          </a:prstGeom>
        </p:spPr>
        <p:txBody>
          <a:bodyPr spcFirstLastPara="1" vert="horz" wrap="square" lIns="91425" tIns="91425" rIns="91425" bIns="91425" anchor="t" anchorCtr="0">
            <a:noAutofit/>
          </a:bodyPr>
          <a:lstStyle/>
          <a:p>
            <a:r>
              <a:rPr lang="fr"/>
              <a:t>Convention 1975-1979</a:t>
            </a:r>
            <a:endParaRPr/>
          </a:p>
        </p:txBody>
      </p:sp>
      <p:sp>
        <p:nvSpPr>
          <p:cNvPr id="73" name="Google Shape;73;p16"/>
          <p:cNvSpPr txBox="1">
            <a:spLocks noGrp="1"/>
          </p:cNvSpPr>
          <p:nvPr>
            <p:ph type="body" idx="1"/>
          </p:nvPr>
        </p:nvSpPr>
        <p:spPr>
          <a:xfrm>
            <a:off x="772998" y="1536633"/>
            <a:ext cx="11003402" cy="4555200"/>
          </a:xfrm>
          <a:prstGeom prst="rect">
            <a:avLst/>
          </a:prstGeom>
        </p:spPr>
        <p:txBody>
          <a:bodyPr spcFirstLastPara="1" vert="horz" wrap="square" lIns="91425" tIns="91425" rIns="91425" bIns="91425" anchor="t" anchorCtr="0">
            <a:noAutofit/>
          </a:bodyPr>
          <a:lstStyle/>
          <a:p>
            <a:r>
              <a:rPr lang="fr" dirty="0"/>
              <a:t>Définitions (1-1.00) : </a:t>
            </a:r>
            <a:endParaRPr dirty="0"/>
          </a:p>
          <a:p>
            <a:pPr lvl="1">
              <a:spcBef>
                <a:spcPts val="0"/>
              </a:spcBef>
            </a:pPr>
            <a:r>
              <a:rPr lang="fr" dirty="0"/>
              <a:t>On distingue plusieurs catégories de professeurs : le professeur régulier (enseigne au régulier), le professeur à l’éducation des adultes, le professeur remplaçant,  le prof à temps plein, à temps partiel.</a:t>
            </a:r>
          </a:p>
          <a:p>
            <a:pPr lvl="1">
              <a:spcBef>
                <a:spcPts val="0"/>
              </a:spcBef>
            </a:pPr>
            <a:r>
              <a:rPr lang="fr" dirty="0"/>
              <a:t>Le chargé de cours n’a comme tâche que la prestation de cours, la correction et la surveillance d’examens et travaux </a:t>
            </a:r>
            <a:endParaRPr dirty="0"/>
          </a:p>
          <a:p>
            <a:pPr>
              <a:lnSpc>
                <a:spcPct val="115000"/>
              </a:lnSpc>
              <a:buClr>
                <a:schemeClr val="dk2"/>
              </a:buClr>
              <a:buFont typeface="Arial"/>
              <a:buChar char="●"/>
            </a:pPr>
            <a:r>
              <a:rPr lang="fr" dirty="0"/>
              <a:t>Pour l’enseignant à la leçon : 525 heures = 1 an d’ancienneté</a:t>
            </a:r>
            <a:endParaRPr dirty="0"/>
          </a:p>
        </p:txBody>
      </p:sp>
    </p:spTree>
    <p:extLst>
      <p:ext uri="{BB962C8B-B14F-4D97-AF65-F5344CB8AC3E}">
        <p14:creationId xmlns:p14="http://schemas.microsoft.com/office/powerpoint/2010/main" val="319656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2132694" y="332656"/>
            <a:ext cx="8520600" cy="763600"/>
          </a:xfrm>
          <a:prstGeom prst="rect">
            <a:avLst/>
          </a:prstGeom>
        </p:spPr>
        <p:txBody>
          <a:bodyPr spcFirstLastPara="1" vert="horz" wrap="square" lIns="91425" tIns="91425" rIns="91425" bIns="91425" anchor="t" anchorCtr="0">
            <a:noAutofit/>
          </a:bodyPr>
          <a:lstStyle/>
          <a:p>
            <a:r>
              <a:rPr lang="fr"/>
              <a:t>Convention 1975-1979</a:t>
            </a:r>
            <a:endParaRPr/>
          </a:p>
        </p:txBody>
      </p:sp>
      <p:sp>
        <p:nvSpPr>
          <p:cNvPr id="79" name="Google Shape;79;p17"/>
          <p:cNvSpPr txBox="1">
            <a:spLocks noGrp="1"/>
          </p:cNvSpPr>
          <p:nvPr>
            <p:ph type="body" idx="1"/>
          </p:nvPr>
        </p:nvSpPr>
        <p:spPr>
          <a:prstGeom prst="rect">
            <a:avLst/>
          </a:prstGeom>
        </p:spPr>
        <p:txBody>
          <a:bodyPr spcFirstLastPara="1" vert="horz" wrap="square" lIns="91425" tIns="91425" rIns="91425" bIns="91425" anchor="t" anchorCtr="0">
            <a:noAutofit/>
          </a:bodyPr>
          <a:lstStyle/>
          <a:p>
            <a:pPr>
              <a:lnSpc>
                <a:spcPct val="115000"/>
              </a:lnSpc>
              <a:buClr>
                <a:schemeClr val="dk2"/>
              </a:buClr>
              <a:buFont typeface="Arial"/>
              <a:buChar char="●"/>
            </a:pPr>
            <a:r>
              <a:rPr lang="fr">
                <a:latin typeface="+mj-lt"/>
              </a:rPr>
              <a:t>Article 8-8.00</a:t>
            </a:r>
            <a:endParaRPr>
              <a:latin typeface="+mj-lt"/>
            </a:endParaRPr>
          </a:p>
          <a:p>
            <a:pPr lvl="1">
              <a:spcBef>
                <a:spcPts val="0"/>
              </a:spcBef>
            </a:pPr>
            <a:r>
              <a:rPr lang="fr">
                <a:latin typeface="+mj-lt"/>
              </a:rPr>
              <a:t>La convention s’applique aux professeurs de l’éducation aux adultes (à part pour quelques items, qui concernent notamment le CRT et le perfectionnement)</a:t>
            </a:r>
            <a:endParaRPr>
              <a:latin typeface="+mj-lt"/>
            </a:endParaRPr>
          </a:p>
          <a:p>
            <a:pPr lvl="1">
              <a:spcBef>
                <a:spcPts val="0"/>
              </a:spcBef>
            </a:pPr>
            <a:r>
              <a:rPr lang="fr">
                <a:latin typeface="+mj-lt"/>
                <a:ea typeface="Calibri"/>
                <a:cs typeface="Calibri"/>
                <a:sym typeface="Calibri"/>
              </a:rPr>
              <a:t>Est considéré comme professeur à temps complet à l’éducation aux adultes celui qui détient un contrat de professeur à temps complet et qui assume une charge équivalente à celle du professeur à temps complet à l’enseignement régulier durant la même période </a:t>
            </a:r>
            <a:endParaRPr>
              <a:latin typeface="+mj-lt"/>
              <a:ea typeface="Calibri"/>
              <a:cs typeface="Calibri"/>
              <a:sym typeface="Calibri"/>
            </a:endParaRPr>
          </a:p>
          <a:p>
            <a:pPr lvl="1">
              <a:spcBef>
                <a:spcPts val="0"/>
              </a:spcBef>
              <a:buFont typeface="Calibri"/>
              <a:buChar char="○"/>
            </a:pPr>
            <a:r>
              <a:rPr lang="fr">
                <a:latin typeface="+mj-lt"/>
                <a:ea typeface="Calibri"/>
                <a:cs typeface="Calibri"/>
                <a:sym typeface="Calibri"/>
              </a:rPr>
              <a:t>Le nombre de postes de professeurs à temps complet à l’ÉA est maintenu constant et le collège réengage des professeurs à temps plein sur les postes devenus vacants</a:t>
            </a:r>
            <a:endParaRPr>
              <a:latin typeface="+mj-lt"/>
              <a:ea typeface="Calibri"/>
              <a:cs typeface="Calibri"/>
              <a:sym typeface="Calibri"/>
            </a:endParaRPr>
          </a:p>
        </p:txBody>
      </p:sp>
    </p:spTree>
    <p:extLst>
      <p:ext uri="{BB962C8B-B14F-4D97-AF65-F5344CB8AC3E}">
        <p14:creationId xmlns:p14="http://schemas.microsoft.com/office/powerpoint/2010/main" val="3642360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2132694" y="332656"/>
            <a:ext cx="8520600" cy="763600"/>
          </a:xfrm>
          <a:prstGeom prst="rect">
            <a:avLst/>
          </a:prstGeom>
        </p:spPr>
        <p:txBody>
          <a:bodyPr spcFirstLastPara="1" vert="horz" wrap="square" lIns="91425" tIns="91425" rIns="91425" bIns="91425" anchor="t" anchorCtr="0">
            <a:noAutofit/>
          </a:bodyPr>
          <a:lstStyle/>
          <a:p>
            <a:r>
              <a:rPr lang="fr"/>
              <a:t>Convention 1975-1979</a:t>
            </a:r>
            <a:endParaRPr/>
          </a:p>
        </p:txBody>
      </p:sp>
      <p:sp>
        <p:nvSpPr>
          <p:cNvPr id="79" name="Google Shape;79;p17"/>
          <p:cNvSpPr txBox="1">
            <a:spLocks noGrp="1"/>
          </p:cNvSpPr>
          <p:nvPr>
            <p:ph type="body" idx="1"/>
          </p:nvPr>
        </p:nvSpPr>
        <p:spPr>
          <a:xfrm>
            <a:off x="754144" y="1536633"/>
            <a:ext cx="11022256" cy="4555200"/>
          </a:xfrm>
          <a:prstGeom prst="rect">
            <a:avLst/>
          </a:prstGeom>
        </p:spPr>
        <p:txBody>
          <a:bodyPr spcFirstLastPara="1" vert="horz" wrap="square" lIns="91425" tIns="91425" rIns="91425" bIns="91425" anchor="t" anchorCtr="0">
            <a:noAutofit/>
          </a:bodyPr>
          <a:lstStyle/>
          <a:p>
            <a:pPr>
              <a:lnSpc>
                <a:spcPct val="115000"/>
              </a:lnSpc>
              <a:buClr>
                <a:schemeClr val="dk2"/>
              </a:buClr>
              <a:buFont typeface="Arial"/>
              <a:buChar char="●"/>
            </a:pPr>
            <a:r>
              <a:rPr lang="fr" dirty="0">
                <a:latin typeface="+mj-lt"/>
              </a:rPr>
              <a:t>Article 8-8.00</a:t>
            </a:r>
            <a:endParaRPr dirty="0">
              <a:latin typeface="+mj-lt"/>
            </a:endParaRPr>
          </a:p>
          <a:p>
            <a:pPr lvl="1">
              <a:spcBef>
                <a:spcPts val="0"/>
              </a:spcBef>
              <a:buFont typeface="Calibri"/>
              <a:buChar char="○"/>
            </a:pPr>
            <a:r>
              <a:rPr lang="fr" dirty="0">
                <a:latin typeface="+mj-lt"/>
                <a:ea typeface="Calibri"/>
                <a:cs typeface="Calibri"/>
                <a:sym typeface="Calibri"/>
              </a:rPr>
              <a:t>Il est toujours possible pour un professeur à temps partiel de compléter sa charge à l’éducation aux adultes, mais l</a:t>
            </a:r>
            <a:r>
              <a:rPr lang="fr" dirty="0">
                <a:latin typeface="+mj-lt"/>
              </a:rPr>
              <a:t>es chargés de cours n’ont plus priorité sur les cours à l’éducation aux adultes</a:t>
            </a:r>
            <a:endParaRPr dirty="0">
              <a:latin typeface="+mj-lt"/>
            </a:endParaRPr>
          </a:p>
          <a:p>
            <a:pPr lvl="1">
              <a:spcBef>
                <a:spcPts val="0"/>
              </a:spcBef>
              <a:buFont typeface="Calibri"/>
              <a:buChar char="○"/>
            </a:pPr>
            <a:r>
              <a:rPr lang="fr" dirty="0">
                <a:latin typeface="+mj-lt"/>
              </a:rPr>
              <a:t>Les permanents et professeurs à temps plein ont encore priorité sur les enseignants à temps partiel pour les cours à l’éducation aux adultes (par ancienneté)</a:t>
            </a:r>
            <a:endParaRPr dirty="0">
              <a:latin typeface="+mj-lt"/>
            </a:endParaRPr>
          </a:p>
        </p:txBody>
      </p:sp>
    </p:spTree>
    <p:extLst>
      <p:ext uri="{BB962C8B-B14F-4D97-AF65-F5344CB8AC3E}">
        <p14:creationId xmlns:p14="http://schemas.microsoft.com/office/powerpoint/2010/main" val="2545263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2147400" y="332656"/>
            <a:ext cx="8520600" cy="763600"/>
          </a:xfrm>
          <a:prstGeom prst="rect">
            <a:avLst/>
          </a:prstGeom>
        </p:spPr>
        <p:txBody>
          <a:bodyPr spcFirstLastPara="1" vert="horz" wrap="square" lIns="91425" tIns="91425" rIns="91425" bIns="91425" anchor="t" anchorCtr="0">
            <a:noAutofit/>
          </a:bodyPr>
          <a:lstStyle/>
          <a:p>
            <a:r>
              <a:rPr lang="fr"/>
              <a:t>Convention 1979-1982</a:t>
            </a:r>
            <a:endParaRPr/>
          </a:p>
        </p:txBody>
      </p:sp>
      <p:sp>
        <p:nvSpPr>
          <p:cNvPr id="85" name="Google Shape;85;p18"/>
          <p:cNvSpPr txBox="1">
            <a:spLocks noGrp="1"/>
          </p:cNvSpPr>
          <p:nvPr>
            <p:ph type="body" idx="1"/>
          </p:nvPr>
        </p:nvSpPr>
        <p:spPr>
          <a:xfrm>
            <a:off x="772998" y="1700808"/>
            <a:ext cx="9583302" cy="3927600"/>
          </a:xfrm>
          <a:prstGeom prst="rect">
            <a:avLst/>
          </a:prstGeom>
        </p:spPr>
        <p:txBody>
          <a:bodyPr spcFirstLastPara="1" vert="horz" wrap="square" lIns="91425" tIns="91425" rIns="91425" bIns="91425" anchor="t" anchorCtr="0">
            <a:noAutofit/>
          </a:bodyPr>
          <a:lstStyle/>
          <a:p>
            <a:pPr>
              <a:buFont typeface="Calibri"/>
              <a:buChar char="●"/>
            </a:pPr>
            <a:r>
              <a:rPr lang="fr" dirty="0">
                <a:latin typeface="TW Cen MT"/>
                <a:ea typeface="Calibri"/>
                <a:cs typeface="Calibri"/>
                <a:sym typeface="Calibri"/>
              </a:rPr>
              <a:t>Aucun changement aux définitions</a:t>
            </a:r>
            <a:endParaRPr lang="en-US" dirty="0">
              <a:latin typeface="TW Cen MT"/>
              <a:ea typeface="Calibri"/>
              <a:cs typeface="Calibri"/>
            </a:endParaRPr>
          </a:p>
          <a:p>
            <a:pPr>
              <a:buFont typeface="Calibri"/>
              <a:buChar char="●"/>
            </a:pPr>
            <a:r>
              <a:rPr lang="fr" dirty="0">
                <a:latin typeface="TW Cen MT"/>
                <a:ea typeface="Calibri"/>
                <a:cs typeface="Calibri"/>
                <a:sym typeface="Calibri"/>
              </a:rPr>
              <a:t>Comité de sélection : on précise « sélection des professeurs réguliers et professeurs à temps complet à l’éducation aux adultes »</a:t>
            </a:r>
            <a:endParaRPr dirty="0">
              <a:latin typeface="TW Cen MT"/>
              <a:ea typeface="Calibri"/>
              <a:cs typeface="Calibri"/>
            </a:endParaRPr>
          </a:p>
          <a:p>
            <a:pPr>
              <a:buFont typeface="Calibri"/>
              <a:buChar char="●"/>
            </a:pPr>
            <a:r>
              <a:rPr lang="fr" dirty="0">
                <a:latin typeface="TW Cen MT"/>
                <a:ea typeface="Calibri"/>
                <a:cs typeface="Calibri"/>
                <a:sym typeface="Calibri"/>
              </a:rPr>
              <a:t>Le Comité consultatif sur la tâche procède à l’analyse des « clientèles étudiantes » inscrites aux cours des cahiers de l’enseignement collégial offerts par les Services de l’éducation aux adultes des Collèges</a:t>
            </a:r>
            <a:endParaRPr dirty="0">
              <a:latin typeface="TW Cen MT"/>
              <a:ea typeface="Calibri"/>
              <a:cs typeface="Calibri"/>
            </a:endParaRPr>
          </a:p>
        </p:txBody>
      </p:sp>
    </p:spTree>
    <p:extLst>
      <p:ext uri="{BB962C8B-B14F-4D97-AF65-F5344CB8AC3E}">
        <p14:creationId xmlns:p14="http://schemas.microsoft.com/office/powerpoint/2010/main" val="293333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2147400" y="332656"/>
            <a:ext cx="8520600" cy="763600"/>
          </a:xfrm>
          <a:prstGeom prst="rect">
            <a:avLst/>
          </a:prstGeom>
        </p:spPr>
        <p:txBody>
          <a:bodyPr spcFirstLastPara="1" vert="horz" wrap="square" lIns="91425" tIns="91425" rIns="91425" bIns="91425" anchor="t" anchorCtr="0">
            <a:noAutofit/>
          </a:bodyPr>
          <a:lstStyle/>
          <a:p>
            <a:r>
              <a:rPr lang="fr"/>
              <a:t>Convention 1979-1982</a:t>
            </a:r>
            <a:endParaRPr/>
          </a:p>
        </p:txBody>
      </p:sp>
      <p:sp>
        <p:nvSpPr>
          <p:cNvPr id="85" name="Google Shape;85;p18"/>
          <p:cNvSpPr txBox="1">
            <a:spLocks noGrp="1"/>
          </p:cNvSpPr>
          <p:nvPr>
            <p:ph type="body" idx="1"/>
          </p:nvPr>
        </p:nvSpPr>
        <p:spPr>
          <a:xfrm>
            <a:off x="820132" y="1700808"/>
            <a:ext cx="9536168" cy="3927600"/>
          </a:xfrm>
          <a:prstGeom prst="rect">
            <a:avLst/>
          </a:prstGeom>
        </p:spPr>
        <p:txBody>
          <a:bodyPr spcFirstLastPara="1" vert="horz" wrap="square" lIns="91425" tIns="91425" rIns="91425" bIns="91425" anchor="t" anchorCtr="0">
            <a:noAutofit/>
          </a:bodyPr>
          <a:lstStyle/>
          <a:p>
            <a:pPr>
              <a:buFont typeface="Calibri"/>
              <a:buChar char="●"/>
            </a:pPr>
            <a:r>
              <a:rPr lang="fr" dirty="0">
                <a:latin typeface="TW Cen MT"/>
                <a:ea typeface="Calibri"/>
                <a:cs typeface="Calibri"/>
                <a:sym typeface="Calibri"/>
              </a:rPr>
              <a:t>En autant que « la clientèle » le justifie, le nombre de postes de professeurs à l’éducation aux adultes est maintenu constant à compter de l’année 1980-1981 et le collège réengage des professeurs à temps plein sur les postes devenus vacants</a:t>
            </a:r>
            <a:endParaRPr lang="en-US" dirty="0">
              <a:latin typeface="TW Cen MT"/>
              <a:ea typeface="Calibri"/>
              <a:cs typeface="Calibri"/>
            </a:endParaRPr>
          </a:p>
          <a:p>
            <a:pPr>
              <a:buFont typeface="Calibri"/>
              <a:buChar char="●"/>
            </a:pPr>
            <a:r>
              <a:rPr lang="fr" dirty="0">
                <a:latin typeface="TW Cen MT"/>
                <a:ea typeface="Calibri"/>
                <a:cs typeface="Calibri"/>
                <a:sym typeface="Calibri"/>
              </a:rPr>
              <a:t>Les enseignants mis à pied, mis en disponibilité non relocalisés ou à temps partiel peuvent compléter leur tâche avec les cours à l’éducation aux adultes s’ils le souhaitent (par ordre d’ancienneté)</a:t>
            </a:r>
            <a:endParaRPr dirty="0">
              <a:latin typeface="TW Cen MT"/>
              <a:ea typeface="Calibri"/>
              <a:cs typeface="Calibri"/>
            </a:endParaRPr>
          </a:p>
        </p:txBody>
      </p:sp>
    </p:spTree>
    <p:extLst>
      <p:ext uri="{BB962C8B-B14F-4D97-AF65-F5344CB8AC3E}">
        <p14:creationId xmlns:p14="http://schemas.microsoft.com/office/powerpoint/2010/main" val="3198916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2147400" y="404664"/>
            <a:ext cx="8520600" cy="572700"/>
          </a:xfrm>
          <a:prstGeom prst="rect">
            <a:avLst/>
          </a:prstGeom>
        </p:spPr>
        <p:txBody>
          <a:bodyPr spcFirstLastPara="1" vert="horz" wrap="square" lIns="91425" tIns="91425" rIns="91425" bIns="91425" anchor="t" anchorCtr="0">
            <a:noAutofit/>
          </a:bodyPr>
          <a:lstStyle/>
          <a:p>
            <a:r>
              <a:rPr lang="fr"/>
              <a:t>Décret 1983-1986</a:t>
            </a:r>
            <a:endParaRPr/>
          </a:p>
        </p:txBody>
      </p:sp>
      <p:sp>
        <p:nvSpPr>
          <p:cNvPr id="91" name="Google Shape;91;p19"/>
          <p:cNvSpPr txBox="1">
            <a:spLocks noGrp="1"/>
          </p:cNvSpPr>
          <p:nvPr>
            <p:ph type="body" idx="1"/>
          </p:nvPr>
        </p:nvSpPr>
        <p:spPr>
          <a:xfrm>
            <a:off x="772998" y="1720800"/>
            <a:ext cx="9583302" cy="4698854"/>
          </a:xfrm>
          <a:prstGeom prst="rect">
            <a:avLst/>
          </a:prstGeom>
        </p:spPr>
        <p:txBody>
          <a:bodyPr spcFirstLastPara="1" vert="horz" wrap="square" lIns="91425" tIns="91425" rIns="91425" bIns="91425" anchor="t" anchorCtr="0">
            <a:noAutofit/>
          </a:bodyPr>
          <a:lstStyle/>
          <a:p>
            <a:pPr>
              <a:buFont typeface="Wingdings" pitchFamily="2" charset="2"/>
              <a:buChar char="§"/>
            </a:pPr>
            <a:r>
              <a:rPr lang="fr" dirty="0"/>
              <a:t>Le décret de 1983 diminue les ressources de 13%; malgré tout, 200 charges à l’éducation des adultes sont conventionnées </a:t>
            </a:r>
            <a:endParaRPr dirty="0"/>
          </a:p>
          <a:p>
            <a:pPr>
              <a:buFont typeface="Wingdings" pitchFamily="2" charset="2"/>
              <a:buChar char="§"/>
            </a:pPr>
            <a:r>
              <a:rPr lang="fr" dirty="0"/>
              <a:t>À la suite d’un rapport de conciliation, la lettre d’entente #14 porte le nombre de charges à l’ÉDA à 250 pour l’année 1984-1985 + 18 charges à temps complet en règlement de tous les griefs relatifs à l’octroi de charges à temps complet à l’ÉDA pour l’année 1983-1984 </a:t>
            </a:r>
            <a:endParaRPr dirty="0"/>
          </a:p>
          <a:p>
            <a:pPr>
              <a:buFont typeface="Wingdings" pitchFamily="2" charset="2"/>
              <a:buChar char="§"/>
            </a:pPr>
            <a:r>
              <a:rPr lang="fr" dirty="0"/>
              <a:t>Le CCT (2 FNEEQ, 2 FEC) devait donner son avis sur la répartition, par collège, des charges à l’ÉDA</a:t>
            </a:r>
            <a:endParaRPr dirty="0"/>
          </a:p>
          <a:p>
            <a:pPr marL="0" indent="0">
              <a:spcBef>
                <a:spcPts val="1600"/>
              </a:spcBef>
              <a:spcAft>
                <a:spcPts val="1600"/>
              </a:spcAft>
              <a:buNone/>
            </a:pPr>
            <a:endParaRPr dirty="0"/>
          </a:p>
        </p:txBody>
      </p:sp>
    </p:spTree>
    <p:extLst>
      <p:ext uri="{BB962C8B-B14F-4D97-AF65-F5344CB8AC3E}">
        <p14:creationId xmlns:p14="http://schemas.microsoft.com/office/powerpoint/2010/main" val="236028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2149695" y="375667"/>
            <a:ext cx="8520600" cy="572700"/>
          </a:xfrm>
          <a:prstGeom prst="rect">
            <a:avLst/>
          </a:prstGeom>
        </p:spPr>
        <p:txBody>
          <a:bodyPr spcFirstLastPara="1" vert="horz" wrap="square" lIns="91425" tIns="91425" rIns="91425" bIns="91425" anchor="t" anchorCtr="0">
            <a:noAutofit/>
          </a:bodyPr>
          <a:lstStyle/>
          <a:p>
            <a:r>
              <a:rPr lang="fr"/>
              <a:t>Décret 1983-1986</a:t>
            </a:r>
            <a:endParaRPr/>
          </a:p>
        </p:txBody>
      </p:sp>
      <p:sp>
        <p:nvSpPr>
          <p:cNvPr id="97" name="Google Shape;97;p20"/>
          <p:cNvSpPr txBox="1">
            <a:spLocks noGrp="1"/>
          </p:cNvSpPr>
          <p:nvPr>
            <p:ph type="body" idx="1"/>
          </p:nvPr>
        </p:nvSpPr>
        <p:spPr>
          <a:xfrm>
            <a:off x="810705" y="1720800"/>
            <a:ext cx="9545595" cy="4519744"/>
          </a:xfrm>
          <a:prstGeom prst="rect">
            <a:avLst/>
          </a:prstGeom>
        </p:spPr>
        <p:txBody>
          <a:bodyPr spcFirstLastPara="1" vert="horz" wrap="square" lIns="91425" tIns="91425" rIns="91425" bIns="91425" anchor="t" anchorCtr="0">
            <a:noAutofit/>
          </a:bodyPr>
          <a:lstStyle/>
          <a:p>
            <a:pPr>
              <a:buFont typeface="Arial" panose="020B0604020202020204" pitchFamily="34" charset="0"/>
              <a:buChar char="•"/>
            </a:pPr>
            <a:r>
              <a:rPr lang="fr" sz="2700" dirty="0"/>
              <a:t>L’article 8-7.05 qui maintenait constant le nombre de charges à l’ÉDA dans les collèges est modifié par cet article :</a:t>
            </a:r>
            <a:endParaRPr sz="2700" dirty="0"/>
          </a:p>
          <a:p>
            <a:pPr marL="536575" indent="0">
              <a:spcBef>
                <a:spcPts val="1600"/>
              </a:spcBef>
              <a:buNone/>
            </a:pPr>
            <a:r>
              <a:rPr lang="fr" sz="2700" dirty="0"/>
              <a:t>« Tous les professeurs qui détiennent un contrat à temps complet à l’éducation des adultes à la date d’entrée en vigueur des dispositions constituants des conventions collectives sont dès lors considérés comme des professeurs à temps complet à l’enseignement régulier. »</a:t>
            </a:r>
          </a:p>
          <a:p>
            <a:pPr marL="0" indent="0">
              <a:spcBef>
                <a:spcPts val="1600"/>
              </a:spcBef>
              <a:buNone/>
            </a:pPr>
            <a:r>
              <a:rPr lang="fr" sz="2700" dirty="0"/>
              <a:t>Cet article aura cette nomenclature que pour la durée de cette convention...</a:t>
            </a:r>
            <a:endParaRPr sz="2700" dirty="0"/>
          </a:p>
          <a:p>
            <a:pPr marL="0" indent="0">
              <a:spcBef>
                <a:spcPts val="1600"/>
              </a:spcBef>
              <a:spcAft>
                <a:spcPts val="1600"/>
              </a:spcAft>
              <a:buNone/>
            </a:pPr>
            <a:endParaRPr dirty="0"/>
          </a:p>
        </p:txBody>
      </p:sp>
    </p:spTree>
    <p:extLst>
      <p:ext uri="{BB962C8B-B14F-4D97-AF65-F5344CB8AC3E}">
        <p14:creationId xmlns:p14="http://schemas.microsoft.com/office/powerpoint/2010/main" val="2861284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2147400" y="332656"/>
            <a:ext cx="8520600" cy="763600"/>
          </a:xfrm>
          <a:prstGeom prst="rect">
            <a:avLst/>
          </a:prstGeom>
        </p:spPr>
        <p:txBody>
          <a:bodyPr spcFirstLastPara="1" vert="horz" wrap="square" lIns="91425" tIns="91425" rIns="91425" bIns="91425" anchor="t" anchorCtr="0">
            <a:noAutofit/>
          </a:bodyPr>
          <a:lstStyle/>
          <a:p>
            <a:r>
              <a:rPr lang="fr"/>
              <a:t>Convention 1986-1988</a:t>
            </a:r>
            <a:endParaRPr/>
          </a:p>
        </p:txBody>
      </p:sp>
      <p:sp>
        <p:nvSpPr>
          <p:cNvPr id="103" name="Google Shape;103;p21"/>
          <p:cNvSpPr txBox="1">
            <a:spLocks noGrp="1"/>
          </p:cNvSpPr>
          <p:nvPr>
            <p:ph type="body" idx="1"/>
          </p:nvPr>
        </p:nvSpPr>
        <p:spPr>
          <a:xfrm>
            <a:off x="782424" y="1536633"/>
            <a:ext cx="10993975" cy="4555200"/>
          </a:xfrm>
          <a:prstGeom prst="rect">
            <a:avLst/>
          </a:prstGeom>
        </p:spPr>
        <p:txBody>
          <a:bodyPr spcFirstLastPara="1" vert="horz" wrap="square" lIns="91425" tIns="91425" rIns="91425" bIns="91425" anchor="t" anchorCtr="0">
            <a:noAutofit/>
          </a:bodyPr>
          <a:lstStyle/>
          <a:p>
            <a:r>
              <a:rPr lang="fr" dirty="0"/>
              <a:t>Deux cents charges à l’éducation des adultes sont maintenues dans une nouvelle annexe (I-2)</a:t>
            </a:r>
            <a:endParaRPr dirty="0"/>
          </a:p>
          <a:p>
            <a:pPr lvl="1">
              <a:spcBef>
                <a:spcPts val="0"/>
              </a:spcBef>
            </a:pPr>
            <a:r>
              <a:rPr lang="fr" dirty="0"/>
              <a:t>Réparties après consultation avec le comité consultatif sur la tâche (CCT)</a:t>
            </a:r>
            <a:endParaRPr dirty="0"/>
          </a:p>
          <a:p>
            <a:r>
              <a:rPr lang="fr" dirty="0"/>
              <a:t>L’article 8-7.00 subit des modifications importantes</a:t>
            </a:r>
            <a:endParaRPr dirty="0"/>
          </a:p>
          <a:p>
            <a:pPr lvl="1">
              <a:spcBef>
                <a:spcPts val="0"/>
              </a:spcBef>
            </a:pPr>
            <a:r>
              <a:rPr lang="fr" dirty="0"/>
              <a:t>Apparition de la 8-7.03 donnant droit au collège de choisir le mécanisme de sélection des enseignant-es à l’ÉDA</a:t>
            </a:r>
            <a:endParaRPr dirty="0"/>
          </a:p>
        </p:txBody>
      </p:sp>
    </p:spTree>
    <p:extLst>
      <p:ext uri="{BB962C8B-B14F-4D97-AF65-F5344CB8AC3E}">
        <p14:creationId xmlns:p14="http://schemas.microsoft.com/office/powerpoint/2010/main" val="2467409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1835700" y="535858"/>
            <a:ext cx="8520600" cy="763600"/>
          </a:xfrm>
          <a:prstGeom prst="rect">
            <a:avLst/>
          </a:prstGeom>
        </p:spPr>
        <p:txBody>
          <a:bodyPr spcFirstLastPara="1" vert="horz" wrap="square" lIns="91425" tIns="91425" rIns="91425" bIns="91425" anchor="t" anchorCtr="0">
            <a:noAutofit/>
          </a:bodyPr>
          <a:lstStyle/>
          <a:p>
            <a:r>
              <a:rPr lang="fr"/>
              <a:t>Convention 1989-1991...1995</a:t>
            </a:r>
            <a:endParaRPr/>
          </a:p>
        </p:txBody>
      </p:sp>
      <p:sp>
        <p:nvSpPr>
          <p:cNvPr id="109" name="Google Shape;109;p22"/>
          <p:cNvSpPr txBox="1">
            <a:spLocks noGrp="1"/>
          </p:cNvSpPr>
          <p:nvPr>
            <p:ph type="body" idx="1"/>
          </p:nvPr>
        </p:nvSpPr>
        <p:spPr>
          <a:xfrm>
            <a:off x="782424" y="1536633"/>
            <a:ext cx="10993975" cy="4555200"/>
          </a:xfrm>
          <a:prstGeom prst="rect">
            <a:avLst/>
          </a:prstGeom>
        </p:spPr>
        <p:txBody>
          <a:bodyPr spcFirstLastPara="1" vert="horz" wrap="square" lIns="91425" tIns="91425" rIns="91425" bIns="91425" anchor="t" anchorCtr="0">
            <a:noAutofit/>
          </a:bodyPr>
          <a:lstStyle/>
          <a:p>
            <a:r>
              <a:rPr lang="fr" sz="2600" dirty="0">
                <a:solidFill>
                  <a:schemeClr val="dk1"/>
                </a:solidFill>
                <a:latin typeface="TW Cen MT"/>
                <a:ea typeface="Calibri"/>
                <a:cs typeface="Calibri"/>
                <a:sym typeface="Calibri"/>
              </a:rPr>
              <a:t>L’annexe I-2 est maintenant intitulée « Allocation des 175 charges à l’éducation des adultes ». </a:t>
            </a:r>
            <a:endParaRPr lang="en-US" sz="2600" dirty="0">
              <a:solidFill>
                <a:schemeClr val="dk1"/>
              </a:solidFill>
              <a:latin typeface="TW Cen MT"/>
            </a:endParaRPr>
          </a:p>
          <a:p>
            <a:r>
              <a:rPr lang="fr" sz="2600" dirty="0">
                <a:solidFill>
                  <a:schemeClr val="dk1"/>
                </a:solidFill>
                <a:latin typeface="TW Cen MT"/>
                <a:ea typeface="Calibri"/>
                <a:cs typeface="Calibri"/>
                <a:sym typeface="Calibri"/>
              </a:rPr>
              <a:t>Modification de l’article 5-2.06 :  « L'enseignante ou l'enseignant acquiert sa permanence dès l'entrée en vigueur d'un contrat d'engagement au Collège à titre d'enseignante ou d'enseignant à temps complet dans un poste disponible obtenu au cours de l'une ou l'autre des deux (2) années d'engagement qui suivent l'occupation au Collège pendant trois (3) années consécutives de charges à temps complet dont au moins deux (2) à l'enseignement régulier. » </a:t>
            </a:r>
            <a:endParaRPr lang="fr" sz="2600" dirty="0">
              <a:solidFill>
                <a:schemeClr val="dk1"/>
              </a:solidFill>
              <a:latin typeface="TW Cen MT"/>
              <a:ea typeface="Calibri"/>
              <a:cs typeface="Calibri"/>
            </a:endParaRPr>
          </a:p>
        </p:txBody>
      </p:sp>
    </p:spTree>
    <p:extLst>
      <p:ext uri="{BB962C8B-B14F-4D97-AF65-F5344CB8AC3E}">
        <p14:creationId xmlns:p14="http://schemas.microsoft.com/office/powerpoint/2010/main" val="99217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1835700" y="535858"/>
            <a:ext cx="8520600" cy="763600"/>
          </a:xfrm>
          <a:prstGeom prst="rect">
            <a:avLst/>
          </a:prstGeom>
        </p:spPr>
        <p:txBody>
          <a:bodyPr spcFirstLastPara="1" vert="horz" wrap="square" lIns="91425" tIns="91425" rIns="91425" bIns="91425" anchor="t" anchorCtr="0">
            <a:noAutofit/>
          </a:bodyPr>
          <a:lstStyle/>
          <a:p>
            <a:r>
              <a:rPr lang="fr"/>
              <a:t>Convention 1989-1991...1995</a:t>
            </a:r>
            <a:endParaRPr/>
          </a:p>
        </p:txBody>
      </p:sp>
      <p:sp>
        <p:nvSpPr>
          <p:cNvPr id="109" name="Google Shape;109;p22"/>
          <p:cNvSpPr txBox="1">
            <a:spLocks noGrp="1"/>
          </p:cNvSpPr>
          <p:nvPr>
            <p:ph type="body" idx="1"/>
          </p:nvPr>
        </p:nvSpPr>
        <p:spPr>
          <a:xfrm>
            <a:off x="744718" y="1536633"/>
            <a:ext cx="11031682" cy="4555200"/>
          </a:xfrm>
          <a:prstGeom prst="rect">
            <a:avLst/>
          </a:prstGeom>
        </p:spPr>
        <p:txBody>
          <a:bodyPr spcFirstLastPara="1" vert="horz" wrap="square" lIns="91425" tIns="91425" rIns="91425" bIns="91425" anchor="t" anchorCtr="0">
            <a:noAutofit/>
          </a:bodyPr>
          <a:lstStyle/>
          <a:p>
            <a:pPr>
              <a:buClr>
                <a:schemeClr val="dk1"/>
              </a:buClr>
              <a:buFont typeface="Calibri"/>
              <a:buChar char="●"/>
            </a:pPr>
            <a:r>
              <a:rPr lang="fr" sz="2600" dirty="0">
                <a:solidFill>
                  <a:schemeClr val="dk1"/>
                </a:solidFill>
                <a:latin typeface="TW Cen MT"/>
                <a:ea typeface="Calibri"/>
                <a:cs typeface="Calibri"/>
              </a:rPr>
              <a:t>Introduction</a:t>
            </a:r>
            <a:r>
              <a:rPr lang="fr" sz="2600" dirty="0">
                <a:solidFill>
                  <a:schemeClr val="dk1"/>
                </a:solidFill>
                <a:latin typeface="TW Cen MT"/>
                <a:ea typeface="Calibri"/>
                <a:cs typeface="Calibri"/>
                <a:sym typeface="Calibri"/>
              </a:rPr>
              <a:t> de la clause 8-7.05 donnant priorité à un enseignant à temps partiel aux cours à l'ÉDA si sa charge au régulier est égale ou supérieure à 30 CI (session) ou 60 CI (année)</a:t>
            </a:r>
            <a:r>
              <a:rPr lang="fr" sz="2600" dirty="0">
                <a:solidFill>
                  <a:schemeClr val="dk1"/>
                </a:solidFill>
                <a:latin typeface="TW Cen MT"/>
                <a:ea typeface="Calibri"/>
                <a:cs typeface="Calibri"/>
              </a:rPr>
              <a:t> ; aucune annualisation prévue (les cours sont rémunérés à titre de chargé de cours)</a:t>
            </a:r>
            <a:endParaRPr lang="en-US" sz="2600" dirty="0">
              <a:solidFill>
                <a:schemeClr val="dk1"/>
              </a:solidFill>
              <a:latin typeface="TW Cen MT"/>
              <a:ea typeface="Calibri"/>
              <a:cs typeface="Calibri"/>
            </a:endParaRPr>
          </a:p>
        </p:txBody>
      </p:sp>
    </p:spTree>
    <p:extLst>
      <p:ext uri="{BB962C8B-B14F-4D97-AF65-F5344CB8AC3E}">
        <p14:creationId xmlns:p14="http://schemas.microsoft.com/office/powerpoint/2010/main" val="365781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835700" y="535858"/>
            <a:ext cx="8520600" cy="763600"/>
          </a:xfrm>
          <a:prstGeom prst="rect">
            <a:avLst/>
          </a:prstGeom>
        </p:spPr>
        <p:txBody>
          <a:bodyPr spcFirstLastPara="1" vert="horz" wrap="square" lIns="91425" tIns="91425" rIns="91425" bIns="91425" anchor="t" anchorCtr="0">
            <a:noAutofit/>
          </a:bodyPr>
          <a:lstStyle/>
          <a:p>
            <a:r>
              <a:rPr lang="fr"/>
              <a:t>Convention 1995-1998</a:t>
            </a:r>
            <a:endParaRPr/>
          </a:p>
        </p:txBody>
      </p:sp>
      <p:sp>
        <p:nvSpPr>
          <p:cNvPr id="115" name="Google Shape;115;p23"/>
          <p:cNvSpPr txBox="1">
            <a:spLocks noGrp="1"/>
          </p:cNvSpPr>
          <p:nvPr>
            <p:ph type="body" idx="1"/>
          </p:nvPr>
        </p:nvSpPr>
        <p:spPr>
          <a:xfrm>
            <a:off x="820132" y="1536633"/>
            <a:ext cx="10956268" cy="4555200"/>
          </a:xfrm>
          <a:prstGeom prst="rect">
            <a:avLst/>
          </a:prstGeom>
        </p:spPr>
        <p:txBody>
          <a:bodyPr spcFirstLastPara="1" vert="horz" wrap="square" lIns="91425" tIns="91425" rIns="91425" bIns="91425" anchor="t" anchorCtr="0">
            <a:noAutofit/>
          </a:bodyPr>
          <a:lstStyle/>
          <a:p>
            <a:r>
              <a:rPr lang="fr" dirty="0"/>
              <a:t>Concession annuelle de 144 ETC comptabilisée à l’annexe I-2 (les “G” colonnes)</a:t>
            </a:r>
            <a:endParaRPr dirty="0"/>
          </a:p>
          <a:p>
            <a:pPr lvl="1">
              <a:spcBef>
                <a:spcPts val="0"/>
              </a:spcBef>
            </a:pPr>
            <a:r>
              <a:rPr lang="fr" dirty="0"/>
              <a:t>Évite la réduction exigée par la loi 102 du gouvernement de Daniel Johnson : soit 1200 ETC ou 12% des effectifs du réseau</a:t>
            </a:r>
            <a:endParaRPr dirty="0"/>
          </a:p>
          <a:p>
            <a:pPr lvl="1">
              <a:spcBef>
                <a:spcPts val="0"/>
              </a:spcBef>
            </a:pPr>
            <a:r>
              <a:rPr lang="fr" dirty="0"/>
              <a:t>Impacte les ressources prévues pour les fonctions dites « périphériques », y inclut les charges à l’éducation des adultes</a:t>
            </a:r>
            <a:endParaRPr dirty="0"/>
          </a:p>
          <a:p>
            <a:pPr lvl="1">
              <a:spcBef>
                <a:spcPts val="0"/>
              </a:spcBef>
            </a:pPr>
            <a:r>
              <a:rPr lang="fr" dirty="0"/>
              <a:t>Coupure étalée sur le réseau entier, mais chaque collège devient responsable de choisir les fonctions qui subiront une diminution locale ; difficile alors de saisir l’impact sur le nombre total de charges à l’ÉDA</a:t>
            </a:r>
            <a:endParaRPr dirty="0"/>
          </a:p>
        </p:txBody>
      </p:sp>
    </p:spTree>
    <p:extLst>
      <p:ext uri="{BB962C8B-B14F-4D97-AF65-F5344CB8AC3E}">
        <p14:creationId xmlns:p14="http://schemas.microsoft.com/office/powerpoint/2010/main" val="2038474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835700" y="535858"/>
            <a:ext cx="8520600" cy="763600"/>
          </a:xfrm>
          <a:prstGeom prst="rect">
            <a:avLst/>
          </a:prstGeom>
        </p:spPr>
        <p:txBody>
          <a:bodyPr spcFirstLastPara="1" vert="horz" wrap="square" lIns="91425" tIns="91425" rIns="91425" bIns="91425" anchor="t" anchorCtr="0">
            <a:noAutofit/>
          </a:bodyPr>
          <a:lstStyle/>
          <a:p>
            <a:r>
              <a:rPr lang="fr"/>
              <a:t>Convention 1995-1998</a:t>
            </a:r>
            <a:endParaRPr/>
          </a:p>
        </p:txBody>
      </p:sp>
      <p:sp>
        <p:nvSpPr>
          <p:cNvPr id="115" name="Google Shape;115;p23"/>
          <p:cNvSpPr txBox="1">
            <a:spLocks noGrp="1"/>
          </p:cNvSpPr>
          <p:nvPr>
            <p:ph type="body" idx="1"/>
          </p:nvPr>
        </p:nvSpPr>
        <p:spPr>
          <a:xfrm>
            <a:off x="820132" y="1536633"/>
            <a:ext cx="10956268" cy="4555200"/>
          </a:xfrm>
          <a:prstGeom prst="rect">
            <a:avLst/>
          </a:prstGeom>
        </p:spPr>
        <p:txBody>
          <a:bodyPr spcFirstLastPara="1" vert="horz" wrap="square" lIns="91425" tIns="91425" rIns="91425" bIns="91425" anchor="t" anchorCtr="0">
            <a:noAutofit/>
          </a:bodyPr>
          <a:lstStyle/>
          <a:p>
            <a:r>
              <a:rPr lang="fr" dirty="0"/>
              <a:t>Disparition de l'ancienne 8-7.05 ; l'enseignant au régulier a maintenant priorité pour les charges à l'ÉDA (5-4.17d)</a:t>
            </a:r>
            <a:endParaRPr lang="en-US" dirty="0"/>
          </a:p>
          <a:p>
            <a:r>
              <a:rPr lang="fr" dirty="0"/>
              <a:t>Limite semestrielle (0,6875) et annuelle (1) pour une charge totale (avec enseignement au régulier et à l'ÉDA) maintenue à la 5-4.19</a:t>
            </a:r>
          </a:p>
          <a:p>
            <a:r>
              <a:rPr lang="fr" dirty="0"/>
              <a:t>Apparition de la 8-7.07 permettant la création de charges à temps complet à l’ÉDA à même les ressources de l’annexe I-2</a:t>
            </a:r>
            <a:endParaRPr dirty="0"/>
          </a:p>
          <a:p>
            <a:pPr lvl="1">
              <a:spcBef>
                <a:spcPts val="0"/>
              </a:spcBef>
            </a:pPr>
            <a:r>
              <a:rPr lang="fr" dirty="0"/>
              <a:t>Une charge = 0.46 ETC</a:t>
            </a:r>
          </a:p>
        </p:txBody>
      </p:sp>
    </p:spTree>
    <p:extLst>
      <p:ext uri="{BB962C8B-B14F-4D97-AF65-F5344CB8AC3E}">
        <p14:creationId xmlns:p14="http://schemas.microsoft.com/office/powerpoint/2010/main" val="82934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1816721" y="577192"/>
            <a:ext cx="8520600" cy="763600"/>
          </a:xfrm>
          <a:prstGeom prst="rect">
            <a:avLst/>
          </a:prstGeom>
        </p:spPr>
        <p:txBody>
          <a:bodyPr spcFirstLastPara="1" vert="horz" wrap="square" lIns="91425" tIns="91425" rIns="91425" bIns="91425" anchor="t" anchorCtr="0">
            <a:noAutofit/>
          </a:bodyPr>
          <a:lstStyle/>
          <a:p>
            <a:r>
              <a:rPr lang="fr"/>
              <a:t>Convention 2000-2002</a:t>
            </a:r>
            <a:endParaRPr/>
          </a:p>
        </p:txBody>
      </p:sp>
      <p:sp>
        <p:nvSpPr>
          <p:cNvPr id="133" name="Google Shape;133;p26"/>
          <p:cNvSpPr txBox="1">
            <a:spLocks noGrp="1"/>
          </p:cNvSpPr>
          <p:nvPr>
            <p:ph type="body" idx="1"/>
          </p:nvPr>
        </p:nvSpPr>
        <p:spPr>
          <a:xfrm>
            <a:off x="735291" y="1700808"/>
            <a:ext cx="9621009" cy="3674400"/>
          </a:xfrm>
          <a:prstGeom prst="rect">
            <a:avLst/>
          </a:prstGeom>
        </p:spPr>
        <p:txBody>
          <a:bodyPr spcFirstLastPara="1" vert="horz" wrap="square" lIns="91425" tIns="91425" rIns="91425" bIns="91425" anchor="t" anchorCtr="0">
            <a:noAutofit/>
          </a:bodyPr>
          <a:lstStyle/>
          <a:p>
            <a:pPr>
              <a:buFont typeface="Calibri"/>
              <a:buChar char="●"/>
            </a:pPr>
            <a:r>
              <a:rPr lang="fr" sz="3200" dirty="0">
                <a:latin typeface="TW Cen MT"/>
                <a:ea typeface="Calibri"/>
                <a:cs typeface="Calibri"/>
                <a:sym typeface="Calibri"/>
              </a:rPr>
              <a:t>En gros, 98 demandes de négo dont 2 demandes spécifiquement ÉDA plus 4 pouvant s’appliquer</a:t>
            </a:r>
            <a:endParaRPr lang="en-US" sz="3200" dirty="0">
              <a:latin typeface="TW Cen MT"/>
              <a:ea typeface="Calibri"/>
              <a:cs typeface="Calibri"/>
            </a:endParaRPr>
          </a:p>
        </p:txBody>
      </p:sp>
    </p:spTree>
    <p:extLst>
      <p:ext uri="{BB962C8B-B14F-4D97-AF65-F5344CB8AC3E}">
        <p14:creationId xmlns:p14="http://schemas.microsoft.com/office/powerpoint/2010/main" val="3060454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1822149" y="591449"/>
            <a:ext cx="8520600" cy="763600"/>
          </a:xfrm>
          <a:prstGeom prst="rect">
            <a:avLst/>
          </a:prstGeom>
        </p:spPr>
        <p:txBody>
          <a:bodyPr spcFirstLastPara="1" vert="horz" wrap="square" lIns="91425" tIns="91425" rIns="91425" bIns="91425" anchor="t" anchorCtr="0">
            <a:noAutofit/>
          </a:bodyPr>
          <a:lstStyle/>
          <a:p>
            <a:r>
              <a:rPr lang="fr"/>
              <a:t>Convention 2000-2002</a:t>
            </a:r>
            <a:endParaRPr/>
          </a:p>
        </p:txBody>
      </p:sp>
      <p:sp>
        <p:nvSpPr>
          <p:cNvPr id="121" name="Google Shape;121;p24"/>
          <p:cNvSpPr txBox="1">
            <a:spLocks noGrp="1"/>
          </p:cNvSpPr>
          <p:nvPr>
            <p:ph type="body" idx="1"/>
          </p:nvPr>
        </p:nvSpPr>
        <p:spPr>
          <a:xfrm>
            <a:off x="744718" y="1614544"/>
            <a:ext cx="9521275" cy="4852244"/>
          </a:xfrm>
          <a:prstGeom prst="rect">
            <a:avLst/>
          </a:prstGeom>
        </p:spPr>
        <p:txBody>
          <a:bodyPr spcFirstLastPara="1" vert="horz" wrap="square" lIns="91425" tIns="91425" rIns="91425" bIns="91425" anchor="t" anchorCtr="0">
            <a:noAutofit/>
          </a:bodyPr>
          <a:lstStyle/>
          <a:p>
            <a:pPr marL="114300" indent="0">
              <a:lnSpc>
                <a:spcPct val="115000"/>
              </a:lnSpc>
              <a:buClr>
                <a:srgbClr val="000000"/>
              </a:buClr>
              <a:buNone/>
            </a:pPr>
            <a:r>
              <a:rPr lang="fr" sz="2700" b="1" dirty="0">
                <a:solidFill>
                  <a:srgbClr val="000000"/>
                </a:solidFill>
                <a:latin typeface="TW Cen MT"/>
                <a:ea typeface="Calibri"/>
                <a:cs typeface="Calibri"/>
                <a:sym typeface="Calibri"/>
              </a:rPr>
              <a:t>DEMANDES</a:t>
            </a:r>
            <a:endParaRPr lang="en-US" b="1" dirty="0"/>
          </a:p>
          <a:p>
            <a:pPr>
              <a:lnSpc>
                <a:spcPct val="114999"/>
              </a:lnSpc>
              <a:buClr>
                <a:srgbClr val="000000"/>
              </a:buClr>
              <a:buFont typeface="Calibri"/>
              <a:buChar char="●"/>
            </a:pPr>
            <a:r>
              <a:rPr lang="fr" sz="2400" dirty="0">
                <a:solidFill>
                  <a:srgbClr val="000000"/>
                </a:solidFill>
                <a:latin typeface="TW Cen MT"/>
                <a:ea typeface="Calibri"/>
                <a:cs typeface="Calibri"/>
                <a:sym typeface="Calibri"/>
              </a:rPr>
              <a:t>Intégration de l'éducation des adultes</a:t>
            </a:r>
            <a:r>
              <a:rPr lang="fr" sz="2400" dirty="0">
                <a:latin typeface="TW Cen MT"/>
                <a:ea typeface="Calibri"/>
                <a:cs typeface="Calibri"/>
              </a:rPr>
              <a:t> aux conditions du régulier</a:t>
            </a:r>
          </a:p>
          <a:p>
            <a:pPr>
              <a:lnSpc>
                <a:spcPct val="114999"/>
              </a:lnSpc>
              <a:buClr>
                <a:srgbClr val="000000"/>
              </a:buClr>
              <a:buFont typeface="Calibri"/>
              <a:buChar char="●"/>
            </a:pPr>
            <a:r>
              <a:rPr lang="fr" sz="2400" dirty="0">
                <a:solidFill>
                  <a:srgbClr val="000000"/>
                </a:solidFill>
                <a:latin typeface="TW Cen MT"/>
                <a:ea typeface="Calibri"/>
                <a:cs typeface="Calibri"/>
                <a:sym typeface="Calibri"/>
              </a:rPr>
              <a:t>Un poste ou une charge à I’enseignement régulier ne peut être refusé à un enseignant non-permanent de Ia discipline visée ayant plus de trois ans d’ancienneté si sa candidature n’a pas été analysée par le Comité de sélection</a:t>
            </a:r>
            <a:endParaRPr sz="2400" dirty="0">
              <a:solidFill>
                <a:srgbClr val="000000"/>
              </a:solidFill>
              <a:latin typeface="TW Cen MT"/>
              <a:ea typeface="Calibri"/>
              <a:cs typeface="Calibri"/>
            </a:endParaRPr>
          </a:p>
          <a:p>
            <a:pPr>
              <a:lnSpc>
                <a:spcPct val="115000"/>
              </a:lnSpc>
              <a:buClr>
                <a:srgbClr val="000000"/>
              </a:buClr>
              <a:buFont typeface="Calibri"/>
              <a:buChar char="●"/>
            </a:pPr>
            <a:r>
              <a:rPr lang="fr" sz="2400" dirty="0">
                <a:solidFill>
                  <a:srgbClr val="000000"/>
                </a:solidFill>
                <a:latin typeface="TW Cen MT"/>
                <a:ea typeface="Calibri"/>
                <a:cs typeface="Calibri"/>
                <a:sym typeface="Calibri"/>
              </a:rPr>
              <a:t>L’enseignant qui assume 450 périodes d’enseignement au cours d’une année ou 225 périodes au cours d’une session devient respectivement enseignant à temps complet ou pleine charge session</a:t>
            </a:r>
            <a:endParaRPr lang="fr" sz="2400" dirty="0">
              <a:solidFill>
                <a:srgbClr val="000000"/>
              </a:solidFill>
              <a:latin typeface="TW Cen MT"/>
              <a:ea typeface="Calibri"/>
              <a:cs typeface="Calibri"/>
            </a:endParaRPr>
          </a:p>
          <a:p>
            <a:pPr>
              <a:lnSpc>
                <a:spcPct val="114999"/>
              </a:lnSpc>
              <a:buClr>
                <a:srgbClr val="000000"/>
              </a:buClr>
              <a:buFont typeface="Calibri"/>
              <a:buChar char="●"/>
            </a:pPr>
            <a:r>
              <a:rPr lang="fr" sz="2400" dirty="0">
                <a:latin typeface="TW Cen MT"/>
              </a:rPr>
              <a:t>L’enseignante qui a accumulé 10 années d’ancienneté acquiert Ia permanence dès qu’elIe obtient une charge à temps complet.</a:t>
            </a:r>
          </a:p>
        </p:txBody>
      </p:sp>
    </p:spTree>
    <p:extLst>
      <p:ext uri="{BB962C8B-B14F-4D97-AF65-F5344CB8AC3E}">
        <p14:creationId xmlns:p14="http://schemas.microsoft.com/office/powerpoint/2010/main" val="312186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2000-2002</a:t>
            </a:r>
            <a:endParaRPr/>
          </a:p>
        </p:txBody>
      </p:sp>
      <p:sp>
        <p:nvSpPr>
          <p:cNvPr id="139" name="Google Shape;139;p27"/>
          <p:cNvSpPr txBox="1">
            <a:spLocks noGrp="1"/>
          </p:cNvSpPr>
          <p:nvPr>
            <p:ph type="body" idx="1"/>
          </p:nvPr>
        </p:nvSpPr>
        <p:spPr>
          <a:xfrm>
            <a:off x="782425" y="1673692"/>
            <a:ext cx="9444479" cy="3674400"/>
          </a:xfrm>
          <a:prstGeom prst="rect">
            <a:avLst/>
          </a:prstGeom>
        </p:spPr>
        <p:txBody>
          <a:bodyPr spcFirstLastPara="1" vert="horz" wrap="square" lIns="91425" tIns="91425" rIns="91425" bIns="91425" anchor="t" anchorCtr="0">
            <a:noAutofit/>
          </a:bodyPr>
          <a:lstStyle/>
          <a:p>
            <a:pPr marL="114300" indent="0">
              <a:lnSpc>
                <a:spcPct val="115000"/>
              </a:lnSpc>
              <a:buNone/>
            </a:pPr>
            <a:r>
              <a:rPr lang="fr" sz="2800" b="1" dirty="0">
                <a:latin typeface="TW Cen MT"/>
                <a:ea typeface="Calibri"/>
                <a:cs typeface="Calibri"/>
              </a:rPr>
              <a:t>RÉSULTATS </a:t>
            </a:r>
            <a:endParaRPr lang="fr" sz="2800" dirty="0">
              <a:latin typeface="TW Cen MT"/>
              <a:ea typeface="Calibri"/>
              <a:cs typeface="Calibri"/>
            </a:endParaRPr>
          </a:p>
          <a:p>
            <a:pPr>
              <a:lnSpc>
                <a:spcPct val="114999"/>
              </a:lnSpc>
              <a:buFont typeface="Calibri"/>
              <a:buChar char="●"/>
            </a:pPr>
            <a:r>
              <a:rPr lang="fr" sz="2800" dirty="0">
                <a:latin typeface="TW Cen MT"/>
                <a:ea typeface="Calibri"/>
                <a:cs typeface="Calibri"/>
                <a:sym typeface="Calibri"/>
              </a:rPr>
              <a:t>Éducation des adultes devient formation continue</a:t>
            </a:r>
            <a:r>
              <a:rPr lang="fr" sz="2800" dirty="0">
                <a:latin typeface="TW Cen MT"/>
                <a:ea typeface="Calibri"/>
                <a:cs typeface="Calibri"/>
              </a:rPr>
              <a:t>, sinon, pas la moindre différence à 8-7.00</a:t>
            </a:r>
            <a:endParaRPr sz="2800" dirty="0">
              <a:latin typeface="TW Cen MT"/>
              <a:ea typeface="Calibri"/>
              <a:cs typeface="Calibri"/>
            </a:endParaRPr>
          </a:p>
          <a:p>
            <a:pPr>
              <a:lnSpc>
                <a:spcPct val="114999"/>
              </a:lnSpc>
              <a:buFont typeface="Calibri"/>
              <a:buChar char="●"/>
            </a:pPr>
            <a:r>
              <a:rPr lang="fr" sz="2800" dirty="0">
                <a:latin typeface="TW Cen MT"/>
                <a:ea typeface="Calibri"/>
                <a:cs typeface="Calibri"/>
              </a:rPr>
              <a:t>Mise sur pied d'un comité paritaire:</a:t>
            </a:r>
          </a:p>
          <a:p>
            <a:pPr indent="0">
              <a:lnSpc>
                <a:spcPct val="115000"/>
              </a:lnSpc>
              <a:spcBef>
                <a:spcPts val="1600"/>
              </a:spcBef>
              <a:buNone/>
            </a:pPr>
            <a:endParaRPr sz="2800" dirty="0">
              <a:latin typeface="TW Cen MT"/>
              <a:ea typeface="Calibri"/>
              <a:cs typeface="Calibri"/>
            </a:endParaRPr>
          </a:p>
          <a:p>
            <a:pPr marL="0" indent="0">
              <a:lnSpc>
                <a:spcPct val="115000"/>
              </a:lnSpc>
              <a:spcBef>
                <a:spcPts val="1600"/>
              </a:spcBef>
              <a:spcAft>
                <a:spcPts val="1600"/>
              </a:spcAft>
              <a:buNone/>
            </a:pPr>
            <a:endParaRPr sz="2800" dirty="0">
              <a:latin typeface="TW Cen MT"/>
              <a:ea typeface="Calibri"/>
              <a:cs typeface="Calibri"/>
            </a:endParaRPr>
          </a:p>
        </p:txBody>
      </p:sp>
      <p:pic>
        <p:nvPicPr>
          <p:cNvPr id="140" name="Google Shape;140;p27"/>
          <p:cNvPicPr preferRelativeResize="0"/>
          <p:nvPr/>
        </p:nvPicPr>
        <p:blipFill rotWithShape="1">
          <a:blip r:embed="rId3">
            <a:alphaModFix/>
          </a:blip>
          <a:srcRect l="-180" t="14338" r="4129" b="8088"/>
          <a:stretch/>
        </p:blipFill>
        <p:spPr>
          <a:xfrm>
            <a:off x="2329622" y="3729350"/>
            <a:ext cx="7695830" cy="3033995"/>
          </a:xfrm>
          <a:prstGeom prst="rect">
            <a:avLst/>
          </a:prstGeom>
          <a:noFill/>
          <a:ln>
            <a:noFill/>
          </a:ln>
        </p:spPr>
      </p:pic>
    </p:spTree>
    <p:extLst>
      <p:ext uri="{BB962C8B-B14F-4D97-AF65-F5344CB8AC3E}">
        <p14:creationId xmlns:p14="http://schemas.microsoft.com/office/powerpoint/2010/main" val="260927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1835700" y="578990"/>
            <a:ext cx="8520600" cy="763600"/>
          </a:xfrm>
          <a:prstGeom prst="rect">
            <a:avLst/>
          </a:prstGeom>
        </p:spPr>
        <p:txBody>
          <a:bodyPr spcFirstLastPara="1" vert="horz" wrap="square" lIns="91425" tIns="91425" rIns="91425" bIns="91425" anchor="t" anchorCtr="0">
            <a:noAutofit/>
          </a:bodyPr>
          <a:lstStyle/>
          <a:p>
            <a:r>
              <a:rPr lang="fr"/>
              <a:t>Convention 2000-2002</a:t>
            </a:r>
            <a:endParaRPr/>
          </a:p>
        </p:txBody>
      </p:sp>
      <p:sp>
        <p:nvSpPr>
          <p:cNvPr id="127" name="Google Shape;127;p25"/>
          <p:cNvSpPr txBox="1">
            <a:spLocks noGrp="1"/>
          </p:cNvSpPr>
          <p:nvPr>
            <p:ph type="body" idx="1"/>
          </p:nvPr>
        </p:nvSpPr>
        <p:spPr>
          <a:xfrm>
            <a:off x="782425" y="1700808"/>
            <a:ext cx="9573875" cy="3674400"/>
          </a:xfrm>
          <a:prstGeom prst="rect">
            <a:avLst/>
          </a:prstGeom>
        </p:spPr>
        <p:txBody>
          <a:bodyPr spcFirstLastPara="1" vert="horz" wrap="square" lIns="91425" tIns="91425" rIns="91425" bIns="91425" anchor="t" anchorCtr="0">
            <a:noAutofit/>
          </a:bodyPr>
          <a:lstStyle/>
          <a:p>
            <a:pPr>
              <a:spcBef>
                <a:spcPts val="1600"/>
              </a:spcBef>
              <a:buFont typeface="Calibri"/>
              <a:buChar char="●"/>
            </a:pPr>
            <a:r>
              <a:rPr lang="fr" sz="2800" dirty="0">
                <a:latin typeface="tw cen mt"/>
                <a:ea typeface="Calibri"/>
                <a:cs typeface="Calibri"/>
                <a:sym typeface="Calibri"/>
              </a:rPr>
              <a:t>Les CC perdaient leur priorité après 525 heures avant 2000</a:t>
            </a:r>
            <a:r>
              <a:rPr lang="fr" sz="2800" dirty="0">
                <a:latin typeface="tw cen mt"/>
                <a:ea typeface="Calibri"/>
                <a:cs typeface="Calibri"/>
              </a:rPr>
              <a:t>, sans avoir le statut temps complet. </a:t>
            </a:r>
            <a:r>
              <a:rPr lang="fr" sz="2800" dirty="0">
                <a:latin typeface="tw cen mt"/>
                <a:ea typeface="Calibri"/>
                <a:cs typeface="Calibri"/>
                <a:sym typeface="Calibri"/>
              </a:rPr>
              <a:t> </a:t>
            </a:r>
            <a:r>
              <a:rPr lang="fr" sz="2800" b="1" dirty="0">
                <a:latin typeface="tw cen mt"/>
                <a:ea typeface="Calibri"/>
                <a:cs typeface="Calibri"/>
                <a:sym typeface="Calibri"/>
              </a:rPr>
              <a:t>Gain :</a:t>
            </a:r>
            <a:r>
              <a:rPr lang="fr" sz="2800" dirty="0">
                <a:latin typeface="tw cen mt"/>
                <a:ea typeface="Calibri"/>
                <a:cs typeface="Calibri"/>
                <a:sym typeface="Calibri"/>
              </a:rPr>
              <a:t> obtention du statut TC lorsque Ci/80 + nbre/525</a:t>
            </a:r>
            <a:r>
              <a:rPr lang="fr" sz="2800" dirty="0">
                <a:latin typeface="tw cen mt"/>
                <a:ea typeface="Calibri"/>
                <a:cs typeface="Calibri"/>
              </a:rPr>
              <a:t> = 1</a:t>
            </a:r>
            <a:endParaRPr lang="en-US" sz="2800" dirty="0">
              <a:latin typeface="tw cen mt"/>
              <a:ea typeface="Calibri"/>
              <a:cs typeface="Calibri"/>
            </a:endParaRPr>
          </a:p>
          <a:p>
            <a:pPr>
              <a:buFont typeface="Calibri"/>
              <a:buChar char="●"/>
            </a:pPr>
            <a:r>
              <a:rPr lang="fr" sz="2800" dirty="0">
                <a:latin typeface="tw cen mt"/>
                <a:ea typeface="Calibri"/>
                <a:cs typeface="Calibri"/>
                <a:sym typeface="Calibri"/>
              </a:rPr>
              <a:t>5-4.17 d) dans la convention 95-98 : la priorité des enseignants du régulier était supérieure aux CC</a:t>
            </a:r>
            <a:r>
              <a:rPr lang="fr" sz="2800" dirty="0">
                <a:latin typeface="tw cen mt"/>
                <a:ea typeface="Calibri"/>
                <a:cs typeface="Calibri"/>
              </a:rPr>
              <a:t>. </a:t>
            </a:r>
            <a:r>
              <a:rPr lang="fr" sz="2800" b="1" dirty="0">
                <a:latin typeface="tw cen mt"/>
                <a:ea typeface="Calibri"/>
                <a:cs typeface="Calibri"/>
                <a:sym typeface="Calibri"/>
              </a:rPr>
              <a:t>Cette clause a été retirée.</a:t>
            </a:r>
            <a:endParaRPr sz="2800" b="1" dirty="0">
              <a:latin typeface="tw cen mt"/>
              <a:ea typeface="Calibri"/>
              <a:cs typeface="Calibri"/>
            </a:endParaRPr>
          </a:p>
          <a:p>
            <a:pPr>
              <a:buFont typeface="Calibri"/>
              <a:buChar char="●"/>
            </a:pPr>
            <a:r>
              <a:rPr lang="fr" sz="2800" dirty="0">
                <a:latin typeface="tw cen mt"/>
                <a:ea typeface="Calibri"/>
                <a:cs typeface="Calibri"/>
                <a:sym typeface="Calibri"/>
              </a:rPr>
              <a:t>Obligation de recevoir en entrevue de sélection</a:t>
            </a:r>
            <a:endParaRPr sz="2800" dirty="0">
              <a:latin typeface="tw cen mt"/>
            </a:endParaRPr>
          </a:p>
          <a:p>
            <a:pPr marL="0" indent="0">
              <a:lnSpc>
                <a:spcPct val="115000"/>
              </a:lnSpc>
              <a:spcBef>
                <a:spcPts val="1600"/>
              </a:spcBef>
              <a:spcAft>
                <a:spcPts val="1600"/>
              </a:spcAft>
              <a:buNone/>
            </a:pPr>
            <a:endParaRPr sz="2800" dirty="0">
              <a:solidFill>
                <a:srgbClr val="000000"/>
              </a:solidFill>
              <a:latin typeface="tw cen mt"/>
              <a:ea typeface="Calibri"/>
              <a:cs typeface="Calibri"/>
            </a:endParaRPr>
          </a:p>
        </p:txBody>
      </p:sp>
    </p:spTree>
    <p:extLst>
      <p:ext uri="{BB962C8B-B14F-4D97-AF65-F5344CB8AC3E}">
        <p14:creationId xmlns:p14="http://schemas.microsoft.com/office/powerpoint/2010/main" val="3442321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2000-2002</a:t>
            </a:r>
            <a:endParaRPr/>
          </a:p>
        </p:txBody>
      </p:sp>
      <p:sp>
        <p:nvSpPr>
          <p:cNvPr id="115" name="Google Shape;115;p23"/>
          <p:cNvSpPr txBox="1">
            <a:spLocks noGrp="1"/>
          </p:cNvSpPr>
          <p:nvPr>
            <p:ph type="body" idx="1"/>
          </p:nvPr>
        </p:nvSpPr>
        <p:spPr>
          <a:xfrm>
            <a:off x="697584" y="1795425"/>
            <a:ext cx="9744980" cy="4555200"/>
          </a:xfrm>
          <a:prstGeom prst="rect">
            <a:avLst/>
          </a:prstGeom>
        </p:spPr>
        <p:txBody>
          <a:bodyPr spcFirstLastPara="1" vert="horz" wrap="square" lIns="91425" tIns="91425" rIns="91425" bIns="91425" anchor="t" anchorCtr="0">
            <a:noAutofit/>
          </a:bodyPr>
          <a:lstStyle/>
          <a:p>
            <a:r>
              <a:rPr lang="fr" sz="2800" dirty="0"/>
              <a:t>Apparition de la 5-1.03 d) : annualisation possible pour l'enseignant à temps partiel avec une charge de 60 CI ou plus au régulier qui donne aussi des cours à la FC</a:t>
            </a:r>
            <a:endParaRPr lang="en-US" dirty="0"/>
          </a:p>
          <a:p>
            <a:r>
              <a:rPr lang="fr" sz="2800" dirty="0"/>
              <a:t>Une pleine charge session n’est pas double emploi (5-1.12)</a:t>
            </a:r>
          </a:p>
          <a:p>
            <a:r>
              <a:rPr lang="fr" sz="2800" dirty="0"/>
              <a:t>Ajout de la 5-1.16 : pour limiter le nombre de chargés de cours au régulier ; modification de la 5-1.15 de 95-98</a:t>
            </a:r>
          </a:p>
        </p:txBody>
      </p:sp>
      <p:sp>
        <p:nvSpPr>
          <p:cNvPr id="2" name="ZoneTexte 1">
            <a:extLst>
              <a:ext uri="{FF2B5EF4-FFF2-40B4-BE49-F238E27FC236}">
                <a16:creationId xmlns:a16="http://schemas.microsoft.com/office/drawing/2014/main" id="{CCE59F30-570F-7845-8E41-E8DB08B8223B}"/>
              </a:ext>
            </a:extLst>
          </p:cNvPr>
          <p:cNvSpPr txBox="1"/>
          <p:nvPr/>
        </p:nvSpPr>
        <p:spPr>
          <a:xfrm>
            <a:off x="670756" y="4721901"/>
            <a:ext cx="10850487" cy="181588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sz="2800" dirty="0"/>
              <a:t>Apparition des ressources fixes à l’annexe I-2 pour les volets 1-2-3 de la </a:t>
            </a:r>
            <a:r>
              <a:rPr lang="fr-FR" sz="2800" dirty="0" err="1"/>
              <a:t>t</a:t>
            </a:r>
            <a:r>
              <a:rPr lang="fr-CA" sz="2800" dirty="0" err="1"/>
              <a:t>âche</a:t>
            </a:r>
            <a:r>
              <a:rPr lang="fr-CA" sz="2800" dirty="0"/>
              <a:t>. </a:t>
            </a:r>
          </a:p>
          <a:p>
            <a:r>
              <a:rPr lang="fr-CA" sz="2800" b="1" dirty="0"/>
              <a:t>Disparition des charges à temps complet à l’éducation des adultes, prévues à la colonne F de l’annexe I - 2 de la convention 1995-1998</a:t>
            </a:r>
            <a:endParaRPr lang="fr-FR" sz="2800" b="1" dirty="0"/>
          </a:p>
        </p:txBody>
      </p:sp>
    </p:spTree>
    <p:extLst>
      <p:ext uri="{BB962C8B-B14F-4D97-AF65-F5344CB8AC3E}">
        <p14:creationId xmlns:p14="http://schemas.microsoft.com/office/powerpoint/2010/main" val="3216746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2000-2002 - Bilan</a:t>
            </a:r>
            <a:endParaRPr/>
          </a:p>
        </p:txBody>
      </p:sp>
      <p:sp>
        <p:nvSpPr>
          <p:cNvPr id="115" name="Google Shape;115;p23"/>
          <p:cNvSpPr txBox="1">
            <a:spLocks noGrp="1"/>
          </p:cNvSpPr>
          <p:nvPr>
            <p:ph type="body" idx="1"/>
          </p:nvPr>
        </p:nvSpPr>
        <p:spPr>
          <a:xfrm>
            <a:off x="810705" y="1795425"/>
            <a:ext cx="9631859" cy="4555200"/>
          </a:xfrm>
          <a:prstGeom prst="rect">
            <a:avLst/>
          </a:prstGeom>
        </p:spPr>
        <p:txBody>
          <a:bodyPr spcFirstLastPara="1" vert="horz" wrap="square" lIns="91425" tIns="91425" rIns="91425" bIns="91425" anchor="t" anchorCtr="0">
            <a:noAutofit/>
          </a:bodyPr>
          <a:lstStyle/>
          <a:p>
            <a:r>
              <a:rPr lang="fr" sz="2800" dirty="0"/>
              <a:t>Le bilan de la négociation ne fait pas grand cas de la formation continue : on n’y ni la disparition des charges à temps complet à l’éducation des adultes, ni </a:t>
            </a:r>
            <a:r>
              <a:rPr lang="fr" sz="2800"/>
              <a:t>même 5-1.03 </a:t>
            </a:r>
            <a:r>
              <a:rPr lang="fr" sz="2800" dirty="0"/>
              <a:t>d) !</a:t>
            </a:r>
          </a:p>
        </p:txBody>
      </p:sp>
    </p:spTree>
    <p:extLst>
      <p:ext uri="{BB962C8B-B14F-4D97-AF65-F5344CB8AC3E}">
        <p14:creationId xmlns:p14="http://schemas.microsoft.com/office/powerpoint/2010/main" val="334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2005-2010 (décret)</a:t>
            </a:r>
            <a:endParaRPr/>
          </a:p>
        </p:txBody>
      </p:sp>
      <p:sp>
        <p:nvSpPr>
          <p:cNvPr id="146" name="Google Shape;146;p28"/>
          <p:cNvSpPr txBox="1">
            <a:spLocks noGrp="1"/>
          </p:cNvSpPr>
          <p:nvPr>
            <p:ph type="body" idx="1"/>
          </p:nvPr>
        </p:nvSpPr>
        <p:spPr>
          <a:xfrm>
            <a:off x="810706" y="1695865"/>
            <a:ext cx="9517314" cy="4686081"/>
          </a:xfrm>
          <a:prstGeom prst="rect">
            <a:avLst/>
          </a:prstGeom>
        </p:spPr>
        <p:txBody>
          <a:bodyPr spcFirstLastPara="1" vert="horz" wrap="square" lIns="91425" tIns="91425" rIns="91425" bIns="91425" anchor="t" anchorCtr="0">
            <a:noAutofit/>
          </a:bodyPr>
          <a:lstStyle/>
          <a:p>
            <a:pPr>
              <a:lnSpc>
                <a:spcPct val="115000"/>
              </a:lnSpc>
              <a:buFont typeface="Calibri"/>
              <a:buChar char="●"/>
            </a:pPr>
            <a:r>
              <a:rPr lang="fr" sz="2600" dirty="0">
                <a:latin typeface="TW Cen MT"/>
                <a:ea typeface="Calibri"/>
                <a:cs typeface="Calibri"/>
                <a:sym typeface="Calibri"/>
              </a:rPr>
              <a:t>Le comité paritaire qui travaillait sur les conditions à la FC semble s’être évaporé et ce mandat sera confié au CNR dans la CC 2010-2015</a:t>
            </a:r>
            <a:endParaRPr lang="en-US" sz="2600" dirty="0">
              <a:latin typeface="TW Cen MT"/>
              <a:ea typeface="Calibri"/>
              <a:cs typeface="Calibri"/>
            </a:endParaRPr>
          </a:p>
          <a:p>
            <a:pPr marL="0" indent="0">
              <a:lnSpc>
                <a:spcPct val="115000"/>
              </a:lnSpc>
              <a:spcBef>
                <a:spcPts val="1600"/>
              </a:spcBef>
              <a:buNone/>
            </a:pPr>
            <a:r>
              <a:rPr lang="fr" sz="2600" dirty="0">
                <a:latin typeface="TW Cen MT"/>
                <a:ea typeface="Calibri"/>
                <a:cs typeface="Calibri"/>
                <a:sym typeface="Calibri"/>
              </a:rPr>
              <a:t>L’annexe VII-4 crée maintenant un autre comité paritaire afin :</a:t>
            </a:r>
            <a:endParaRPr sz="2600" dirty="0">
              <a:latin typeface="TW Cen MT"/>
              <a:ea typeface="Calibri"/>
              <a:cs typeface="Calibri"/>
            </a:endParaRPr>
          </a:p>
          <a:p>
            <a:pPr>
              <a:lnSpc>
                <a:spcPct val="115000"/>
              </a:lnSpc>
              <a:spcBef>
                <a:spcPts val="1600"/>
              </a:spcBef>
              <a:buFont typeface="Calibri"/>
              <a:buChar char="●"/>
            </a:pPr>
            <a:r>
              <a:rPr lang="fr" sz="2600" dirty="0">
                <a:latin typeface="TW Cen MT"/>
                <a:ea typeface="Calibri"/>
                <a:cs typeface="Calibri"/>
                <a:sym typeface="Calibri"/>
              </a:rPr>
              <a:t>d’étudier les impacts des technologies de l’information et des communications (T.I.C.) sur la tâche d’enseignement;</a:t>
            </a:r>
            <a:endParaRPr sz="2600" dirty="0">
              <a:latin typeface="TW Cen MT"/>
              <a:ea typeface="Calibri"/>
              <a:cs typeface="Calibri"/>
            </a:endParaRPr>
          </a:p>
          <a:p>
            <a:pPr>
              <a:lnSpc>
                <a:spcPct val="115000"/>
              </a:lnSpc>
              <a:buFont typeface="Calibri"/>
              <a:buChar char="●"/>
            </a:pPr>
            <a:r>
              <a:rPr lang="fr" sz="2600" dirty="0">
                <a:latin typeface="TW Cen MT"/>
                <a:ea typeface="Calibri"/>
                <a:cs typeface="Calibri"/>
                <a:sym typeface="Calibri"/>
              </a:rPr>
              <a:t>d’analyser la pratique actuelle de la profession enseignante de l’ordre collégial notamment les paramètres de la charge individuelle (CI).</a:t>
            </a:r>
            <a:endParaRPr sz="2600" dirty="0">
              <a:latin typeface="TW Cen MT"/>
              <a:ea typeface="Calibri"/>
              <a:cs typeface="Calibri"/>
            </a:endParaRPr>
          </a:p>
          <a:p>
            <a:pPr marL="0" indent="0">
              <a:lnSpc>
                <a:spcPct val="115000"/>
              </a:lnSpc>
              <a:spcBef>
                <a:spcPts val="1600"/>
              </a:spcBef>
              <a:buNone/>
            </a:pPr>
            <a:endParaRPr dirty="0">
              <a:latin typeface="TW Cen MT"/>
              <a:ea typeface="Calibri"/>
              <a:cs typeface="Calibri"/>
            </a:endParaRPr>
          </a:p>
          <a:p>
            <a:pPr marL="0" indent="0">
              <a:lnSpc>
                <a:spcPct val="115000"/>
              </a:lnSpc>
              <a:spcBef>
                <a:spcPts val="1600"/>
              </a:spcBef>
              <a:spcAft>
                <a:spcPts val="1600"/>
              </a:spcAft>
              <a:buNone/>
            </a:pPr>
            <a:endParaRPr dirty="0">
              <a:latin typeface="TW Cen MT"/>
              <a:ea typeface="Calibri"/>
              <a:cs typeface="Calibri"/>
            </a:endParaRPr>
          </a:p>
        </p:txBody>
      </p:sp>
    </p:spTree>
    <p:extLst>
      <p:ext uri="{BB962C8B-B14F-4D97-AF65-F5344CB8AC3E}">
        <p14:creationId xmlns:p14="http://schemas.microsoft.com/office/powerpoint/2010/main" val="709918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9"/>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2005-2010 (décret)</a:t>
            </a:r>
            <a:endParaRPr/>
          </a:p>
        </p:txBody>
      </p:sp>
      <p:sp>
        <p:nvSpPr>
          <p:cNvPr id="152" name="Google Shape;152;p29"/>
          <p:cNvSpPr txBox="1">
            <a:spLocks noGrp="1"/>
          </p:cNvSpPr>
          <p:nvPr>
            <p:ph type="body" idx="1"/>
          </p:nvPr>
        </p:nvSpPr>
        <p:spPr>
          <a:xfrm>
            <a:off x="791852" y="1700807"/>
            <a:ext cx="9564448" cy="4407761"/>
          </a:xfrm>
          <a:prstGeom prst="rect">
            <a:avLst/>
          </a:prstGeom>
        </p:spPr>
        <p:txBody>
          <a:bodyPr spcFirstLastPara="1" vert="horz" wrap="square" lIns="91425" tIns="91425" rIns="91425" bIns="91425" anchor="t" anchorCtr="0">
            <a:noAutofit/>
          </a:bodyPr>
          <a:lstStyle/>
          <a:p>
            <a:pPr marL="114300" indent="0" algn="just">
              <a:buNone/>
            </a:pPr>
            <a:r>
              <a:rPr lang="fr" sz="2800" b="1" dirty="0">
                <a:latin typeface="TW Cen MT"/>
                <a:ea typeface="Calibri"/>
                <a:cs typeface="Calibri"/>
              </a:rPr>
              <a:t>DEMANDES</a:t>
            </a:r>
          </a:p>
          <a:p>
            <a:pPr algn="just">
              <a:buFont typeface="Calibri"/>
              <a:buChar char="●"/>
            </a:pPr>
            <a:r>
              <a:rPr lang="fr" sz="2800" dirty="0">
                <a:latin typeface="TW Cen MT"/>
                <a:ea typeface="Calibri"/>
                <a:cs typeface="Calibri"/>
                <a:sym typeface="Calibri"/>
              </a:rPr>
              <a:t>Étendre le champ d’application de la convention collective à l’ensemble des activités d’enseignement du collège et prévoir que toutes ces activités soient assumées par des enseignantes et des enseignants embauchés par le collège;</a:t>
            </a:r>
            <a:endParaRPr sz="2800" dirty="0">
              <a:latin typeface="TW Cen MT"/>
              <a:ea typeface="Calibri"/>
              <a:cs typeface="Calibri"/>
            </a:endParaRPr>
          </a:p>
          <a:p>
            <a:pPr algn="just">
              <a:buFont typeface="Calibri"/>
              <a:buChar char="●"/>
            </a:pPr>
            <a:r>
              <a:rPr lang="fr" sz="2800" dirty="0">
                <a:latin typeface="TW Cen MT"/>
                <a:ea typeface="Calibri"/>
                <a:cs typeface="Calibri"/>
                <a:sym typeface="Calibri"/>
              </a:rPr>
              <a:t>Faire en sorte que toute charge à la formation continue donnée dans le cadre d’un DEC ou d’une AEC soit soumise aux dispositions de la convention collective qui s’appliquent à l’enseignement régulier.</a:t>
            </a:r>
            <a:endParaRPr sz="2800" dirty="0">
              <a:latin typeface="TW Cen MT"/>
              <a:ea typeface="Calibri"/>
              <a:cs typeface="Calibri"/>
            </a:endParaRPr>
          </a:p>
          <a:p>
            <a:pPr marL="0" indent="0" algn="just">
              <a:buNone/>
            </a:pPr>
            <a:endParaRPr sz="2800" dirty="0">
              <a:latin typeface="TW Cen MT"/>
              <a:ea typeface="Calibri"/>
              <a:cs typeface="Calibri"/>
            </a:endParaRPr>
          </a:p>
        </p:txBody>
      </p:sp>
    </p:spTree>
    <p:extLst>
      <p:ext uri="{BB962C8B-B14F-4D97-AF65-F5344CB8AC3E}">
        <p14:creationId xmlns:p14="http://schemas.microsoft.com/office/powerpoint/2010/main" val="418475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1837816" y="577192"/>
            <a:ext cx="8520600" cy="572700"/>
          </a:xfrm>
          <a:prstGeom prst="rect">
            <a:avLst/>
          </a:prstGeom>
        </p:spPr>
        <p:txBody>
          <a:bodyPr spcFirstLastPara="1" vert="horz" wrap="square" lIns="91425" tIns="91425" rIns="91425" bIns="91425" anchor="t" anchorCtr="0">
            <a:noAutofit/>
          </a:bodyPr>
          <a:lstStyle/>
          <a:p>
            <a:r>
              <a:rPr lang="fr"/>
              <a:t>Convention 2005-2010 (décret)</a:t>
            </a:r>
            <a:endParaRPr/>
          </a:p>
        </p:txBody>
      </p:sp>
      <p:sp>
        <p:nvSpPr>
          <p:cNvPr id="158" name="Google Shape;158;p30"/>
          <p:cNvSpPr txBox="1">
            <a:spLocks noGrp="1"/>
          </p:cNvSpPr>
          <p:nvPr>
            <p:ph type="body" idx="1"/>
          </p:nvPr>
        </p:nvSpPr>
        <p:spPr>
          <a:xfrm>
            <a:off x="763571" y="1516025"/>
            <a:ext cx="9592929" cy="4185900"/>
          </a:xfrm>
          <a:prstGeom prst="rect">
            <a:avLst/>
          </a:prstGeom>
        </p:spPr>
        <p:txBody>
          <a:bodyPr spcFirstLastPara="1" vert="horz" wrap="square" lIns="91425" tIns="91425" rIns="91425" bIns="91425" anchor="t" anchorCtr="0">
            <a:noAutofit/>
          </a:bodyPr>
          <a:lstStyle/>
          <a:p>
            <a:pPr marL="114300" indent="0" algn="just">
              <a:buNone/>
            </a:pPr>
            <a:r>
              <a:rPr lang="fr" sz="2800" b="1" dirty="0">
                <a:latin typeface="TW Cen MT"/>
                <a:ea typeface="Calibri"/>
                <a:cs typeface="Calibri"/>
                <a:sym typeface="Calibri"/>
              </a:rPr>
              <a:t>RÉSULTATS</a:t>
            </a:r>
            <a:endParaRPr lang="fr" sz="2800" dirty="0">
              <a:latin typeface="TW Cen MT"/>
              <a:ea typeface="Calibri"/>
              <a:cs typeface="Calibri"/>
            </a:endParaRPr>
          </a:p>
          <a:p>
            <a:pPr algn="just">
              <a:buFont typeface="Calibri"/>
              <a:buChar char="●"/>
            </a:pPr>
            <a:r>
              <a:rPr lang="fr" sz="2800" dirty="0">
                <a:latin typeface="TW Cen MT"/>
                <a:ea typeface="Calibri"/>
                <a:cs typeface="Calibri"/>
                <a:sym typeface="Calibri"/>
              </a:rPr>
              <a:t>5-1.03 d) : le premier seuil passe de 60 à 50 Ci</a:t>
            </a:r>
            <a:endParaRPr lang="en-US" sz="2800" dirty="0">
              <a:latin typeface="TW Cen MT"/>
              <a:ea typeface="Calibri"/>
              <a:cs typeface="Calibri"/>
            </a:endParaRPr>
          </a:p>
          <a:p>
            <a:pPr algn="just">
              <a:buFont typeface="Calibri"/>
              <a:buChar char="●"/>
            </a:pPr>
            <a:r>
              <a:rPr lang="fr" sz="2800" dirty="0">
                <a:latin typeface="TW Cen MT"/>
                <a:ea typeface="Calibri"/>
                <a:cs typeface="Calibri"/>
                <a:sym typeface="Calibri"/>
              </a:rPr>
              <a:t>Au moins une enseignante ou enseignant de la discipline concernée et nommé-e par son département (4-1.05 2)) participe à la sélection à la formation continue (8-7.08)</a:t>
            </a:r>
            <a:endParaRPr sz="2800" dirty="0">
              <a:latin typeface="TW Cen MT"/>
              <a:ea typeface="Calibri"/>
              <a:cs typeface="Calibri"/>
            </a:endParaRPr>
          </a:p>
          <a:p>
            <a:pPr algn="just">
              <a:buFont typeface="Calibri"/>
              <a:buChar char="●"/>
            </a:pPr>
            <a:r>
              <a:rPr lang="fr" sz="2800" dirty="0">
                <a:latin typeface="TW Cen MT"/>
                <a:ea typeface="Calibri"/>
                <a:cs typeface="Calibri"/>
                <a:sym typeface="Calibri"/>
              </a:rPr>
              <a:t>Après entente entre les parties locales concernant les clauses locales, supprimer les restrictions de 8-7.02 quant aux sujets pouvant être traités en CRT, notamment ceux liés à la tâche et à la charge d'enseignement à la formation continue </a:t>
            </a:r>
            <a:endParaRPr lang="fr" sz="2800" dirty="0">
              <a:latin typeface="TW Cen MT"/>
              <a:ea typeface="Calibri"/>
              <a:cs typeface="Calibri"/>
            </a:endParaRPr>
          </a:p>
          <a:p>
            <a:pPr marL="0" indent="0" algn="just">
              <a:buClr>
                <a:schemeClr val="dk1"/>
              </a:buClr>
              <a:buSzPts val="1100"/>
              <a:buNone/>
            </a:pPr>
            <a:endParaRPr sz="2800" dirty="0">
              <a:latin typeface="TW Cen MT"/>
              <a:ea typeface="Calibri"/>
              <a:cs typeface="Calibri"/>
            </a:endParaRPr>
          </a:p>
          <a:p>
            <a:pPr marL="0" indent="0" algn="just">
              <a:buNone/>
            </a:pPr>
            <a:endParaRPr sz="2800" dirty="0">
              <a:latin typeface="TW Cen MT"/>
              <a:ea typeface="Calibri"/>
              <a:cs typeface="Calibri"/>
            </a:endParaRPr>
          </a:p>
          <a:p>
            <a:pPr marL="0" indent="0" algn="just">
              <a:buNone/>
            </a:pPr>
            <a:endParaRPr sz="2800" dirty="0">
              <a:latin typeface="TW Cen MT"/>
              <a:ea typeface="Calibri"/>
              <a:cs typeface="Calibri"/>
            </a:endParaRPr>
          </a:p>
        </p:txBody>
      </p:sp>
    </p:spTree>
    <p:extLst>
      <p:ext uri="{BB962C8B-B14F-4D97-AF65-F5344CB8AC3E}">
        <p14:creationId xmlns:p14="http://schemas.microsoft.com/office/powerpoint/2010/main" val="4234679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1823438" y="577192"/>
            <a:ext cx="8520600" cy="572700"/>
          </a:xfrm>
          <a:prstGeom prst="rect">
            <a:avLst/>
          </a:prstGeom>
        </p:spPr>
        <p:txBody>
          <a:bodyPr spcFirstLastPara="1" vert="horz" wrap="square" lIns="91425" tIns="91425" rIns="91425" bIns="91425" anchor="t" anchorCtr="0">
            <a:noAutofit/>
          </a:bodyPr>
          <a:lstStyle/>
          <a:p>
            <a:r>
              <a:rPr lang="fr"/>
              <a:t>Convention 2005-2010 (décret)</a:t>
            </a:r>
            <a:endParaRPr/>
          </a:p>
        </p:txBody>
      </p:sp>
      <p:sp>
        <p:nvSpPr>
          <p:cNvPr id="158" name="Google Shape;158;p30"/>
          <p:cNvSpPr txBox="1">
            <a:spLocks noGrp="1"/>
          </p:cNvSpPr>
          <p:nvPr>
            <p:ph type="body" idx="1"/>
          </p:nvPr>
        </p:nvSpPr>
        <p:spPr>
          <a:xfrm>
            <a:off x="810705" y="1516025"/>
            <a:ext cx="10171522" cy="4185900"/>
          </a:xfrm>
          <a:prstGeom prst="rect">
            <a:avLst/>
          </a:prstGeom>
        </p:spPr>
        <p:txBody>
          <a:bodyPr spcFirstLastPara="1" vert="horz" wrap="square" lIns="91425" tIns="91425" rIns="91425" bIns="91425" anchor="t" anchorCtr="0">
            <a:noAutofit/>
          </a:bodyPr>
          <a:lstStyle/>
          <a:p>
            <a:pPr algn="just">
              <a:buFont typeface="Calibri"/>
              <a:buChar char="●"/>
            </a:pPr>
            <a:r>
              <a:rPr lang="fr" sz="2800" dirty="0">
                <a:latin typeface="TW Cen MT"/>
                <a:ea typeface="Calibri"/>
                <a:cs typeface="Calibri"/>
                <a:sym typeface="Calibri"/>
              </a:rPr>
              <a:t>Gains au niveau des droits syndicaux : transmission de listes de priorité d'engagement au syndicat </a:t>
            </a:r>
            <a:endParaRPr lang="en-US" sz="2800" dirty="0">
              <a:latin typeface="TW Cen MT"/>
              <a:ea typeface="Calibri"/>
              <a:cs typeface="Calibri"/>
            </a:endParaRPr>
          </a:p>
          <a:p>
            <a:pPr algn="just">
              <a:buFont typeface="Calibri"/>
              <a:buChar char="●"/>
            </a:pPr>
            <a:r>
              <a:rPr lang="fr" sz="2800" dirty="0">
                <a:latin typeface="TW Cen MT"/>
                <a:ea typeface="Calibri"/>
                <a:cs typeface="Calibri"/>
                <a:sym typeface="Calibri"/>
              </a:rPr>
              <a:t>Un an d'ancienneté passe de 525 à 450 périodes (5-3.03 c))</a:t>
            </a:r>
            <a:endParaRPr sz="2800" dirty="0">
              <a:latin typeface="TW Cen MT"/>
              <a:ea typeface="Calibri"/>
              <a:cs typeface="Calibri"/>
            </a:endParaRPr>
          </a:p>
          <a:p>
            <a:pPr algn="just">
              <a:buFont typeface="Calibri"/>
              <a:buChar char="●"/>
            </a:pPr>
            <a:r>
              <a:rPr lang="fr" sz="2800" dirty="0">
                <a:latin typeface="TW Cen MT"/>
                <a:ea typeface="Calibri"/>
                <a:cs typeface="Calibri"/>
                <a:sym typeface="Calibri"/>
              </a:rPr>
              <a:t>Le Collège fournit un local commun à défaut d’un local individuel pour l’encadrement; tout enseignante ou enseignant a accès à l’équipement et aux logiciels liés à sa charge d’enseignement</a:t>
            </a:r>
            <a:r>
              <a:rPr lang="fr" sz="2800" dirty="0">
                <a:latin typeface="TW Cen MT"/>
                <a:ea typeface="Calibri"/>
                <a:cs typeface="Calibri"/>
              </a:rPr>
              <a:t> (8-1.00)</a:t>
            </a:r>
          </a:p>
          <a:p>
            <a:pPr marL="0" indent="0" algn="just">
              <a:buClr>
                <a:schemeClr val="dk1"/>
              </a:buClr>
              <a:buSzPts val="1100"/>
              <a:buNone/>
            </a:pPr>
            <a:endParaRPr sz="2800" dirty="0">
              <a:latin typeface="TW Cen MT"/>
              <a:ea typeface="Calibri"/>
              <a:cs typeface="Calibri"/>
            </a:endParaRPr>
          </a:p>
          <a:p>
            <a:pPr marL="0" indent="0" algn="just">
              <a:buNone/>
            </a:pPr>
            <a:endParaRPr sz="2800" dirty="0">
              <a:latin typeface="TW Cen MT"/>
              <a:ea typeface="Calibri"/>
              <a:cs typeface="Calibri"/>
            </a:endParaRPr>
          </a:p>
          <a:p>
            <a:pPr marL="0" indent="0" algn="just">
              <a:buNone/>
            </a:pPr>
            <a:endParaRPr sz="2800" dirty="0">
              <a:latin typeface="TW Cen MT"/>
              <a:ea typeface="Calibri"/>
              <a:cs typeface="Calibri"/>
            </a:endParaRPr>
          </a:p>
        </p:txBody>
      </p:sp>
    </p:spTree>
    <p:extLst>
      <p:ext uri="{BB962C8B-B14F-4D97-AF65-F5344CB8AC3E}">
        <p14:creationId xmlns:p14="http://schemas.microsoft.com/office/powerpoint/2010/main" val="301508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1842600" y="577945"/>
            <a:ext cx="8520600" cy="572700"/>
          </a:xfrm>
          <a:prstGeom prst="rect">
            <a:avLst/>
          </a:prstGeom>
        </p:spPr>
        <p:txBody>
          <a:bodyPr spcFirstLastPara="1" vert="horz" wrap="square" lIns="91425" tIns="91425" rIns="91425" bIns="91425" anchor="t" anchorCtr="0">
            <a:noAutofit/>
          </a:bodyPr>
          <a:lstStyle/>
          <a:p>
            <a:r>
              <a:rPr lang="fr"/>
              <a:t>Convention 2010-2015 </a:t>
            </a:r>
            <a:endParaRPr/>
          </a:p>
        </p:txBody>
      </p:sp>
      <p:sp>
        <p:nvSpPr>
          <p:cNvPr id="176" name="Google Shape;176;p33"/>
          <p:cNvSpPr txBox="1">
            <a:spLocks noGrp="1"/>
          </p:cNvSpPr>
          <p:nvPr>
            <p:ph type="body" idx="1"/>
          </p:nvPr>
        </p:nvSpPr>
        <p:spPr>
          <a:xfrm>
            <a:off x="1835700" y="1874975"/>
            <a:ext cx="8520600" cy="3674400"/>
          </a:xfrm>
          <a:prstGeom prst="rect">
            <a:avLst/>
          </a:prstGeom>
        </p:spPr>
        <p:txBody>
          <a:bodyPr spcFirstLastPara="1" vert="horz" wrap="square" lIns="91425" tIns="91425" rIns="91425" bIns="91425" anchor="t" anchorCtr="0">
            <a:noAutofit/>
          </a:bodyPr>
          <a:lstStyle/>
          <a:p>
            <a:pPr marL="0" indent="0">
              <a:lnSpc>
                <a:spcPct val="115000"/>
              </a:lnSpc>
              <a:buNone/>
            </a:pPr>
            <a:endParaRPr>
              <a:latin typeface="Calibri"/>
              <a:ea typeface="Calibri"/>
              <a:cs typeface="Calibri"/>
              <a:sym typeface="Calibri"/>
            </a:endParaRPr>
          </a:p>
          <a:p>
            <a:pPr marL="0" indent="0">
              <a:lnSpc>
                <a:spcPct val="115000"/>
              </a:lnSpc>
              <a:spcBef>
                <a:spcPts val="1600"/>
              </a:spcBef>
              <a:spcAft>
                <a:spcPts val="1600"/>
              </a:spcAft>
              <a:buNone/>
            </a:pPr>
            <a:endParaRPr>
              <a:latin typeface="Calibri"/>
              <a:ea typeface="Calibri"/>
              <a:cs typeface="Calibri"/>
              <a:sym typeface="Calibri"/>
            </a:endParaRPr>
          </a:p>
        </p:txBody>
      </p:sp>
      <p:graphicFrame>
        <p:nvGraphicFramePr>
          <p:cNvPr id="177" name="Google Shape;177;p33"/>
          <p:cNvGraphicFramePr/>
          <p:nvPr>
            <p:extLst>
              <p:ext uri="{D42A27DB-BD31-4B8C-83A1-F6EECF244321}">
                <p14:modId xmlns:p14="http://schemas.microsoft.com/office/powerpoint/2010/main" val="615633290"/>
              </p:ext>
            </p:extLst>
          </p:nvPr>
        </p:nvGraphicFramePr>
        <p:xfrm>
          <a:off x="2164436" y="1845189"/>
          <a:ext cx="7776864" cy="4546999"/>
        </p:xfrm>
        <a:graphic>
          <a:graphicData uri="http://schemas.openxmlformats.org/drawingml/2006/table">
            <a:tbl>
              <a:tblPr>
                <a:noFill/>
              </a:tblPr>
              <a:tblGrid>
                <a:gridCol w="3245313">
                  <a:extLst>
                    <a:ext uri="{9D8B030D-6E8A-4147-A177-3AD203B41FA5}">
                      <a16:colId xmlns:a16="http://schemas.microsoft.com/office/drawing/2014/main" val="20000"/>
                    </a:ext>
                  </a:extLst>
                </a:gridCol>
                <a:gridCol w="2371311">
                  <a:extLst>
                    <a:ext uri="{9D8B030D-6E8A-4147-A177-3AD203B41FA5}">
                      <a16:colId xmlns:a16="http://schemas.microsoft.com/office/drawing/2014/main" val="20001"/>
                    </a:ext>
                  </a:extLst>
                </a:gridCol>
                <a:gridCol w="2160240">
                  <a:extLst>
                    <a:ext uri="{9D8B030D-6E8A-4147-A177-3AD203B41FA5}">
                      <a16:colId xmlns:a16="http://schemas.microsoft.com/office/drawing/2014/main" val="20004"/>
                    </a:ext>
                  </a:extLst>
                </a:gridCol>
              </a:tblGrid>
              <a:tr h="651925">
                <a:tc>
                  <a:txBody>
                    <a:bodyPr/>
                    <a:lstStyle/>
                    <a:p>
                      <a:pPr marL="0" lvl="0" indent="0" algn="l" rtl="0">
                        <a:lnSpc>
                          <a:spcPct val="115000"/>
                        </a:lnSpc>
                        <a:spcBef>
                          <a:spcPts val="0"/>
                        </a:spcBef>
                        <a:spcAft>
                          <a:spcPts val="0"/>
                        </a:spcAft>
                        <a:buNone/>
                      </a:pPr>
                      <a:r>
                        <a:rPr lang="fr" sz="2400" b="1">
                          <a:latin typeface="TW Cen MT"/>
                          <a:ea typeface="Calibri"/>
                          <a:cs typeface="Calibri"/>
                          <a:sym typeface="Calibri"/>
                        </a:rPr>
                        <a:t>Le cahier de demandes</a:t>
                      </a:r>
                      <a:endParaRPr sz="2400" b="1">
                        <a:latin typeface="TW Cen MT"/>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 sz="2400" b="1">
                          <a:latin typeface="TW Cen MT"/>
                          <a:ea typeface="Calibri"/>
                          <a:cs typeface="Calibri"/>
                          <a:sym typeface="Calibri"/>
                        </a:rPr>
                        <a:t>Dépôt patronal</a:t>
                      </a:r>
                      <a:endParaRPr sz="2400" b="1">
                        <a:latin typeface="TW Cen MT"/>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 sz="2400" b="1">
                          <a:latin typeface="TW Cen MT"/>
                          <a:ea typeface="Calibri"/>
                          <a:cs typeface="Calibri"/>
                          <a:sym typeface="Calibri"/>
                        </a:rPr>
                        <a:t>Entente de principe</a:t>
                      </a:r>
                      <a:endParaRPr sz="2400" b="1">
                        <a:latin typeface="TW Cen MT"/>
                        <a:ea typeface="Calibri"/>
                        <a:cs typeface="Calibri"/>
                        <a:sym typeface="Calibri"/>
                      </a:endParaRPr>
                    </a:p>
                  </a:txBody>
                  <a:tcPr marL="68575" marR="68575" marT="91425" marB="91425">
                    <a:lnL w="12650" cap="flat" cmpd="sng" algn="ctr">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549825">
                <a:tc>
                  <a:txBody>
                    <a:bodyPr/>
                    <a:lstStyle/>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Reconnaître l’encadrement</a:t>
                      </a:r>
                      <a:endParaRPr sz="2400">
                        <a:latin typeface="TW Cen MT"/>
                        <a:ea typeface="Calibri"/>
                        <a:cs typeface="Calibri"/>
                        <a:sym typeface="Calibri"/>
                      </a:endParaRPr>
                    </a:p>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Ressources pour de la coordination</a:t>
                      </a:r>
                      <a:endParaRPr sz="2400">
                        <a:latin typeface="TW Cen MT"/>
                        <a:ea typeface="Calibri"/>
                        <a:cs typeface="Calibri"/>
                        <a:sym typeface="Calibri"/>
                      </a:endParaRPr>
                    </a:p>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Création d’un fond de perfectionnement</a:t>
                      </a:r>
                      <a:endParaRPr sz="2400">
                        <a:latin typeface="TW Cen MT"/>
                        <a:ea typeface="Calibri"/>
                        <a:cs typeface="Calibri"/>
                        <a:sym typeface="Calibri"/>
                      </a:endParaRPr>
                    </a:p>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Création d’une banque de congé de maladie</a:t>
                      </a:r>
                      <a:endParaRPr sz="2400">
                        <a:latin typeface="TW Cen MT"/>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Priorité d’emploi : Plus de recours à l’ancienneté mais à la compétence</a:t>
                      </a:r>
                      <a:endParaRPr sz="2400">
                        <a:latin typeface="TW Cen MT"/>
                        <a:ea typeface="Calibri"/>
                        <a:cs typeface="Calibri"/>
                        <a:sym typeface="Calibri"/>
                      </a:endParaRPr>
                    </a:p>
                  </a:txBody>
                  <a:tcPr marL="68575" marR="68575" marT="91425" marB="9142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Comité CNR</a:t>
                      </a:r>
                      <a:endParaRPr sz="2400">
                        <a:latin typeface="TW Cen MT"/>
                        <a:ea typeface="Calibri"/>
                        <a:cs typeface="Calibri"/>
                        <a:sym typeface="Calibri"/>
                      </a:endParaRPr>
                    </a:p>
                    <a:p>
                      <a:pPr marL="285750" lvl="0" indent="-285750" algn="l" rtl="0">
                        <a:lnSpc>
                          <a:spcPct val="115000"/>
                        </a:lnSpc>
                        <a:spcBef>
                          <a:spcPts val="0"/>
                        </a:spcBef>
                        <a:spcAft>
                          <a:spcPts val="0"/>
                        </a:spcAft>
                        <a:buFont typeface="Arial" panose="020B0604020202020204" pitchFamily="34" charset="0"/>
                        <a:buChar char="•"/>
                      </a:pPr>
                      <a:r>
                        <a:rPr lang="fr" sz="2400">
                          <a:latin typeface="TW Cen MT"/>
                          <a:ea typeface="Calibri"/>
                          <a:cs typeface="Calibri"/>
                          <a:sym typeface="Calibri"/>
                        </a:rPr>
                        <a:t>Résultat : éviter des reculs et mettre en lumière les problèmes)</a:t>
                      </a:r>
                      <a:endParaRPr sz="2400">
                        <a:latin typeface="TW Cen MT"/>
                        <a:ea typeface="Calibri"/>
                        <a:cs typeface="Calibri"/>
                        <a:sym typeface="Calibri"/>
                      </a:endParaRPr>
                    </a:p>
                  </a:txBody>
                  <a:tcPr marL="68575" marR="68575" marT="91425" marB="91425">
                    <a:lnL w="12650" cap="flat" cmpd="sng" algn="ctr">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lgn="ctr">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44922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1"/>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2010-2015 </a:t>
            </a:r>
            <a:endParaRPr/>
          </a:p>
        </p:txBody>
      </p:sp>
      <p:sp>
        <p:nvSpPr>
          <p:cNvPr id="164" name="Google Shape;164;p31"/>
          <p:cNvSpPr txBox="1">
            <a:spLocks noGrp="1"/>
          </p:cNvSpPr>
          <p:nvPr>
            <p:ph type="body" idx="1"/>
          </p:nvPr>
        </p:nvSpPr>
        <p:spPr>
          <a:xfrm>
            <a:off x="829559" y="1628800"/>
            <a:ext cx="10030119" cy="4517476"/>
          </a:xfrm>
          <a:prstGeom prst="rect">
            <a:avLst/>
          </a:prstGeom>
        </p:spPr>
        <p:txBody>
          <a:bodyPr spcFirstLastPara="1" vert="horz" wrap="square" lIns="91425" tIns="91425" rIns="91425" bIns="91425" anchor="t" anchorCtr="0">
            <a:noAutofit/>
          </a:bodyPr>
          <a:lstStyle/>
          <a:p>
            <a:pPr marL="0" indent="0">
              <a:lnSpc>
                <a:spcPct val="115000"/>
              </a:lnSpc>
              <a:buNone/>
            </a:pPr>
            <a:r>
              <a:rPr lang="fr" sz="2800" b="1" dirty="0">
                <a:latin typeface="TW Cen MT"/>
                <a:ea typeface="Calibri"/>
                <a:cs typeface="Calibri"/>
                <a:sym typeface="Calibri"/>
              </a:rPr>
              <a:t>Mandat du CNR en 2-2.05 : Formation continue</a:t>
            </a:r>
            <a:r>
              <a:rPr lang="fr" sz="2800" b="1" dirty="0">
                <a:latin typeface="TW Cen MT"/>
                <a:ea typeface="Calibri"/>
                <a:cs typeface="Calibri"/>
              </a:rPr>
              <a:t> :</a:t>
            </a:r>
            <a:endParaRPr lang="en-US" sz="2800" b="1" dirty="0">
              <a:latin typeface="TW Cen MT"/>
              <a:ea typeface="Calibri"/>
              <a:cs typeface="Calibri"/>
            </a:endParaRPr>
          </a:p>
          <a:p>
            <a:pPr algn="just">
              <a:lnSpc>
                <a:spcPct val="115000"/>
              </a:lnSpc>
              <a:buFont typeface="Calibri"/>
              <a:buChar char="●"/>
            </a:pPr>
            <a:r>
              <a:rPr lang="fr" sz="2800" dirty="0">
                <a:latin typeface="TW Cen MT"/>
                <a:cs typeface="Calibri"/>
                <a:sym typeface="Calibri"/>
              </a:rPr>
              <a:t>d’analyser la pratique actuelle des enseignantes et des enseignants de la formation continue visés par la clause 1‑2.12 en tenant compte des caractéristiques particulières de ce secteur sur les plans organisationnel, structurel et pédagogique et des conditions de travail en découlant;</a:t>
            </a:r>
            <a:endParaRPr sz="2800" dirty="0">
              <a:latin typeface="TW Cen MT"/>
              <a:cs typeface="Calibri"/>
            </a:endParaRPr>
          </a:p>
          <a:p>
            <a:pPr algn="just">
              <a:lnSpc>
                <a:spcPct val="115000"/>
              </a:lnSpc>
              <a:buFont typeface="Calibri"/>
              <a:buChar char="●"/>
            </a:pPr>
            <a:r>
              <a:rPr lang="fr" sz="2800" dirty="0">
                <a:latin typeface="TW Cen MT"/>
                <a:cs typeface="Calibri"/>
                <a:sym typeface="Calibri"/>
              </a:rPr>
              <a:t>de faire état, au plus tard le 15 juin 2011, de l’avancement des travaux et produire, au plus tard le 15 avril 2013, un rapport aux parties nationales.</a:t>
            </a:r>
            <a:endParaRPr sz="2800" dirty="0">
              <a:latin typeface="TW Cen MT"/>
              <a:cs typeface="Calibri"/>
            </a:endParaRPr>
          </a:p>
          <a:p>
            <a:pPr marL="0" indent="0">
              <a:lnSpc>
                <a:spcPct val="115000"/>
              </a:lnSpc>
              <a:spcBef>
                <a:spcPts val="1600"/>
              </a:spcBef>
              <a:buClr>
                <a:schemeClr val="dk1"/>
              </a:buClr>
              <a:buSzPts val="1100"/>
              <a:buNone/>
            </a:pPr>
            <a:endParaRPr sz="2800" dirty="0">
              <a:latin typeface="TW Cen MT"/>
              <a:ea typeface="Calibri"/>
              <a:cs typeface="Calibri"/>
            </a:endParaRPr>
          </a:p>
          <a:p>
            <a:pPr marL="0" indent="0">
              <a:lnSpc>
                <a:spcPct val="115000"/>
              </a:lnSpc>
              <a:spcBef>
                <a:spcPts val="1600"/>
              </a:spcBef>
              <a:spcAft>
                <a:spcPts val="1600"/>
              </a:spcAft>
              <a:buNone/>
            </a:pPr>
            <a:endParaRPr sz="2800" dirty="0">
              <a:latin typeface="TW Cen MT"/>
              <a:ea typeface="Calibri"/>
              <a:cs typeface="Calibri"/>
            </a:endParaRPr>
          </a:p>
        </p:txBody>
      </p:sp>
    </p:spTree>
    <p:extLst>
      <p:ext uri="{BB962C8B-B14F-4D97-AF65-F5344CB8AC3E}">
        <p14:creationId xmlns:p14="http://schemas.microsoft.com/office/powerpoint/2010/main" val="4177949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2"/>
          <p:cNvSpPr txBox="1">
            <a:spLocks noGrp="1"/>
          </p:cNvSpPr>
          <p:nvPr>
            <p:ph type="title"/>
          </p:nvPr>
        </p:nvSpPr>
        <p:spPr>
          <a:prstGeom prst="rect">
            <a:avLst/>
          </a:prstGeom>
        </p:spPr>
        <p:txBody>
          <a:bodyPr spcFirstLastPara="1" vert="horz" wrap="square" lIns="91425" tIns="91425" rIns="91425" bIns="91425" anchor="t" anchorCtr="0">
            <a:noAutofit/>
          </a:bodyPr>
          <a:lstStyle/>
          <a:p>
            <a:r>
              <a:rPr lang="fr"/>
              <a:t>Convention 2010-2015 </a:t>
            </a:r>
            <a:endParaRPr/>
          </a:p>
        </p:txBody>
      </p:sp>
      <p:sp>
        <p:nvSpPr>
          <p:cNvPr id="170" name="Google Shape;170;p32"/>
          <p:cNvSpPr txBox="1">
            <a:spLocks noGrp="1"/>
          </p:cNvSpPr>
          <p:nvPr>
            <p:ph type="body" idx="1"/>
          </p:nvPr>
        </p:nvSpPr>
        <p:spPr>
          <a:xfrm>
            <a:off x="772998" y="1628800"/>
            <a:ext cx="9583302" cy="3674400"/>
          </a:xfrm>
          <a:prstGeom prst="rect">
            <a:avLst/>
          </a:prstGeom>
        </p:spPr>
        <p:txBody>
          <a:bodyPr spcFirstLastPara="1" vert="horz" wrap="square" lIns="91425" tIns="91425" rIns="91425" bIns="91425" anchor="t" anchorCtr="0">
            <a:noAutofit/>
          </a:bodyPr>
          <a:lstStyle/>
          <a:p>
            <a:pPr marL="0" indent="0">
              <a:lnSpc>
                <a:spcPct val="115000"/>
              </a:lnSpc>
              <a:buNone/>
            </a:pPr>
            <a:r>
              <a:rPr lang="fr" sz="2700" b="1" dirty="0">
                <a:latin typeface="TW Cen MT"/>
                <a:ea typeface="Calibri"/>
                <a:cs typeface="Calibri"/>
                <a:sym typeface="Calibri"/>
              </a:rPr>
              <a:t>Mandat du CNR en 2-2.05</a:t>
            </a:r>
            <a:r>
              <a:rPr lang="fr" sz="2700" b="1" dirty="0">
                <a:latin typeface="TW Cen MT"/>
                <a:ea typeface="Calibri"/>
                <a:cs typeface="Calibri"/>
              </a:rPr>
              <a:t>: </a:t>
            </a:r>
            <a:r>
              <a:rPr lang="fr" sz="2700" b="1" dirty="0">
                <a:latin typeface="TW Cen MT"/>
                <a:ea typeface="Calibri"/>
                <a:cs typeface="Calibri"/>
                <a:sym typeface="Calibri"/>
              </a:rPr>
              <a:t>Formation continue ‑ reconnaissance des acquis et des compétences (RAC)</a:t>
            </a:r>
            <a:r>
              <a:rPr lang="fr" sz="2700" dirty="0">
                <a:latin typeface="TW Cen MT"/>
                <a:ea typeface="Calibri"/>
                <a:cs typeface="Calibri"/>
                <a:sym typeface="Calibri"/>
              </a:rPr>
              <a:t> :</a:t>
            </a:r>
            <a:endParaRPr lang="en-US" sz="2700" dirty="0">
              <a:latin typeface="TW Cen MT"/>
              <a:ea typeface="Calibri"/>
              <a:cs typeface="Calibri"/>
            </a:endParaRPr>
          </a:p>
          <a:p>
            <a:pPr algn="just">
              <a:lnSpc>
                <a:spcPct val="115000"/>
              </a:lnSpc>
              <a:buFont typeface="Calibri"/>
              <a:buChar char="●"/>
            </a:pPr>
            <a:r>
              <a:rPr lang="fr" sz="2700" dirty="0">
                <a:latin typeface="TW Cen MT"/>
                <a:cs typeface="Calibri"/>
                <a:sym typeface="Calibri"/>
              </a:rPr>
              <a:t>d’analyser les pratiques actuelles au regard de la reconnaissance des acquis et des compétences (RAC) afin de déterminer la nature de l’intervention du personnel enseignant;</a:t>
            </a:r>
            <a:endParaRPr sz="2700" dirty="0">
              <a:latin typeface="TW Cen MT"/>
              <a:cs typeface="Calibri"/>
            </a:endParaRPr>
          </a:p>
          <a:p>
            <a:pPr algn="just">
              <a:lnSpc>
                <a:spcPct val="115000"/>
              </a:lnSpc>
              <a:buFont typeface="Calibri"/>
              <a:buChar char="●"/>
            </a:pPr>
            <a:r>
              <a:rPr lang="fr" sz="2700" dirty="0">
                <a:latin typeface="TW Cen MT"/>
                <a:cs typeface="Calibri"/>
                <a:sym typeface="Calibri"/>
              </a:rPr>
              <a:t>de faire, au plus tard dix‑huit (18) mois après la signature de la convention collective, des recommandations à leur partie respective.</a:t>
            </a:r>
            <a:endParaRPr sz="2700" dirty="0">
              <a:latin typeface="TW Cen MT"/>
              <a:cs typeface="Calibri"/>
            </a:endParaRPr>
          </a:p>
          <a:p>
            <a:pPr marL="0" indent="0">
              <a:lnSpc>
                <a:spcPct val="115000"/>
              </a:lnSpc>
              <a:spcBef>
                <a:spcPts val="1600"/>
              </a:spcBef>
              <a:buNone/>
            </a:pPr>
            <a:endParaRPr sz="2700" dirty="0">
              <a:latin typeface="TW Cen MT"/>
              <a:ea typeface="Calibri"/>
              <a:cs typeface="Calibri"/>
            </a:endParaRPr>
          </a:p>
          <a:p>
            <a:pPr marL="0" indent="0">
              <a:lnSpc>
                <a:spcPct val="115000"/>
              </a:lnSpc>
              <a:spcBef>
                <a:spcPts val="1600"/>
              </a:spcBef>
              <a:buNone/>
            </a:pPr>
            <a:endParaRPr sz="2700" dirty="0">
              <a:latin typeface="TW Cen MT"/>
              <a:ea typeface="Calibri"/>
              <a:cs typeface="Calibri"/>
            </a:endParaRPr>
          </a:p>
          <a:p>
            <a:pPr marL="0" indent="0">
              <a:lnSpc>
                <a:spcPct val="115000"/>
              </a:lnSpc>
              <a:spcBef>
                <a:spcPts val="1600"/>
              </a:spcBef>
              <a:spcAft>
                <a:spcPts val="1600"/>
              </a:spcAft>
              <a:buNone/>
            </a:pPr>
            <a:endParaRPr sz="2700" dirty="0">
              <a:latin typeface="TW Cen MT"/>
              <a:ea typeface="Calibri"/>
              <a:cs typeface="Calibri"/>
            </a:endParaRPr>
          </a:p>
        </p:txBody>
      </p:sp>
    </p:spTree>
    <p:extLst>
      <p:ext uri="{BB962C8B-B14F-4D97-AF65-F5344CB8AC3E}">
        <p14:creationId xmlns:p14="http://schemas.microsoft.com/office/powerpoint/2010/main" val="3154674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4"/>
          <p:cNvSpPr txBox="1">
            <a:spLocks noGrp="1"/>
          </p:cNvSpPr>
          <p:nvPr>
            <p:ph type="title"/>
          </p:nvPr>
        </p:nvSpPr>
        <p:spPr>
          <a:xfrm>
            <a:off x="1815455" y="577071"/>
            <a:ext cx="8520600" cy="763600"/>
          </a:xfrm>
          <a:prstGeom prst="rect">
            <a:avLst/>
          </a:prstGeom>
        </p:spPr>
        <p:txBody>
          <a:bodyPr spcFirstLastPara="1" vert="horz" wrap="square" lIns="91425" tIns="91425" rIns="91425" bIns="91425" anchor="t" anchorCtr="0">
            <a:noAutofit/>
          </a:bodyPr>
          <a:lstStyle/>
          <a:p>
            <a:r>
              <a:rPr lang="fr"/>
              <a:t>Convention 2015-2020: Demandes</a:t>
            </a:r>
            <a:endParaRPr/>
          </a:p>
        </p:txBody>
      </p:sp>
      <p:sp>
        <p:nvSpPr>
          <p:cNvPr id="184" name="Google Shape;184;p34"/>
          <p:cNvSpPr txBox="1">
            <a:spLocks noGrp="1"/>
          </p:cNvSpPr>
          <p:nvPr>
            <p:ph type="body" idx="1"/>
          </p:nvPr>
        </p:nvSpPr>
        <p:spPr>
          <a:xfrm>
            <a:off x="820131" y="1617147"/>
            <a:ext cx="9645288" cy="3890424"/>
          </a:xfrm>
          <a:prstGeom prst="rect">
            <a:avLst/>
          </a:prstGeom>
        </p:spPr>
        <p:txBody>
          <a:bodyPr spcFirstLastPara="1" vert="horz" wrap="square" lIns="91425" tIns="91425" rIns="91425" bIns="91425" anchor="t" anchorCtr="0">
            <a:noAutofit/>
          </a:bodyPr>
          <a:lstStyle/>
          <a:p>
            <a:pPr marL="0" indent="0">
              <a:lnSpc>
                <a:spcPct val="115000"/>
              </a:lnSpc>
              <a:spcBef>
                <a:spcPts val="1600"/>
              </a:spcBef>
              <a:buNone/>
            </a:pPr>
            <a:r>
              <a:rPr lang="fr" sz="2600" dirty="0">
                <a:latin typeface="TW Cen MT"/>
                <a:ea typeface="Calibri"/>
                <a:cs typeface="Calibri"/>
                <a:sym typeface="Calibri"/>
              </a:rPr>
              <a:t>1.1. Comptabiliser en CI, jusqu’à l’obtention d’une charge à temps complet, la tâche effectuée à la formation continue des personnes suivantes et ajouter les ressources en conséquence :</a:t>
            </a:r>
            <a:endParaRPr lang="en-US" sz="2600" dirty="0">
              <a:latin typeface="TW Cen MT"/>
              <a:ea typeface="Calibri"/>
              <a:cs typeface="Calibri"/>
            </a:endParaRPr>
          </a:p>
          <a:p>
            <a:pPr indent="-457200">
              <a:lnSpc>
                <a:spcPct val="115000"/>
              </a:lnSpc>
              <a:spcBef>
                <a:spcPts val="1600"/>
              </a:spcBef>
            </a:pPr>
            <a:r>
              <a:rPr lang="fr" sz="2600" dirty="0">
                <a:latin typeface="TW Cen MT"/>
                <a:ea typeface="Calibri"/>
                <a:cs typeface="Calibri"/>
                <a:sym typeface="Calibri"/>
              </a:rPr>
              <a:t>celles qui enseignent à la fois à la formation continue et à l’enseignement régulier;</a:t>
            </a:r>
            <a:endParaRPr sz="2600" dirty="0">
              <a:latin typeface="TW Cen MT"/>
              <a:ea typeface="Calibri"/>
              <a:cs typeface="Calibri"/>
            </a:endParaRPr>
          </a:p>
          <a:p>
            <a:pPr indent="-457200">
              <a:lnSpc>
                <a:spcPct val="115000"/>
              </a:lnSpc>
            </a:pPr>
            <a:r>
              <a:rPr lang="fr" sz="2600" dirty="0">
                <a:latin typeface="TW Cen MT"/>
                <a:ea typeface="Calibri"/>
                <a:cs typeface="Calibri"/>
                <a:sym typeface="Calibri"/>
              </a:rPr>
              <a:t>celles qui enseignent dans un DEC à la formation continue;</a:t>
            </a:r>
            <a:endParaRPr sz="2600" dirty="0">
              <a:latin typeface="TW Cen MT"/>
              <a:ea typeface="Calibri"/>
              <a:cs typeface="Calibri"/>
            </a:endParaRPr>
          </a:p>
          <a:p>
            <a:pPr indent="-457200">
              <a:lnSpc>
                <a:spcPct val="115000"/>
              </a:lnSpc>
            </a:pPr>
            <a:r>
              <a:rPr lang="fr" sz="2600" dirty="0">
                <a:latin typeface="TW Cen MT"/>
                <a:ea typeface="Calibri"/>
                <a:cs typeface="Calibri"/>
                <a:sym typeface="Calibri"/>
              </a:rPr>
              <a:t>celles qui enseignent à temps complet à la formation continue.</a:t>
            </a:r>
            <a:endParaRPr sz="2600" dirty="0">
              <a:latin typeface="TW Cen MT"/>
              <a:ea typeface="Calibri"/>
              <a:cs typeface="Calibri"/>
            </a:endParaRPr>
          </a:p>
          <a:p>
            <a:pPr marL="0" indent="0">
              <a:lnSpc>
                <a:spcPct val="115000"/>
              </a:lnSpc>
              <a:buNone/>
            </a:pPr>
            <a:endParaRPr sz="2600" dirty="0">
              <a:latin typeface="TW Cen MT"/>
              <a:ea typeface="Calibri"/>
              <a:cs typeface="Calibri"/>
            </a:endParaRPr>
          </a:p>
          <a:p>
            <a:pPr marL="0" indent="0">
              <a:lnSpc>
                <a:spcPct val="115000"/>
              </a:lnSpc>
              <a:spcBef>
                <a:spcPts val="1600"/>
              </a:spcBef>
              <a:buNone/>
            </a:pPr>
            <a:endParaRPr sz="2600" dirty="0">
              <a:latin typeface="TW Cen MT"/>
              <a:ea typeface="Calibri"/>
              <a:cs typeface="Calibri"/>
            </a:endParaRPr>
          </a:p>
          <a:p>
            <a:pPr marL="0" indent="0">
              <a:lnSpc>
                <a:spcPct val="115000"/>
              </a:lnSpc>
              <a:spcBef>
                <a:spcPts val="1600"/>
              </a:spcBef>
              <a:spcAft>
                <a:spcPts val="1600"/>
              </a:spcAft>
              <a:buNone/>
            </a:pPr>
            <a:endParaRPr sz="2600" dirty="0">
              <a:latin typeface="TW Cen MT"/>
              <a:ea typeface="Calibri"/>
              <a:cs typeface="Calibri"/>
            </a:endParaRPr>
          </a:p>
        </p:txBody>
      </p:sp>
    </p:spTree>
    <p:extLst>
      <p:ext uri="{BB962C8B-B14F-4D97-AF65-F5344CB8AC3E}">
        <p14:creationId xmlns:p14="http://schemas.microsoft.com/office/powerpoint/2010/main" val="2143867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1835700" y="578990"/>
            <a:ext cx="8520600" cy="763600"/>
          </a:xfrm>
          <a:prstGeom prst="rect">
            <a:avLst/>
          </a:prstGeom>
        </p:spPr>
        <p:txBody>
          <a:bodyPr spcFirstLastPara="1" vert="horz" wrap="square" lIns="91425" tIns="91425" rIns="91425" bIns="91425" anchor="t" anchorCtr="0">
            <a:noAutofit/>
          </a:bodyPr>
          <a:lstStyle/>
          <a:p>
            <a:r>
              <a:rPr lang="fr"/>
              <a:t>Convention 2015-2020: Demandes</a:t>
            </a:r>
            <a:endParaRPr/>
          </a:p>
        </p:txBody>
      </p:sp>
      <p:sp>
        <p:nvSpPr>
          <p:cNvPr id="190" name="Google Shape;190;p35"/>
          <p:cNvSpPr txBox="1">
            <a:spLocks noGrp="1"/>
          </p:cNvSpPr>
          <p:nvPr>
            <p:ph type="body" idx="1"/>
          </p:nvPr>
        </p:nvSpPr>
        <p:spPr>
          <a:xfrm>
            <a:off x="810705" y="1716824"/>
            <a:ext cx="9545595" cy="3674400"/>
          </a:xfrm>
          <a:prstGeom prst="rect">
            <a:avLst/>
          </a:prstGeom>
        </p:spPr>
        <p:txBody>
          <a:bodyPr spcFirstLastPara="1" vert="horz" wrap="square" lIns="91425" tIns="91425" rIns="91425" bIns="91425" anchor="t" anchorCtr="0">
            <a:noAutofit/>
          </a:bodyPr>
          <a:lstStyle/>
          <a:p>
            <a:pPr marL="0" indent="0">
              <a:buNone/>
            </a:pPr>
            <a:r>
              <a:rPr lang="fr" sz="2600" dirty="0">
                <a:latin typeface="TW Cen MT"/>
                <a:ea typeface="Calibri"/>
                <a:cs typeface="Calibri"/>
                <a:sym typeface="Calibri"/>
              </a:rPr>
              <a:t>1.2. Reconnaître dans la tâche et dans la rémunération des enseignantes et des enseignants chargés de cours la préparation de cours et l’encadrement des étudiantes et des étudiants.</a:t>
            </a:r>
            <a:endParaRPr lang="en-US" sz="2600" dirty="0">
              <a:latin typeface="TW Cen MT"/>
              <a:ea typeface="Calibri"/>
              <a:cs typeface="Calibri"/>
            </a:endParaRPr>
          </a:p>
          <a:p>
            <a:pPr marL="0" indent="0">
              <a:spcBef>
                <a:spcPts val="1600"/>
              </a:spcBef>
              <a:buNone/>
            </a:pPr>
            <a:r>
              <a:rPr lang="fr" sz="2600" dirty="0">
                <a:latin typeface="TW Cen MT"/>
                <a:ea typeface="Calibri"/>
                <a:cs typeface="Calibri"/>
                <a:sym typeface="Calibri"/>
              </a:rPr>
              <a:t>1.3. Rattacher les enseignantes et les enseignants de la formation continue, selon leur discipline d’enseignement, à un département et à un comité de programme de l’enseignement régulier ou, en l’absence de ces comités, créer des lieux formels d’échanges disciplinaires à la formation continue et ajouter les ressources aux fins de rémunération et de coordination départementale.</a:t>
            </a:r>
            <a:endParaRPr sz="2600" dirty="0">
              <a:latin typeface="TW Cen MT"/>
              <a:ea typeface="Calibri"/>
              <a:cs typeface="Calibri"/>
            </a:endParaRPr>
          </a:p>
          <a:p>
            <a:pPr marL="0" indent="0">
              <a:lnSpc>
                <a:spcPct val="115000"/>
              </a:lnSpc>
              <a:spcBef>
                <a:spcPts val="1600"/>
              </a:spcBef>
              <a:buNone/>
            </a:pPr>
            <a:endParaRPr sz="2600" b="1" dirty="0">
              <a:latin typeface="TW Cen MT"/>
              <a:ea typeface="Calibri"/>
              <a:cs typeface="Calibri"/>
            </a:endParaRPr>
          </a:p>
          <a:p>
            <a:pPr marL="0" indent="0">
              <a:lnSpc>
                <a:spcPct val="115000"/>
              </a:lnSpc>
              <a:buNone/>
            </a:pPr>
            <a:endParaRPr sz="2600" b="1" dirty="0">
              <a:latin typeface="TW Cen MT"/>
              <a:ea typeface="Calibri"/>
              <a:cs typeface="Calibri"/>
            </a:endParaRPr>
          </a:p>
          <a:p>
            <a:pPr marL="0" indent="0">
              <a:lnSpc>
                <a:spcPct val="115000"/>
              </a:lnSpc>
              <a:spcBef>
                <a:spcPts val="1600"/>
              </a:spcBef>
              <a:buNone/>
            </a:pPr>
            <a:endParaRPr sz="2600" dirty="0">
              <a:latin typeface="TW Cen MT"/>
              <a:ea typeface="Calibri"/>
              <a:cs typeface="Calibri"/>
            </a:endParaRPr>
          </a:p>
          <a:p>
            <a:pPr marL="0" indent="0">
              <a:lnSpc>
                <a:spcPct val="115000"/>
              </a:lnSpc>
              <a:spcBef>
                <a:spcPts val="1600"/>
              </a:spcBef>
              <a:spcAft>
                <a:spcPts val="1600"/>
              </a:spcAft>
              <a:buNone/>
            </a:pPr>
            <a:endParaRPr sz="2600" dirty="0">
              <a:latin typeface="TW Cen MT"/>
              <a:ea typeface="Calibri"/>
              <a:cs typeface="Calibri"/>
            </a:endParaRPr>
          </a:p>
        </p:txBody>
      </p:sp>
    </p:spTree>
    <p:extLst>
      <p:ext uri="{BB962C8B-B14F-4D97-AF65-F5344CB8AC3E}">
        <p14:creationId xmlns:p14="http://schemas.microsoft.com/office/powerpoint/2010/main" val="1736687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a:off x="1835700" y="564612"/>
            <a:ext cx="8520600" cy="763600"/>
          </a:xfrm>
          <a:prstGeom prst="rect">
            <a:avLst/>
          </a:prstGeom>
        </p:spPr>
        <p:txBody>
          <a:bodyPr spcFirstLastPara="1" vert="horz" wrap="square" lIns="91425" tIns="91425" rIns="91425" bIns="91425" anchor="t" anchorCtr="0">
            <a:noAutofit/>
          </a:bodyPr>
          <a:lstStyle/>
          <a:p>
            <a:r>
              <a:rPr lang="fr"/>
              <a:t>Convention 2015-2020: Demandes</a:t>
            </a:r>
            <a:endParaRPr/>
          </a:p>
        </p:txBody>
      </p:sp>
      <p:sp>
        <p:nvSpPr>
          <p:cNvPr id="196" name="Google Shape;196;p36"/>
          <p:cNvSpPr txBox="1">
            <a:spLocks noGrp="1"/>
          </p:cNvSpPr>
          <p:nvPr>
            <p:ph type="body" idx="1"/>
          </p:nvPr>
        </p:nvSpPr>
        <p:spPr>
          <a:xfrm>
            <a:off x="763571" y="1628800"/>
            <a:ext cx="9592424" cy="3674400"/>
          </a:xfrm>
          <a:prstGeom prst="rect">
            <a:avLst/>
          </a:prstGeom>
        </p:spPr>
        <p:txBody>
          <a:bodyPr spcFirstLastPara="1" vert="horz" wrap="square" lIns="91425" tIns="91425" rIns="91425" bIns="91425" anchor="t" anchorCtr="0">
            <a:noAutofit/>
          </a:bodyPr>
          <a:lstStyle/>
          <a:p>
            <a:pPr marL="0" indent="0">
              <a:buNone/>
            </a:pPr>
            <a:r>
              <a:rPr lang="fr" sz="2600" dirty="0">
                <a:latin typeface="TW Cen MT"/>
                <a:ea typeface="Calibri"/>
                <a:cs typeface="Calibri"/>
                <a:sym typeface="Calibri"/>
              </a:rPr>
              <a:t>1.4. Appliquer à la formation continue les dispositions relatives à la sélection des enseignantes et des enseignants réguliers.</a:t>
            </a:r>
            <a:endParaRPr lang="en-US" sz="2600" dirty="0">
              <a:latin typeface="TW Cen MT"/>
              <a:ea typeface="Calibri"/>
              <a:cs typeface="Calibri"/>
            </a:endParaRPr>
          </a:p>
          <a:p>
            <a:pPr marL="0" indent="0">
              <a:spcBef>
                <a:spcPts val="1600"/>
              </a:spcBef>
              <a:buNone/>
            </a:pPr>
            <a:r>
              <a:rPr lang="fr" sz="2600" dirty="0">
                <a:latin typeface="TW Cen MT"/>
                <a:ea typeface="Calibri"/>
                <a:cs typeface="Calibri"/>
                <a:sym typeface="Calibri"/>
              </a:rPr>
              <a:t>1.5. Donner aux enseignantes et aux enseignants chargés de cours de la formation continue le même accès aux congés, aux banques de congés de maladie et au perfectionnement qu’aux enseignantes et aux enseignants non permanents de l’enseignement régulier.</a:t>
            </a:r>
            <a:endParaRPr sz="2600" dirty="0">
              <a:latin typeface="TW Cen MT"/>
              <a:ea typeface="Calibri"/>
              <a:cs typeface="Calibri"/>
            </a:endParaRPr>
          </a:p>
          <a:p>
            <a:pPr marL="0" indent="0">
              <a:spcBef>
                <a:spcPts val="1600"/>
              </a:spcBef>
              <a:buNone/>
            </a:pPr>
            <a:r>
              <a:rPr lang="fr" sz="2600" dirty="0">
                <a:latin typeface="TW Cen MT"/>
                <a:ea typeface="Calibri"/>
                <a:cs typeface="Calibri"/>
                <a:sym typeface="Calibri"/>
              </a:rPr>
              <a:t>1.6. Dans le respect du droit d'auteur, prévoir que les enseignantes et les enseignants de la formation continue aient accès au matériel requis disponible visant à faciliter leur enseignement (plans cadre, plans de cours, etc.).</a:t>
            </a:r>
            <a:endParaRPr sz="2600" dirty="0">
              <a:latin typeface="TW Cen MT"/>
              <a:ea typeface="Calibri"/>
              <a:cs typeface="Calibri"/>
            </a:endParaRPr>
          </a:p>
          <a:p>
            <a:pPr marL="0" indent="0">
              <a:lnSpc>
                <a:spcPct val="115000"/>
              </a:lnSpc>
              <a:spcBef>
                <a:spcPts val="1600"/>
              </a:spcBef>
              <a:buNone/>
            </a:pPr>
            <a:endParaRPr sz="2600" b="1" dirty="0">
              <a:latin typeface="TW Cen MT"/>
              <a:ea typeface="Calibri"/>
              <a:cs typeface="Calibri"/>
            </a:endParaRPr>
          </a:p>
          <a:p>
            <a:pPr marL="0" indent="0">
              <a:lnSpc>
                <a:spcPct val="115000"/>
              </a:lnSpc>
              <a:buNone/>
            </a:pPr>
            <a:endParaRPr sz="2600" b="1" dirty="0">
              <a:latin typeface="TW Cen MT"/>
              <a:ea typeface="Calibri"/>
              <a:cs typeface="Calibri"/>
            </a:endParaRPr>
          </a:p>
          <a:p>
            <a:pPr marL="0" indent="0">
              <a:lnSpc>
                <a:spcPct val="115000"/>
              </a:lnSpc>
              <a:spcBef>
                <a:spcPts val="1600"/>
              </a:spcBef>
              <a:buNone/>
            </a:pPr>
            <a:endParaRPr sz="2600" dirty="0">
              <a:latin typeface="TW Cen MT"/>
              <a:ea typeface="Calibri"/>
              <a:cs typeface="Calibri"/>
            </a:endParaRPr>
          </a:p>
          <a:p>
            <a:pPr marL="0" indent="0">
              <a:lnSpc>
                <a:spcPct val="115000"/>
              </a:lnSpc>
              <a:spcBef>
                <a:spcPts val="1600"/>
              </a:spcBef>
              <a:spcAft>
                <a:spcPts val="1600"/>
              </a:spcAft>
              <a:buNone/>
            </a:pPr>
            <a:endParaRPr sz="2600" dirty="0">
              <a:latin typeface="TW Cen MT"/>
              <a:ea typeface="Calibri"/>
              <a:cs typeface="Calibri"/>
            </a:endParaRPr>
          </a:p>
        </p:txBody>
      </p:sp>
    </p:spTree>
    <p:extLst>
      <p:ext uri="{BB962C8B-B14F-4D97-AF65-F5344CB8AC3E}">
        <p14:creationId xmlns:p14="http://schemas.microsoft.com/office/powerpoint/2010/main" val="2440868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1835700" y="564613"/>
            <a:ext cx="8520600" cy="763600"/>
          </a:xfrm>
          <a:prstGeom prst="rect">
            <a:avLst/>
          </a:prstGeom>
        </p:spPr>
        <p:txBody>
          <a:bodyPr spcFirstLastPara="1" vert="horz" wrap="square" lIns="91425" tIns="91425" rIns="91425" bIns="91425" anchor="t" anchorCtr="0">
            <a:noAutofit/>
          </a:bodyPr>
          <a:lstStyle/>
          <a:p>
            <a:r>
              <a:rPr lang="fr"/>
              <a:t>Convention 2015-2020: Résultats</a:t>
            </a:r>
            <a:endParaRPr/>
          </a:p>
        </p:txBody>
      </p:sp>
      <p:sp>
        <p:nvSpPr>
          <p:cNvPr id="202" name="Google Shape;202;p37"/>
          <p:cNvSpPr txBox="1">
            <a:spLocks noGrp="1"/>
          </p:cNvSpPr>
          <p:nvPr>
            <p:ph type="body" idx="1"/>
          </p:nvPr>
        </p:nvSpPr>
        <p:spPr>
          <a:xfrm>
            <a:off x="791852" y="1700808"/>
            <a:ext cx="9564448" cy="3674400"/>
          </a:xfrm>
          <a:prstGeom prst="rect">
            <a:avLst/>
          </a:prstGeom>
        </p:spPr>
        <p:txBody>
          <a:bodyPr spcFirstLastPara="1" vert="horz" wrap="square" lIns="91425" tIns="91425" rIns="91425" bIns="91425" anchor="t" anchorCtr="0">
            <a:noAutofit/>
          </a:bodyPr>
          <a:lstStyle/>
          <a:p>
            <a:pPr>
              <a:lnSpc>
                <a:spcPct val="114999"/>
              </a:lnSpc>
              <a:buFont typeface="Calibri"/>
              <a:buChar char="●"/>
            </a:pPr>
            <a:r>
              <a:rPr lang="fr-CA" sz="2800" dirty="0">
                <a:latin typeface="TW Cen MT"/>
                <a:ea typeface="Calibri"/>
                <a:cs typeface="Calibri"/>
                <a:sym typeface="Calibri"/>
              </a:rPr>
              <a:t>Le rapport du CNR de février 2014 (une réflexion qui a abouti 14 ans après la création d’un comité paritaire) faisant état à de nombreux endroits que le travail de l'enseignant à la FC = celui de l'enseignant au régulier n’a pas fait de différence à la table</a:t>
            </a:r>
            <a:endParaRPr lang="fr-CA" sz="2800" dirty="0">
              <a:latin typeface="TW Cen MT"/>
              <a:cs typeface="Calibri"/>
            </a:endParaRPr>
          </a:p>
        </p:txBody>
      </p:sp>
    </p:spTree>
    <p:extLst>
      <p:ext uri="{BB962C8B-B14F-4D97-AF65-F5344CB8AC3E}">
        <p14:creationId xmlns:p14="http://schemas.microsoft.com/office/powerpoint/2010/main" val="2218173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1835700" y="564613"/>
            <a:ext cx="8520600" cy="763600"/>
          </a:xfrm>
          <a:prstGeom prst="rect">
            <a:avLst/>
          </a:prstGeom>
        </p:spPr>
        <p:txBody>
          <a:bodyPr spcFirstLastPara="1" vert="horz" wrap="square" lIns="91425" tIns="91425" rIns="91425" bIns="91425" anchor="t" anchorCtr="0">
            <a:noAutofit/>
          </a:bodyPr>
          <a:lstStyle/>
          <a:p>
            <a:r>
              <a:rPr lang="fr"/>
              <a:t>Convention 2015-2020: Résultats</a:t>
            </a:r>
            <a:endParaRPr/>
          </a:p>
        </p:txBody>
      </p:sp>
      <p:sp>
        <p:nvSpPr>
          <p:cNvPr id="202" name="Google Shape;202;p37"/>
          <p:cNvSpPr txBox="1">
            <a:spLocks noGrp="1"/>
          </p:cNvSpPr>
          <p:nvPr>
            <p:ph type="body" idx="1"/>
          </p:nvPr>
        </p:nvSpPr>
        <p:spPr>
          <a:xfrm>
            <a:off x="735291" y="1700808"/>
            <a:ext cx="9621009" cy="3674400"/>
          </a:xfrm>
          <a:prstGeom prst="rect">
            <a:avLst/>
          </a:prstGeom>
        </p:spPr>
        <p:txBody>
          <a:bodyPr spcFirstLastPara="1" vert="horz" wrap="square" lIns="91425" tIns="91425" rIns="91425" bIns="91425" anchor="t" anchorCtr="0">
            <a:noAutofit/>
          </a:bodyPr>
          <a:lstStyle/>
          <a:p>
            <a:pPr>
              <a:lnSpc>
                <a:spcPct val="115000"/>
              </a:lnSpc>
              <a:buFont typeface="Calibri"/>
              <a:buChar char="●"/>
            </a:pPr>
            <a:r>
              <a:rPr lang="fr" sz="2400" dirty="0">
                <a:latin typeface="TW Cen MT"/>
                <a:ea typeface="Calibri"/>
                <a:cs typeface="Calibri"/>
                <a:sym typeface="Calibri"/>
              </a:rPr>
              <a:t>La création (par la réallocation) de 83,15 charges à la formation continue. Ces charges peuvent être utilisées à d’autres fins ou être transformées en argent sous réserve d’une entente entre les parties locales. Toutefois, ces charges ne peuvent servir aux fins d’acquisition de la permanence.</a:t>
            </a:r>
            <a:endParaRPr lang="en-US" sz="2400" dirty="0">
              <a:latin typeface="TW Cen MT"/>
              <a:ea typeface="Calibri"/>
              <a:cs typeface="Calibri"/>
            </a:endParaRPr>
          </a:p>
          <a:p>
            <a:pPr>
              <a:lnSpc>
                <a:spcPct val="115000"/>
              </a:lnSpc>
              <a:buFont typeface="Calibri"/>
              <a:buChar char="●"/>
            </a:pPr>
            <a:r>
              <a:rPr lang="fr" sz="2400" dirty="0">
                <a:latin typeface="TW Cen MT"/>
                <a:ea typeface="Calibri"/>
                <a:cs typeface="Calibri"/>
                <a:sym typeface="Calibri"/>
              </a:rPr>
              <a:t>Une nouvelle disposition prévoit que les parties locales peuvent s’entendre sur la création d’un comité de sélection commun pour l’enseignement régulier et pour la formation continue. Une telle entente permettrait aux enseignantes et aux enseignants embauchés à la formation continue de postuler sur des charges à la formation régulière sans problème.</a:t>
            </a:r>
            <a:endParaRPr sz="2400"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spcBef>
                <a:spcPts val="1600"/>
              </a:spcBef>
              <a:buNone/>
            </a:pPr>
            <a:endParaRPr sz="2400" dirty="0">
              <a:latin typeface="TW Cen MT"/>
              <a:ea typeface="Calibri"/>
              <a:cs typeface="Calibri"/>
            </a:endParaRPr>
          </a:p>
          <a:p>
            <a:pPr marL="0" indent="0">
              <a:lnSpc>
                <a:spcPct val="115000"/>
              </a:lnSpc>
              <a:spcBef>
                <a:spcPts val="1600"/>
              </a:spcBef>
              <a:spcAft>
                <a:spcPts val="1600"/>
              </a:spcAft>
              <a:buNone/>
            </a:pPr>
            <a:endParaRPr sz="2400" dirty="0">
              <a:latin typeface="TW Cen MT"/>
              <a:ea typeface="Calibri"/>
              <a:cs typeface="Calibri"/>
            </a:endParaRPr>
          </a:p>
        </p:txBody>
      </p:sp>
    </p:spTree>
    <p:extLst>
      <p:ext uri="{BB962C8B-B14F-4D97-AF65-F5344CB8AC3E}">
        <p14:creationId xmlns:p14="http://schemas.microsoft.com/office/powerpoint/2010/main" val="4227501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1835700" y="564613"/>
            <a:ext cx="8520600" cy="763600"/>
          </a:xfrm>
          <a:prstGeom prst="rect">
            <a:avLst/>
          </a:prstGeom>
        </p:spPr>
        <p:txBody>
          <a:bodyPr spcFirstLastPara="1" vert="horz" wrap="square" lIns="91425" tIns="91425" rIns="91425" bIns="91425" anchor="t" anchorCtr="0">
            <a:noAutofit/>
          </a:bodyPr>
          <a:lstStyle/>
          <a:p>
            <a:r>
              <a:rPr lang="fr"/>
              <a:t>Convention 2015-2020: Résultats</a:t>
            </a:r>
            <a:endParaRPr/>
          </a:p>
        </p:txBody>
      </p:sp>
      <p:sp>
        <p:nvSpPr>
          <p:cNvPr id="202" name="Google Shape;202;p37"/>
          <p:cNvSpPr txBox="1">
            <a:spLocks noGrp="1"/>
          </p:cNvSpPr>
          <p:nvPr>
            <p:ph type="body" idx="1"/>
          </p:nvPr>
        </p:nvSpPr>
        <p:spPr>
          <a:xfrm>
            <a:off x="782425" y="1700808"/>
            <a:ext cx="9573875" cy="3674400"/>
          </a:xfrm>
          <a:prstGeom prst="rect">
            <a:avLst/>
          </a:prstGeom>
        </p:spPr>
        <p:txBody>
          <a:bodyPr spcFirstLastPara="1" vert="horz" wrap="square" lIns="91425" tIns="91425" rIns="91425" bIns="91425" anchor="t" anchorCtr="0">
            <a:noAutofit/>
          </a:bodyPr>
          <a:lstStyle/>
          <a:p>
            <a:pPr>
              <a:lnSpc>
                <a:spcPct val="115000"/>
              </a:lnSpc>
              <a:buFont typeface="Calibri"/>
              <a:buChar char="●"/>
            </a:pPr>
            <a:r>
              <a:rPr lang="fr" sz="2400" dirty="0">
                <a:latin typeface="TW Cen MT"/>
                <a:ea typeface="Calibri"/>
                <a:cs typeface="Calibri"/>
              </a:rPr>
              <a:t>Une nouvelle clause (8-7.10) permet sur entente locale le rattachement des enseignant-es de la formation continue à un département de l'enseignement régulier et prévoit en conséquence leur participation aux rencontres et aux activités départementales. Pour les programmes d'études à la FC sans DEC de référence ou apparenté au régulier, un « autre lieu d'échange » devient possible.</a:t>
            </a:r>
          </a:p>
          <a:p>
            <a:pPr marL="0" indent="0">
              <a:lnSpc>
                <a:spcPct val="115000"/>
              </a:lnSpc>
              <a:buNone/>
            </a:pPr>
            <a:endParaRPr sz="2400" b="1"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spcBef>
                <a:spcPts val="1600"/>
              </a:spcBef>
              <a:buNone/>
            </a:pPr>
            <a:endParaRPr sz="2400" dirty="0">
              <a:latin typeface="TW Cen MT"/>
              <a:ea typeface="Calibri"/>
              <a:cs typeface="Calibri"/>
            </a:endParaRPr>
          </a:p>
          <a:p>
            <a:pPr marL="0" indent="0">
              <a:lnSpc>
                <a:spcPct val="115000"/>
              </a:lnSpc>
              <a:spcBef>
                <a:spcPts val="1600"/>
              </a:spcBef>
              <a:spcAft>
                <a:spcPts val="1600"/>
              </a:spcAft>
              <a:buNone/>
            </a:pPr>
            <a:endParaRPr sz="2400" dirty="0">
              <a:latin typeface="TW Cen MT"/>
              <a:ea typeface="Calibri"/>
              <a:cs typeface="Calibri"/>
            </a:endParaRPr>
          </a:p>
        </p:txBody>
      </p:sp>
    </p:spTree>
    <p:extLst>
      <p:ext uri="{BB962C8B-B14F-4D97-AF65-F5344CB8AC3E}">
        <p14:creationId xmlns:p14="http://schemas.microsoft.com/office/powerpoint/2010/main" val="1421750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1639324" y="232014"/>
            <a:ext cx="8923166" cy="763600"/>
          </a:xfrm>
          <a:prstGeom prst="rect">
            <a:avLst/>
          </a:prstGeom>
        </p:spPr>
        <p:txBody>
          <a:bodyPr spcFirstLastPara="1" vert="horz" wrap="square" lIns="91425" tIns="91425" rIns="91425" bIns="91425" anchor="t" anchorCtr="0">
            <a:noAutofit/>
          </a:bodyPr>
          <a:lstStyle/>
          <a:p>
            <a:r>
              <a:rPr lang="fr" sz="3200"/>
              <a:t>Estimer le coût de l’équite salariale à la formation continue</a:t>
            </a:r>
            <a:endParaRPr lang="fr-FR" sz="3200"/>
          </a:p>
        </p:txBody>
      </p:sp>
      <p:sp>
        <p:nvSpPr>
          <p:cNvPr id="208" name="Google Shape;208;p38"/>
          <p:cNvSpPr txBox="1">
            <a:spLocks noGrp="1"/>
          </p:cNvSpPr>
          <p:nvPr>
            <p:ph type="body" idx="1"/>
          </p:nvPr>
        </p:nvSpPr>
        <p:spPr>
          <a:xfrm>
            <a:off x="801278" y="1700809"/>
            <a:ext cx="9566850" cy="2667985"/>
          </a:xfrm>
          <a:prstGeom prst="rect">
            <a:avLst/>
          </a:prstGeom>
        </p:spPr>
        <p:txBody>
          <a:bodyPr spcFirstLastPara="1" vert="horz" wrap="square" lIns="91425" tIns="91425" rIns="91425" bIns="91425" anchor="t" anchorCtr="0">
            <a:noAutofit/>
          </a:bodyPr>
          <a:lstStyle/>
          <a:p>
            <a:pPr marL="342900">
              <a:lnSpc>
                <a:spcPct val="115000"/>
              </a:lnSpc>
            </a:pPr>
            <a:r>
              <a:rPr lang="fr" sz="2400" dirty="0">
                <a:latin typeface="TW Cen MT"/>
                <a:ea typeface="Calibri"/>
                <a:cs typeface="Calibri"/>
              </a:rPr>
              <a:t>Estimer les sommes nécessaires pour rémunérer les enseignants à la formation continue comme les enseignants du régulier</a:t>
            </a:r>
          </a:p>
          <a:p>
            <a:pPr marL="342900">
              <a:lnSpc>
                <a:spcPct val="114999"/>
              </a:lnSpc>
            </a:pPr>
            <a:r>
              <a:rPr lang="fr" sz="2400" dirty="0">
                <a:latin typeface="TW Cen MT"/>
                <a:ea typeface="Calibri"/>
                <a:cs typeface="Calibri"/>
              </a:rPr>
              <a:t>Soustraire le financement actuel de l'enseignement à la formation continue (EPES, charges à temps complet à la FC)</a:t>
            </a:r>
          </a:p>
          <a:p>
            <a:pPr marL="0" indent="0">
              <a:lnSpc>
                <a:spcPct val="114999"/>
              </a:lnSpc>
              <a:buNone/>
            </a:pPr>
            <a:endParaRPr lang="fr" sz="2400"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spcBef>
                <a:spcPts val="1600"/>
              </a:spcBef>
              <a:buNone/>
            </a:pPr>
            <a:endParaRPr sz="2400" dirty="0">
              <a:latin typeface="TW Cen MT"/>
              <a:ea typeface="Calibri"/>
              <a:cs typeface="Calibri"/>
            </a:endParaRPr>
          </a:p>
          <a:p>
            <a:pPr marL="0" indent="0">
              <a:lnSpc>
                <a:spcPct val="115000"/>
              </a:lnSpc>
              <a:spcBef>
                <a:spcPts val="1600"/>
              </a:spcBef>
              <a:spcAft>
                <a:spcPts val="1600"/>
              </a:spcAft>
              <a:buNone/>
            </a:pPr>
            <a:endParaRPr lang="fr-CA" sz="2400" dirty="0">
              <a:latin typeface="TW Cen MT"/>
              <a:ea typeface="Calibri"/>
              <a:cs typeface="Calibri"/>
            </a:endParaRPr>
          </a:p>
        </p:txBody>
      </p:sp>
      <p:sp>
        <p:nvSpPr>
          <p:cNvPr id="4" name="Rectangle : coins arrondis 3">
            <a:extLst>
              <a:ext uri="{FF2B5EF4-FFF2-40B4-BE49-F238E27FC236}">
                <a16:creationId xmlns:a16="http://schemas.microsoft.com/office/drawing/2014/main" id="{FEEA3794-EEB3-4DA1-8F37-E421424B291E}"/>
              </a:ext>
            </a:extLst>
          </p:cNvPr>
          <p:cNvSpPr/>
          <p:nvPr/>
        </p:nvSpPr>
        <p:spPr>
          <a:xfrm>
            <a:off x="2254756" y="4014631"/>
            <a:ext cx="6996022" cy="9144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CA" sz="2800"/>
              <a:t>Nous avons besoin de données!</a:t>
            </a:r>
          </a:p>
        </p:txBody>
      </p:sp>
    </p:spTree>
    <p:extLst>
      <p:ext uri="{BB962C8B-B14F-4D97-AF65-F5344CB8AC3E}">
        <p14:creationId xmlns:p14="http://schemas.microsoft.com/office/powerpoint/2010/main" val="294596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9"/>
          <p:cNvSpPr txBox="1">
            <a:spLocks noGrp="1"/>
          </p:cNvSpPr>
          <p:nvPr>
            <p:ph type="title"/>
          </p:nvPr>
        </p:nvSpPr>
        <p:spPr>
          <a:xfrm>
            <a:off x="2144661" y="392624"/>
            <a:ext cx="8520600" cy="763600"/>
          </a:xfrm>
          <a:prstGeom prst="rect">
            <a:avLst/>
          </a:prstGeom>
        </p:spPr>
        <p:txBody>
          <a:bodyPr spcFirstLastPara="1" vert="horz" wrap="square" lIns="91425" tIns="91425" rIns="91425" bIns="91425" anchor="t" anchorCtr="0">
            <a:noAutofit/>
          </a:bodyPr>
          <a:lstStyle/>
          <a:p>
            <a:r>
              <a:rPr lang="fr" dirty="0"/>
              <a:t>RECOMMANDATION ADOPTÉE</a:t>
            </a:r>
            <a:endParaRPr dirty="0"/>
          </a:p>
        </p:txBody>
      </p:sp>
      <p:sp>
        <p:nvSpPr>
          <p:cNvPr id="214" name="Google Shape;214;p39"/>
          <p:cNvSpPr txBox="1">
            <a:spLocks noGrp="1"/>
          </p:cNvSpPr>
          <p:nvPr>
            <p:ph type="body" idx="1"/>
          </p:nvPr>
        </p:nvSpPr>
        <p:spPr>
          <a:xfrm>
            <a:off x="810705" y="1628800"/>
            <a:ext cx="9545595" cy="3674400"/>
          </a:xfrm>
          <a:prstGeom prst="rect">
            <a:avLst/>
          </a:prstGeom>
        </p:spPr>
        <p:txBody>
          <a:bodyPr spcFirstLastPara="1" vert="horz" wrap="square" lIns="91425" tIns="91425" rIns="91425" bIns="91425" anchor="t" anchorCtr="0">
            <a:noAutofit/>
          </a:bodyPr>
          <a:lstStyle/>
          <a:p>
            <a:pPr>
              <a:lnSpc>
                <a:spcPct val="107000"/>
              </a:lnSpc>
              <a:spcBef>
                <a:spcPts val="600"/>
              </a:spcBef>
              <a:buClr>
                <a:schemeClr val="dk1"/>
              </a:buClr>
              <a:buFont typeface="Calibri"/>
              <a:buChar char="●"/>
            </a:pPr>
            <a:r>
              <a:rPr lang="fr" sz="2400" dirty="0">
                <a:solidFill>
                  <a:schemeClr val="dk1"/>
                </a:solidFill>
                <a:latin typeface="TW Cen MT"/>
                <a:ea typeface="Calibri"/>
                <a:cs typeface="Calibri"/>
                <a:sym typeface="Calibri"/>
              </a:rPr>
              <a:t>Que le regroupement cégep invite les syndicats, dans la mesure du possible, à transmettre à la coordination les informations suivantes:</a:t>
            </a:r>
            <a:endParaRPr lang="en-US" sz="2400" dirty="0">
              <a:solidFill>
                <a:schemeClr val="dk1"/>
              </a:solidFill>
              <a:latin typeface="TW Cen MT"/>
              <a:ea typeface="Calibri"/>
              <a:cs typeface="Calibri"/>
            </a:endParaRPr>
          </a:p>
          <a:p>
            <a:pPr lvl="1" indent="-342900">
              <a:lnSpc>
                <a:spcPct val="107000"/>
              </a:lnSpc>
              <a:spcBef>
                <a:spcPts val="0"/>
              </a:spcBef>
              <a:buClr>
                <a:schemeClr val="dk1"/>
              </a:buClr>
              <a:buSzPts val="1800"/>
            </a:pPr>
            <a:r>
              <a:rPr lang="fr" sz="2400" dirty="0">
                <a:solidFill>
                  <a:schemeClr val="dk1"/>
                </a:solidFill>
                <a:latin typeface="TW Cen MT"/>
                <a:ea typeface="Calibri"/>
                <a:cs typeface="Calibri"/>
                <a:sym typeface="Calibri"/>
              </a:rPr>
              <a:t>Pour la</a:t>
            </a:r>
            <a:r>
              <a:rPr lang="fr" sz="2400" b="1" dirty="0">
                <a:solidFill>
                  <a:schemeClr val="dk1"/>
                </a:solidFill>
                <a:latin typeface="TW Cen MT"/>
                <a:ea typeface="Calibri"/>
                <a:cs typeface="Calibri"/>
                <a:sym typeface="Calibri"/>
              </a:rPr>
              <a:t> formation continue (année 16-17)</a:t>
            </a:r>
            <a:r>
              <a:rPr lang="fr" sz="2400" dirty="0">
                <a:solidFill>
                  <a:schemeClr val="dk1"/>
                </a:solidFill>
                <a:latin typeface="TW Cen MT"/>
                <a:ea typeface="Calibri"/>
                <a:cs typeface="Calibri"/>
                <a:sym typeface="Calibri"/>
              </a:rPr>
              <a:t>:  les inscription aux cours, pondération pour chacun des cours, DEC (partiel ou temps plein) ou AEC;</a:t>
            </a:r>
            <a:endParaRPr sz="2400" dirty="0">
              <a:solidFill>
                <a:schemeClr val="dk1"/>
              </a:solidFill>
              <a:latin typeface="TW Cen MT"/>
              <a:ea typeface="Calibri"/>
              <a:cs typeface="Calibri"/>
            </a:endParaRPr>
          </a:p>
          <a:p>
            <a:pPr lvl="1" indent="-342900">
              <a:lnSpc>
                <a:spcPct val="107000"/>
              </a:lnSpc>
              <a:spcBef>
                <a:spcPts val="0"/>
              </a:spcBef>
              <a:buClr>
                <a:schemeClr val="dk1"/>
              </a:buClr>
              <a:buSzPts val="1800"/>
              <a:buFont typeface="Calibri"/>
              <a:buChar char="○"/>
            </a:pPr>
            <a:r>
              <a:rPr lang="fr" sz="2400" dirty="0">
                <a:latin typeface="TW Cen MT"/>
                <a:ea typeface="Calibri"/>
                <a:cs typeface="Calibri"/>
                <a:sym typeface="Calibri"/>
              </a:rPr>
              <a:t>RFA 16-17, particulièrement l’onglet F16</a:t>
            </a:r>
            <a:r>
              <a:rPr lang="fr" sz="2400" dirty="0">
                <a:solidFill>
                  <a:schemeClr val="dk1"/>
                </a:solidFill>
                <a:latin typeface="TW Cen MT"/>
                <a:ea typeface="Calibri"/>
                <a:cs typeface="Calibri"/>
                <a:sym typeface="Calibri"/>
              </a:rPr>
              <a:t>.</a:t>
            </a:r>
            <a:endParaRPr sz="2400" dirty="0">
              <a:solidFill>
                <a:schemeClr val="dk1"/>
              </a:solidFill>
              <a:latin typeface="TW Cen MT"/>
              <a:ea typeface="Calibri"/>
              <a:cs typeface="Calibri"/>
            </a:endParaRPr>
          </a:p>
          <a:p>
            <a:pPr>
              <a:lnSpc>
                <a:spcPct val="107000"/>
              </a:lnSpc>
              <a:buClr>
                <a:schemeClr val="dk1"/>
              </a:buClr>
              <a:buFont typeface="Calibri"/>
              <a:buChar char="●"/>
            </a:pPr>
            <a:r>
              <a:rPr lang="fr" sz="2400" dirty="0">
                <a:solidFill>
                  <a:schemeClr val="dk1"/>
                </a:solidFill>
                <a:latin typeface="TW Cen MT"/>
                <a:ea typeface="Calibri"/>
                <a:cs typeface="Calibri"/>
                <a:sym typeface="Calibri"/>
              </a:rPr>
              <a:t>Que l’historique de la formation continue soit intégré au éléments présentés lors de la session de formation sur la négociation et la mobilisation.</a:t>
            </a:r>
            <a:endParaRPr sz="2400" dirty="0">
              <a:solidFill>
                <a:schemeClr val="dk1"/>
              </a:solidFill>
              <a:latin typeface="TW Cen MT"/>
              <a:ea typeface="Calibri"/>
              <a:cs typeface="Calibri"/>
            </a:endParaRPr>
          </a:p>
          <a:p>
            <a:pPr marL="0" indent="0">
              <a:lnSpc>
                <a:spcPct val="115000"/>
              </a:lnSpc>
              <a:spcBef>
                <a:spcPts val="600"/>
              </a:spcBef>
              <a:buNone/>
            </a:pPr>
            <a:endParaRPr sz="2400" dirty="0">
              <a:latin typeface="TW Cen MT"/>
              <a:ea typeface="Calibri"/>
              <a:cs typeface="Calibri"/>
            </a:endParaRPr>
          </a:p>
          <a:p>
            <a:pPr marL="0" indent="0">
              <a:lnSpc>
                <a:spcPct val="115000"/>
              </a:lnSpc>
              <a:buNone/>
            </a:pPr>
            <a:endParaRPr sz="2400" b="1" dirty="0">
              <a:latin typeface="TW Cen MT"/>
              <a:ea typeface="Calibri"/>
              <a:cs typeface="Calibri"/>
            </a:endParaRPr>
          </a:p>
          <a:p>
            <a:pPr marL="0" indent="0">
              <a:lnSpc>
                <a:spcPct val="115000"/>
              </a:lnSpc>
              <a:spcBef>
                <a:spcPts val="1600"/>
              </a:spcBef>
              <a:buNone/>
            </a:pPr>
            <a:endParaRPr sz="2400" dirty="0">
              <a:latin typeface="TW Cen MT"/>
              <a:ea typeface="Calibri"/>
              <a:cs typeface="Calibri"/>
            </a:endParaRPr>
          </a:p>
          <a:p>
            <a:pPr marL="0" indent="0">
              <a:lnSpc>
                <a:spcPct val="115000"/>
              </a:lnSpc>
              <a:spcBef>
                <a:spcPts val="1600"/>
              </a:spcBef>
              <a:spcAft>
                <a:spcPts val="1600"/>
              </a:spcAft>
              <a:buNone/>
            </a:pPr>
            <a:endParaRPr sz="2400" dirty="0">
              <a:latin typeface="TW Cen MT"/>
              <a:ea typeface="Calibri"/>
              <a:cs typeface="Calibri"/>
            </a:endParaRPr>
          </a:p>
        </p:txBody>
      </p:sp>
    </p:spTree>
    <p:extLst>
      <p:ext uri="{BB962C8B-B14F-4D97-AF65-F5344CB8AC3E}">
        <p14:creationId xmlns:p14="http://schemas.microsoft.com/office/powerpoint/2010/main" val="13308406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Personnalisé 12">
      <a:dk1>
        <a:sysClr val="windowText" lastClr="000000"/>
      </a:dk1>
      <a:lt1>
        <a:sysClr val="window" lastClr="FFFFFF"/>
      </a:lt1>
      <a:dk2>
        <a:srgbClr val="4E5B6F"/>
      </a:dk2>
      <a:lt2>
        <a:srgbClr val="D6ECFF"/>
      </a:lt2>
      <a:accent1>
        <a:srgbClr val="2C3F71"/>
      </a:accent1>
      <a:accent2>
        <a:srgbClr val="BF0000"/>
      </a:accent2>
      <a:accent3>
        <a:srgbClr val="FEB80A"/>
      </a:accent3>
      <a:accent4>
        <a:srgbClr val="00ADDC"/>
      </a:accent4>
      <a:accent5>
        <a:srgbClr val="738AC8"/>
      </a:accent5>
      <a:accent6>
        <a:srgbClr val="1AB39F"/>
      </a:accent6>
      <a:hlink>
        <a:srgbClr val="EB8803"/>
      </a:hlink>
      <a:folHlink>
        <a:srgbClr val="5F7791"/>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TotalTime>
  <Words>1981</Words>
  <Application>Microsoft Office PowerPoint</Application>
  <PresentationFormat>Grand écran</PresentationFormat>
  <Paragraphs>178</Paragraphs>
  <Slides>37</Slides>
  <Notes>37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37</vt:i4>
      </vt:variant>
    </vt:vector>
  </HeadingPairs>
  <TitlesOfParts>
    <vt:vector size="45" baseType="lpstr">
      <vt:lpstr>Arial</vt:lpstr>
      <vt:lpstr>Calibri</vt:lpstr>
      <vt:lpstr>Tw Cen MT</vt:lpstr>
      <vt:lpstr>Tw Cen MT</vt:lpstr>
      <vt:lpstr>Tw Cen MT</vt:lpstr>
      <vt:lpstr>Wingdings</vt:lpstr>
      <vt:lpstr>Wingdings 2</vt:lpstr>
      <vt:lpstr>Médian</vt:lpstr>
      <vt:lpstr>comité d’analyse « Des travaux et Des résultats des quatre (4) dernières rondes de négociation dans le but de développer une stratégie pouvant mener à des gains significatifs relativement aux conditions de travail des chargé-es de cours à la formation continue lors de la prochaine négociation »  projet d’historique </vt:lpstr>
      <vt:lpstr>Convention 1969-1972</vt:lpstr>
      <vt:lpstr>Convention 1969-1972</vt:lpstr>
      <vt:lpstr>Décret de 1972-1975</vt:lpstr>
      <vt:lpstr>Convention 1975-1979</vt:lpstr>
      <vt:lpstr>Convention 1975-1979</vt:lpstr>
      <vt:lpstr>Convention 1975-1979</vt:lpstr>
      <vt:lpstr>Convention 1979-1982</vt:lpstr>
      <vt:lpstr>Convention 1979-1982</vt:lpstr>
      <vt:lpstr>Décret 1983-1986</vt:lpstr>
      <vt:lpstr>Décret 1983-1986</vt:lpstr>
      <vt:lpstr>Convention 1986-1988</vt:lpstr>
      <vt:lpstr>Convention 1989-1991...1995</vt:lpstr>
      <vt:lpstr>Convention 1989-1991...1995</vt:lpstr>
      <vt:lpstr>Convention 1995-1998</vt:lpstr>
      <vt:lpstr>Convention 1995-1998</vt:lpstr>
      <vt:lpstr>Convention 2000-2002</vt:lpstr>
      <vt:lpstr>Convention 2000-2002</vt:lpstr>
      <vt:lpstr>Convention 2000-2002</vt:lpstr>
      <vt:lpstr>Convention 2000-2002</vt:lpstr>
      <vt:lpstr>Convention 2000-2002</vt:lpstr>
      <vt:lpstr>Convention 2000-2002 - Bilan</vt:lpstr>
      <vt:lpstr>Convention 2005-2010 (décret)</vt:lpstr>
      <vt:lpstr>Convention 2005-2010 (décret)</vt:lpstr>
      <vt:lpstr>Convention 2005-2010 (décret)</vt:lpstr>
      <vt:lpstr>Convention 2005-2010 (décret)</vt:lpstr>
      <vt:lpstr>Convention 2010-2015 </vt:lpstr>
      <vt:lpstr>Convention 2010-2015 </vt:lpstr>
      <vt:lpstr>Convention 2010-2015 </vt:lpstr>
      <vt:lpstr>Convention 2015-2020: Demandes</vt:lpstr>
      <vt:lpstr>Convention 2015-2020: Demandes</vt:lpstr>
      <vt:lpstr>Convention 2015-2020: Demandes</vt:lpstr>
      <vt:lpstr>Convention 2015-2020: Résultats</vt:lpstr>
      <vt:lpstr>Convention 2015-2020: Résultats</vt:lpstr>
      <vt:lpstr>Convention 2015-2020: Résultats</vt:lpstr>
      <vt:lpstr>Estimer le coût de l’équite salariale à la formation continue</vt:lpstr>
      <vt:lpstr>RECOMMANDATION ADOPTÉE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SPECA PORTABLE</dc:creator>
  <cp:lastModifiedBy>Michel Milot</cp:lastModifiedBy>
  <cp:revision>9</cp:revision>
  <cp:lastPrinted>1601-01-01T00:00:00Z</cp:lastPrinted>
  <dcterms:created xsi:type="dcterms:W3CDTF">1601-01-01T00:00:00Z</dcterms:created>
  <dcterms:modified xsi:type="dcterms:W3CDTF">2018-09-18T20:34:26Z</dcterms:modified>
</cp:coreProperties>
</file>