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764" r:id="rId3"/>
  </p:sldMasterIdLst>
  <p:notesMasterIdLst>
    <p:notesMasterId r:id="rId61"/>
  </p:notesMasterIdLst>
  <p:handoutMasterIdLst>
    <p:handoutMasterId r:id="rId62"/>
  </p:handoutMasterIdLst>
  <p:sldIdLst>
    <p:sldId id="304" r:id="rId4"/>
    <p:sldId id="309" r:id="rId5"/>
    <p:sldId id="284" r:id="rId6"/>
    <p:sldId id="314" r:id="rId7"/>
    <p:sldId id="276" r:id="rId8"/>
    <p:sldId id="277" r:id="rId9"/>
    <p:sldId id="256" r:id="rId10"/>
    <p:sldId id="289" r:id="rId11"/>
    <p:sldId id="283" r:id="rId12"/>
    <p:sldId id="310" r:id="rId13"/>
    <p:sldId id="312" r:id="rId14"/>
    <p:sldId id="292" r:id="rId15"/>
    <p:sldId id="291" r:id="rId16"/>
    <p:sldId id="286" r:id="rId17"/>
    <p:sldId id="266" r:id="rId18"/>
    <p:sldId id="279" r:id="rId19"/>
    <p:sldId id="307" r:id="rId20"/>
    <p:sldId id="281" r:id="rId21"/>
    <p:sldId id="282" r:id="rId22"/>
    <p:sldId id="263" r:id="rId23"/>
    <p:sldId id="268" r:id="rId24"/>
    <p:sldId id="267" r:id="rId25"/>
    <p:sldId id="264" r:id="rId26"/>
    <p:sldId id="278" r:id="rId27"/>
    <p:sldId id="262" r:id="rId28"/>
    <p:sldId id="285" r:id="rId29"/>
    <p:sldId id="295" r:id="rId30"/>
    <p:sldId id="259" r:id="rId31"/>
    <p:sldId id="293" r:id="rId32"/>
    <p:sldId id="296" r:id="rId33"/>
    <p:sldId id="294" r:id="rId34"/>
    <p:sldId id="269" r:id="rId35"/>
    <p:sldId id="306" r:id="rId36"/>
    <p:sldId id="288" r:id="rId37"/>
    <p:sldId id="271" r:id="rId38"/>
    <p:sldId id="258" r:id="rId39"/>
    <p:sldId id="261" r:id="rId40"/>
    <p:sldId id="257" r:id="rId41"/>
    <p:sldId id="260" r:id="rId42"/>
    <p:sldId id="287" r:id="rId43"/>
    <p:sldId id="270" r:id="rId44"/>
    <p:sldId id="280" r:id="rId45"/>
    <p:sldId id="290" r:id="rId46"/>
    <p:sldId id="299" r:id="rId47"/>
    <p:sldId id="303" r:id="rId48"/>
    <p:sldId id="300" r:id="rId49"/>
    <p:sldId id="302" r:id="rId50"/>
    <p:sldId id="301" r:id="rId51"/>
    <p:sldId id="297" r:id="rId52"/>
    <p:sldId id="272" r:id="rId53"/>
    <p:sldId id="298" r:id="rId54"/>
    <p:sldId id="305" r:id="rId55"/>
    <p:sldId id="319" r:id="rId56"/>
    <p:sldId id="308" r:id="rId57"/>
    <p:sldId id="316" r:id="rId58"/>
    <p:sldId id="318" r:id="rId59"/>
    <p:sldId id="317" r:id="rId60"/>
  </p:sldIdLst>
  <p:sldSz cx="9144000" cy="6858000" type="screen4x3"/>
  <p:notesSz cx="6858000" cy="9290050"/>
  <p:defaultTextStyle>
    <a:defPPr>
      <a:defRPr lang="fr-FR"/>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yndicat des Enseignantes et Enseignants du CLG" initials="SEECLG"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800000"/>
    <a:srgbClr val="FFDF9F"/>
    <a:srgbClr val="0000FF"/>
    <a:srgbClr val="486C00"/>
    <a:srgbClr val="008080"/>
    <a:srgbClr val="C05B08"/>
    <a:srgbClr val="000099"/>
    <a:srgbClr val="FFD9B3"/>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50" autoAdjust="0"/>
    <p:restoredTop sz="94567" autoAdjust="0"/>
  </p:normalViewPr>
  <p:slideViewPr>
    <p:cSldViewPr>
      <p:cViewPr varScale="1">
        <p:scale>
          <a:sx n="112" d="100"/>
          <a:sy n="112" d="100"/>
        </p:scale>
        <p:origin x="810"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754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commentAuthors" Target="commentAuthor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64262"/>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CA"/>
          </a:p>
        </p:txBody>
      </p:sp>
      <p:sp>
        <p:nvSpPr>
          <p:cNvPr id="3" name="Espace réservé de la date 2"/>
          <p:cNvSpPr>
            <a:spLocks noGrp="1"/>
          </p:cNvSpPr>
          <p:nvPr>
            <p:ph type="dt" sz="quarter" idx="1"/>
          </p:nvPr>
        </p:nvSpPr>
        <p:spPr>
          <a:xfrm>
            <a:off x="3884613" y="0"/>
            <a:ext cx="2971800" cy="464262"/>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8E1CDAAA-D26B-46B6-8435-1B563A2A30BC}" type="datetimeFigureOut">
              <a:rPr lang="fr-CA"/>
              <a:pPr>
                <a:defRPr/>
              </a:pPr>
              <a:t>2019-03-29</a:t>
            </a:fld>
            <a:endParaRPr lang="fr-CA"/>
          </a:p>
        </p:txBody>
      </p:sp>
      <p:sp>
        <p:nvSpPr>
          <p:cNvPr id="4" name="Espace réservé du pied de page 3"/>
          <p:cNvSpPr>
            <a:spLocks noGrp="1"/>
          </p:cNvSpPr>
          <p:nvPr>
            <p:ph type="ftr" sz="quarter" idx="2"/>
          </p:nvPr>
        </p:nvSpPr>
        <p:spPr>
          <a:xfrm>
            <a:off x="0" y="8824183"/>
            <a:ext cx="2971800" cy="464261"/>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CA"/>
          </a:p>
        </p:txBody>
      </p:sp>
      <p:sp>
        <p:nvSpPr>
          <p:cNvPr id="5" name="Espace réservé du numéro de diapositive 4"/>
          <p:cNvSpPr>
            <a:spLocks noGrp="1"/>
          </p:cNvSpPr>
          <p:nvPr>
            <p:ph type="sldNum" sz="quarter" idx="3"/>
          </p:nvPr>
        </p:nvSpPr>
        <p:spPr>
          <a:xfrm>
            <a:off x="3884613" y="8824183"/>
            <a:ext cx="2971800" cy="464261"/>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0F8BB2BC-010F-4F55-AF33-27B8C4852434}" type="slidenum">
              <a:rPr lang="fr-CA"/>
              <a:pPr>
                <a:defRPr/>
              </a:pPr>
              <a:t>‹N°›</a:t>
            </a:fld>
            <a:endParaRPr lang="fr-CA"/>
          </a:p>
        </p:txBody>
      </p:sp>
    </p:spTree>
    <p:extLst>
      <p:ext uri="{BB962C8B-B14F-4D97-AF65-F5344CB8AC3E}">
        <p14:creationId xmlns:p14="http://schemas.microsoft.com/office/powerpoint/2010/main" val="14052601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64262"/>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CA"/>
          </a:p>
        </p:txBody>
      </p:sp>
      <p:sp>
        <p:nvSpPr>
          <p:cNvPr id="3" name="Espace réservé de la date 2"/>
          <p:cNvSpPr>
            <a:spLocks noGrp="1"/>
          </p:cNvSpPr>
          <p:nvPr>
            <p:ph type="dt" idx="1"/>
          </p:nvPr>
        </p:nvSpPr>
        <p:spPr>
          <a:xfrm>
            <a:off x="3884613" y="0"/>
            <a:ext cx="2971800" cy="464262"/>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F050A163-F6CF-49CB-B5A6-0E2BE0EFBEC4}" type="datetimeFigureOut">
              <a:rPr lang="fr-CA"/>
              <a:pPr>
                <a:defRPr/>
              </a:pPr>
              <a:t>2019-03-29</a:t>
            </a:fld>
            <a:endParaRPr lang="fr-CA"/>
          </a:p>
        </p:txBody>
      </p:sp>
      <p:sp>
        <p:nvSpPr>
          <p:cNvPr id="4" name="Espace réservé de l'image des diapositives 3"/>
          <p:cNvSpPr>
            <a:spLocks noGrp="1" noRot="1" noChangeAspect="1"/>
          </p:cNvSpPr>
          <p:nvPr>
            <p:ph type="sldImg" idx="2"/>
          </p:nvPr>
        </p:nvSpPr>
        <p:spPr>
          <a:xfrm>
            <a:off x="1108075" y="696913"/>
            <a:ext cx="4641850" cy="3482975"/>
          </a:xfrm>
          <a:prstGeom prst="rect">
            <a:avLst/>
          </a:prstGeom>
          <a:noFill/>
          <a:ln w="12700">
            <a:solidFill>
              <a:prstClr val="black"/>
            </a:solidFill>
          </a:ln>
        </p:spPr>
        <p:txBody>
          <a:bodyPr vert="horz" lIns="91440" tIns="45720" rIns="91440" bIns="45720" rtlCol="0" anchor="ctr"/>
          <a:lstStyle/>
          <a:p>
            <a:pPr lvl="0"/>
            <a:endParaRPr lang="fr-CA" noProof="0"/>
          </a:p>
        </p:txBody>
      </p:sp>
      <p:sp>
        <p:nvSpPr>
          <p:cNvPr id="5" name="Espace réservé des commentaires 4"/>
          <p:cNvSpPr>
            <a:spLocks noGrp="1"/>
          </p:cNvSpPr>
          <p:nvPr>
            <p:ph type="body" sz="quarter" idx="3"/>
          </p:nvPr>
        </p:nvSpPr>
        <p:spPr>
          <a:xfrm>
            <a:off x="685800" y="4412895"/>
            <a:ext cx="5486400" cy="4179960"/>
          </a:xfrm>
          <a:prstGeom prst="rect">
            <a:avLst/>
          </a:prstGeom>
        </p:spPr>
        <p:txBody>
          <a:bodyPr vert="horz" lIns="91440" tIns="45720" rIns="91440" bIns="45720" rtlCol="0">
            <a:normAutofit/>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endParaRPr lang="fr-CA" noProof="0"/>
          </a:p>
        </p:txBody>
      </p:sp>
      <p:sp>
        <p:nvSpPr>
          <p:cNvPr id="6" name="Espace réservé du pied de page 5"/>
          <p:cNvSpPr>
            <a:spLocks noGrp="1"/>
          </p:cNvSpPr>
          <p:nvPr>
            <p:ph type="ftr" sz="quarter" idx="4"/>
          </p:nvPr>
        </p:nvSpPr>
        <p:spPr>
          <a:xfrm>
            <a:off x="0" y="8824183"/>
            <a:ext cx="2971800" cy="464261"/>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CA"/>
          </a:p>
        </p:txBody>
      </p:sp>
      <p:sp>
        <p:nvSpPr>
          <p:cNvPr id="7" name="Espace réservé du numéro de diapositive 6"/>
          <p:cNvSpPr>
            <a:spLocks noGrp="1"/>
          </p:cNvSpPr>
          <p:nvPr>
            <p:ph type="sldNum" sz="quarter" idx="5"/>
          </p:nvPr>
        </p:nvSpPr>
        <p:spPr>
          <a:xfrm>
            <a:off x="3884613" y="8824183"/>
            <a:ext cx="2971800" cy="464261"/>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9107D264-7200-46DB-A9DF-E4898E7FD786}" type="slidenum">
              <a:rPr lang="fr-CA"/>
              <a:pPr>
                <a:defRPr/>
              </a:pPr>
              <a:t>‹N°›</a:t>
            </a:fld>
            <a:endParaRPr lang="fr-CA"/>
          </a:p>
        </p:txBody>
      </p:sp>
    </p:spTree>
    <p:extLst>
      <p:ext uri="{BB962C8B-B14F-4D97-AF65-F5344CB8AC3E}">
        <p14:creationId xmlns:p14="http://schemas.microsoft.com/office/powerpoint/2010/main" val="198490742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2"/>
      </p:bgRef>
    </p:bg>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5" name="Rectangle 4"/>
          <p:cNvSpPr>
            <a:spLocks noChangeArrowheads="1"/>
          </p:cNvSpPr>
          <p:nvPr/>
        </p:nvSpPr>
        <p:spPr bwMode="white">
          <a:xfrm>
            <a:off x="8991600" y="3175"/>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6" name="Rectangle 5"/>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7" name="Rectangle 6"/>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0" name="Rectangle 9"/>
          <p:cNvSpPr>
            <a:spLocks noChangeArrowheads="1"/>
          </p:cNvSpPr>
          <p:nvPr/>
        </p:nvSpPr>
        <p:spPr bwMode="auto">
          <a:xfrm>
            <a:off x="179388"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1" name="Connecteur droit 10"/>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2" name="Rectangle 11"/>
          <p:cNvSpPr>
            <a:spLocks noChangeArrowheads="1"/>
          </p:cNvSpPr>
          <p:nvPr/>
        </p:nvSpPr>
        <p:spPr bwMode="auto">
          <a:xfrm>
            <a:off x="2032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3" name="Ellipse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Ellipse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Sous-titr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a:t>Cliquez pour modifier le style des sous-titres du masque</a:t>
            </a:r>
            <a:endParaRPr lang="en-US"/>
          </a:p>
        </p:txBody>
      </p:sp>
      <p:sp>
        <p:nvSpPr>
          <p:cNvPr id="8" name="Titre 7"/>
          <p:cNvSpPr>
            <a:spLocks noGrp="1"/>
          </p:cNvSpPr>
          <p:nvPr>
            <p:ph type="ctrTitle"/>
          </p:nvPr>
        </p:nvSpPr>
        <p:spPr>
          <a:xfrm>
            <a:off x="155448" y="381000"/>
            <a:ext cx="8823960" cy="1752600"/>
          </a:xfrm>
        </p:spPr>
        <p:txBody>
          <a:bodyPr anchor="ctr">
            <a:normAutofit/>
          </a:bodyPr>
          <a:lstStyle>
            <a:lvl1pPr>
              <a:defRPr sz="4000">
                <a:solidFill>
                  <a:schemeClr val="accent1"/>
                </a:solidFill>
              </a:defRPr>
            </a:lvl1pPr>
          </a:lstStyle>
          <a:p>
            <a:r>
              <a:rPr lang="fr-FR" dirty="0"/>
              <a:t>Cliquez pour modifier le style du titre</a:t>
            </a:r>
            <a:endParaRPr lang="en-US" dirty="0"/>
          </a:p>
        </p:txBody>
      </p:sp>
      <p:sp>
        <p:nvSpPr>
          <p:cNvPr id="16" name="Espace réservé de la date 27"/>
          <p:cNvSpPr>
            <a:spLocks noGrp="1"/>
          </p:cNvSpPr>
          <p:nvPr>
            <p:ph type="dt" sz="half" idx="10"/>
          </p:nvPr>
        </p:nvSpPr>
        <p:spPr>
          <a:xfrm>
            <a:off x="107504" y="6453336"/>
            <a:ext cx="1081088" cy="215900"/>
          </a:xfrm>
        </p:spPr>
        <p:txBody>
          <a:bodyPr/>
          <a:lstStyle>
            <a:lvl1pPr>
              <a:defRPr/>
            </a:lvl1pPr>
          </a:lstStyle>
          <a:p>
            <a:pPr>
              <a:defRPr/>
            </a:pPr>
            <a:r>
              <a:rPr lang="fr-FR"/>
              <a:t>2019-03-28</a:t>
            </a:r>
            <a:endParaRPr lang="fr-CA" dirty="0"/>
          </a:p>
        </p:txBody>
      </p:sp>
      <p:sp>
        <p:nvSpPr>
          <p:cNvPr id="17" name="Espace réservé du numéro de diapositive 28"/>
          <p:cNvSpPr>
            <a:spLocks noGrp="1"/>
          </p:cNvSpPr>
          <p:nvPr>
            <p:ph type="sldNum" sz="quarter" idx="11"/>
          </p:nvPr>
        </p:nvSpPr>
        <p:spPr>
          <a:xfrm>
            <a:off x="4343400" y="2198688"/>
            <a:ext cx="457200" cy="441325"/>
          </a:xfrm>
        </p:spPr>
        <p:txBody>
          <a:bodyPr/>
          <a:lstStyle>
            <a:lvl1pPr>
              <a:defRPr smtClean="0">
                <a:solidFill>
                  <a:schemeClr val="accent3">
                    <a:shade val="75000"/>
                  </a:schemeClr>
                </a:solidFill>
              </a:defRPr>
            </a:lvl1pPr>
          </a:lstStyle>
          <a:p>
            <a:pPr>
              <a:defRPr/>
            </a:pPr>
            <a:fld id="{6EE1AEB5-57E1-4AD2-9B35-D61DBB696D5C}" type="slidenum">
              <a:rPr lang="fr-CA"/>
              <a:pPr>
                <a:defRPr/>
              </a:pPr>
              <a:t>‹N°›</a:t>
            </a:fld>
            <a:endParaRPr lang="fr-CA" dirty="0"/>
          </a:p>
        </p:txBody>
      </p:sp>
      <p:sp>
        <p:nvSpPr>
          <p:cNvPr id="19" name="ZoneTexte 18"/>
          <p:cNvSpPr txBox="1"/>
          <p:nvPr userDrawn="1"/>
        </p:nvSpPr>
        <p:spPr>
          <a:xfrm>
            <a:off x="7778056" y="6520053"/>
            <a:ext cx="1224136" cy="184666"/>
          </a:xfrm>
          <a:prstGeom prst="rect">
            <a:avLst/>
          </a:prstGeom>
          <a:blipFill>
            <a:blip r:embed="rId2" cstate="print"/>
            <a:tile tx="0" ty="0" sx="100000" sy="100000" flip="none" algn="tl"/>
          </a:blipFill>
          <a:ln>
            <a:solidFill>
              <a:schemeClr val="bg1">
                <a:lumMod val="50000"/>
              </a:schemeClr>
            </a:solidFill>
          </a:ln>
        </p:spPr>
        <p:txBody>
          <a:bodyPr wrap="square" lIns="0" tIns="0" rIns="0" bIns="0">
            <a:spAutoFit/>
          </a:bodyPr>
          <a:lstStyle/>
          <a:p>
            <a:pPr algn="ctr" fontAlgn="auto">
              <a:spcBef>
                <a:spcPts val="0"/>
              </a:spcBef>
              <a:spcAft>
                <a:spcPts val="0"/>
              </a:spcAft>
              <a:defRPr/>
            </a:pPr>
            <a:r>
              <a:rPr lang="fr-CA" sz="1200" b="1" dirty="0">
                <a:latin typeface="+mn-lt"/>
                <a:cs typeface="+mn-cs"/>
                <a:hlinkClick r:id="rId3" action="ppaction://hlinksldjump"/>
              </a:rPr>
              <a:t>Menu principal</a:t>
            </a:r>
            <a:endParaRPr lang="fr-CA" sz="1200" b="1" dirty="0">
              <a:latin typeface="+mn-lt"/>
              <a:cs typeface="+mn-cs"/>
            </a:endParaRPr>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79512" y="188640"/>
            <a:ext cx="8784976" cy="798912"/>
          </a:xfrm>
        </p:spPr>
        <p:txBody>
          <a:bodyPr/>
          <a:lstStyle>
            <a:lvl1pPr algn="l">
              <a:tabLst>
                <a:tab pos="8523288" algn="r"/>
              </a:tabLst>
              <a:defRPr>
                <a:solidFill>
                  <a:schemeClr val="accent3">
                    <a:shade val="75000"/>
                  </a:schemeClr>
                </a:solidFill>
              </a:defRPr>
            </a:lvl1pPr>
          </a:lstStyle>
          <a:p>
            <a:r>
              <a:rPr lang="fr-FR" dirty="0"/>
              <a:t>Cliquez pour modifier le style du titre</a:t>
            </a:r>
            <a:endParaRPr lang="en-US" dirty="0"/>
          </a:p>
        </p:txBody>
      </p:sp>
      <p:sp>
        <p:nvSpPr>
          <p:cNvPr id="8" name="Espace réservé du contenu 7"/>
          <p:cNvSpPr>
            <a:spLocks noGrp="1"/>
          </p:cNvSpPr>
          <p:nvPr>
            <p:ph sz="quarter" idx="1" hasCustomPrompt="1"/>
          </p:nvPr>
        </p:nvSpPr>
        <p:spPr>
          <a:xfrm>
            <a:off x="179512" y="1556792"/>
            <a:ext cx="8784976" cy="4824536"/>
          </a:xfrm>
        </p:spPr>
        <p:txBody>
          <a:bodyPr>
            <a:normAutofit/>
          </a:bodyPr>
          <a:lstStyle>
            <a:lvl1pPr>
              <a:spcBef>
                <a:spcPts val="2000"/>
              </a:spcBef>
              <a:buClr>
                <a:schemeClr val="accent1">
                  <a:lumMod val="50000"/>
                </a:schemeClr>
              </a:buClr>
              <a:buSzPct val="100000"/>
              <a:defRPr sz="2100"/>
            </a:lvl1pPr>
            <a:lvl2pPr marL="892175" indent="-358775">
              <a:spcBef>
                <a:spcPts val="1000"/>
              </a:spcBef>
              <a:buClr>
                <a:schemeClr val="accent3">
                  <a:lumMod val="50000"/>
                </a:schemeClr>
              </a:buClr>
              <a:defRPr sz="1800">
                <a:solidFill>
                  <a:schemeClr val="accent3">
                    <a:lumMod val="50000"/>
                  </a:schemeClr>
                </a:solidFill>
              </a:defRPr>
            </a:lvl2pPr>
            <a:lvl3pPr marL="1344613" indent="-266700">
              <a:spcBef>
                <a:spcPts val="500"/>
              </a:spcBef>
              <a:buClr>
                <a:schemeClr val="accent4"/>
              </a:buClr>
              <a:defRPr sz="1600">
                <a:solidFill>
                  <a:schemeClr val="accent4">
                    <a:lumMod val="75000"/>
                  </a:schemeClr>
                </a:solidFill>
              </a:defRPr>
            </a:lvl3pPr>
            <a:lvl4pPr>
              <a:spcBef>
                <a:spcPts val="1000"/>
              </a:spcBef>
              <a:buNone/>
              <a:defRPr/>
            </a:lvl4pPr>
            <a:lvl5pPr>
              <a:spcBef>
                <a:spcPts val="1000"/>
              </a:spcBef>
              <a:defRPr/>
            </a:lvl5pPr>
          </a:lstStyle>
          <a:p>
            <a:pPr lvl="0"/>
            <a:r>
              <a:rPr lang="fr-FR" dirty="0"/>
              <a:t>Cliquez pour modifier les styles du texte du masque</a:t>
            </a:r>
          </a:p>
          <a:p>
            <a:pPr lvl="1"/>
            <a:r>
              <a:rPr lang="fr-FR" dirty="0"/>
              <a:t>Deuxième niveau</a:t>
            </a:r>
          </a:p>
          <a:p>
            <a:pPr lvl="2"/>
            <a:r>
              <a:rPr lang="fr-FR" dirty="0"/>
              <a:t>Troisième niveau</a:t>
            </a:r>
          </a:p>
        </p:txBody>
      </p:sp>
      <p:sp>
        <p:nvSpPr>
          <p:cNvPr id="4" name="Espace réservé de la date 3"/>
          <p:cNvSpPr>
            <a:spLocks noGrp="1"/>
          </p:cNvSpPr>
          <p:nvPr>
            <p:ph type="dt" sz="half" idx="10"/>
          </p:nvPr>
        </p:nvSpPr>
        <p:spPr>
          <a:xfrm>
            <a:off x="179388" y="6453188"/>
            <a:ext cx="1079500" cy="184666"/>
          </a:xfrm>
        </p:spPr>
        <p:txBody>
          <a:bodyPr/>
          <a:lstStyle>
            <a:lvl1pPr>
              <a:defRPr b="1">
                <a:solidFill>
                  <a:srgbClr val="800000"/>
                </a:solidFill>
              </a:defRPr>
            </a:lvl1pPr>
          </a:lstStyle>
          <a:p>
            <a:pPr>
              <a:defRPr/>
            </a:pPr>
            <a:r>
              <a:rPr lang="fr-FR" dirty="0"/>
              <a:t>2019-03-28</a:t>
            </a:r>
            <a:endParaRPr lang="fr-CA" dirty="0"/>
          </a:p>
        </p:txBody>
      </p:sp>
      <p:sp>
        <p:nvSpPr>
          <p:cNvPr id="5" name="Espace réservé du numéro de diapositive 5"/>
          <p:cNvSpPr>
            <a:spLocks noGrp="1"/>
          </p:cNvSpPr>
          <p:nvPr>
            <p:ph type="sldNum" sz="quarter" idx="11"/>
          </p:nvPr>
        </p:nvSpPr>
        <p:spPr>
          <a:xfrm>
            <a:off x="4362450" y="1027113"/>
            <a:ext cx="457200" cy="441325"/>
          </a:xfrm>
        </p:spPr>
        <p:txBody>
          <a:bodyPr/>
          <a:lstStyle>
            <a:lvl1pPr>
              <a:defRPr/>
            </a:lvl1pPr>
          </a:lstStyle>
          <a:p>
            <a:pPr>
              <a:defRPr/>
            </a:pPr>
            <a:fld id="{BD083B82-993E-4E20-8064-C3CDB65AD39D}" type="slidenum">
              <a:rPr lang="fr-CA"/>
              <a:pPr>
                <a:defRPr/>
              </a:pPr>
              <a:t>‹N°›</a:t>
            </a:fld>
            <a:endParaRPr lang="fr-CA" dirty="0"/>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5" name="Rectangle 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6" name="Rectangle 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7" name="Rectangle 6"/>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8" name="Rectangle 7"/>
          <p:cNvSpPr>
            <a:spLocks noChangeArrowheads="1"/>
          </p:cNvSpPr>
          <p:nvPr/>
        </p:nvSpPr>
        <p:spPr bwMode="white">
          <a:xfrm>
            <a:off x="152400" y="2286000"/>
            <a:ext cx="8832850" cy="304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9" name="Rectangle 8"/>
          <p:cNvSpPr>
            <a:spLocks noChangeArrowheads="1"/>
          </p:cNvSpPr>
          <p:nvPr/>
        </p:nvSpPr>
        <p:spPr bwMode="auto">
          <a:xfrm>
            <a:off x="155575" y="142875"/>
            <a:ext cx="8832850" cy="2139950"/>
          </a:xfrm>
          <a:prstGeom prst="rect">
            <a:avLst/>
          </a:prstGeom>
          <a:solidFill>
            <a:schemeClr val="accent1"/>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0" name="Rectangle 9"/>
          <p:cNvSpPr>
            <a:spLocks noChangeArrowheads="1"/>
          </p:cNvSpPr>
          <p:nvPr/>
        </p:nvSpPr>
        <p:spPr bwMode="auto">
          <a:xfrm>
            <a:off x="179512" y="6381328"/>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2" name="Connecteur droit 11"/>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3" name="Ellipse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Ellipse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Espace réservé du texte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a:t>Cliquez pour modifier les styles du texte du masque</a:t>
            </a:r>
          </a:p>
        </p:txBody>
      </p:sp>
      <p:sp>
        <p:nvSpPr>
          <p:cNvPr id="2" name="Titre 1"/>
          <p:cNvSpPr>
            <a:spLocks noGrp="1"/>
          </p:cNvSpPr>
          <p:nvPr>
            <p:ph type="title"/>
          </p:nvPr>
        </p:nvSpPr>
        <p:spPr>
          <a:xfrm>
            <a:off x="155448" y="152400"/>
            <a:ext cx="8823960" cy="1905000"/>
          </a:xfrm>
        </p:spPr>
        <p:txBody>
          <a:bodyPr anchor="ctr"/>
          <a:lstStyle>
            <a:lvl1pPr algn="ctr">
              <a:buNone/>
              <a:defRPr sz="4200" b="0" cap="none" baseline="0">
                <a:solidFill>
                  <a:srgbClr val="FFFFFF"/>
                </a:solidFill>
              </a:defRPr>
            </a:lvl1pPr>
          </a:lstStyle>
          <a:p>
            <a:r>
              <a:rPr lang="fr-FR" dirty="0"/>
              <a:t>Cliquez pour modifier le style du titre</a:t>
            </a:r>
            <a:endParaRPr lang="en-US" dirty="0"/>
          </a:p>
        </p:txBody>
      </p:sp>
      <p:sp>
        <p:nvSpPr>
          <p:cNvPr id="16" name="Espace réservé de la date 3"/>
          <p:cNvSpPr>
            <a:spLocks noGrp="1"/>
          </p:cNvSpPr>
          <p:nvPr>
            <p:ph type="dt" sz="half" idx="10"/>
          </p:nvPr>
        </p:nvSpPr>
        <p:spPr/>
        <p:txBody>
          <a:bodyPr/>
          <a:lstStyle>
            <a:lvl1pPr>
              <a:defRPr/>
            </a:lvl1pPr>
          </a:lstStyle>
          <a:p>
            <a:pPr>
              <a:defRPr/>
            </a:pPr>
            <a:r>
              <a:rPr lang="fr-FR"/>
              <a:t>2019-03-28</a:t>
            </a:r>
            <a:endParaRPr lang="fr-CA"/>
          </a:p>
        </p:txBody>
      </p:sp>
      <p:sp>
        <p:nvSpPr>
          <p:cNvPr id="17" name="Espace réservé du numéro de diapositive 5"/>
          <p:cNvSpPr>
            <a:spLocks noGrp="1"/>
          </p:cNvSpPr>
          <p:nvPr>
            <p:ph type="sldNum" sz="quarter" idx="11"/>
          </p:nvPr>
        </p:nvSpPr>
        <p:spPr>
          <a:xfrm>
            <a:off x="4343400" y="2198688"/>
            <a:ext cx="457200" cy="441325"/>
          </a:xfrm>
        </p:spPr>
        <p:txBody>
          <a:bodyPr/>
          <a:lstStyle>
            <a:lvl1pPr>
              <a:defRPr smtClean="0">
                <a:solidFill>
                  <a:schemeClr val="accent3">
                    <a:shade val="75000"/>
                  </a:schemeClr>
                </a:solidFill>
              </a:defRPr>
            </a:lvl1pPr>
          </a:lstStyle>
          <a:p>
            <a:pPr>
              <a:defRPr/>
            </a:pPr>
            <a:fld id="{52FE7E25-D8FF-422D-A0B4-EDF6309B0CD2}" type="slidenum">
              <a:rPr lang="fr-CA"/>
              <a:pPr>
                <a:defRPr/>
              </a:pPr>
              <a:t>‹N°›</a:t>
            </a:fld>
            <a:endParaRPr lang="fr-CA" dirty="0"/>
          </a:p>
        </p:txBody>
      </p:sp>
      <p:sp>
        <p:nvSpPr>
          <p:cNvPr id="19" name="ZoneTexte 18"/>
          <p:cNvSpPr txBox="1"/>
          <p:nvPr userDrawn="1"/>
        </p:nvSpPr>
        <p:spPr>
          <a:xfrm>
            <a:off x="7770085" y="6487923"/>
            <a:ext cx="1224136" cy="184666"/>
          </a:xfrm>
          <a:prstGeom prst="rect">
            <a:avLst/>
          </a:prstGeom>
          <a:blipFill>
            <a:blip r:embed="rId2" cstate="print"/>
            <a:tile tx="0" ty="0" sx="100000" sy="100000" flip="none" algn="tl"/>
          </a:blipFill>
          <a:ln>
            <a:solidFill>
              <a:schemeClr val="bg1">
                <a:lumMod val="50000"/>
              </a:schemeClr>
            </a:solidFill>
          </a:ln>
        </p:spPr>
        <p:txBody>
          <a:bodyPr wrap="square" lIns="0" tIns="0" rIns="0" bIns="0">
            <a:spAutoFit/>
          </a:bodyPr>
          <a:lstStyle/>
          <a:p>
            <a:pPr algn="ctr" fontAlgn="auto">
              <a:spcBef>
                <a:spcPts val="0"/>
              </a:spcBef>
              <a:spcAft>
                <a:spcPts val="0"/>
              </a:spcAft>
              <a:defRPr/>
            </a:pPr>
            <a:r>
              <a:rPr lang="fr-CA" sz="1200" b="1" dirty="0">
                <a:latin typeface="+mn-lt"/>
                <a:cs typeface="+mn-cs"/>
                <a:hlinkClick r:id="rId3" action="ppaction://hlinksldjump"/>
              </a:rPr>
              <a:t>Menu principal</a:t>
            </a:r>
            <a:endParaRPr lang="fr-CA" sz="1200" b="1" dirty="0">
              <a:latin typeface="+mn-lt"/>
              <a:cs typeface="+mn-cs"/>
            </a:endParaRPr>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bg>
      <p:bgRef idx="1001">
        <a:schemeClr val="bg2"/>
      </p:bgRef>
    </p:bg>
    <p:spTree>
      <p:nvGrpSpPr>
        <p:cNvPr id="1" name=""/>
        <p:cNvGrpSpPr/>
        <p:nvPr/>
      </p:nvGrpSpPr>
      <p:grpSpPr>
        <a:xfrm>
          <a:off x="0" y="0"/>
          <a:ext cx="0" cy="0"/>
          <a:chOff x="0" y="0"/>
          <a:chExt cx="0" cy="0"/>
        </a:xfrm>
      </p:grpSpPr>
      <p:sp>
        <p:nvSpPr>
          <p:cNvPr id="5" name="Connecteur droit 4"/>
          <p:cNvSpPr>
            <a:spLocks noChangeShapeType="1"/>
          </p:cNvSpPr>
          <p:nvPr/>
        </p:nvSpPr>
        <p:spPr bwMode="auto">
          <a:xfrm flipV="1">
            <a:off x="4562475" y="1576388"/>
            <a:ext cx="9525" cy="4818062"/>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2" name="Titre 1"/>
          <p:cNvSpPr>
            <a:spLocks noGrp="1"/>
          </p:cNvSpPr>
          <p:nvPr>
            <p:ph type="title"/>
          </p:nvPr>
        </p:nvSpPr>
        <p:spPr>
          <a:xfrm>
            <a:off x="179512" y="188640"/>
            <a:ext cx="8784976" cy="798912"/>
          </a:xfrm>
        </p:spPr>
        <p:txBody>
          <a:bodyPr/>
          <a:lstStyle/>
          <a:p>
            <a:r>
              <a:rPr lang="fr-FR"/>
              <a:t>Cliquez pour modifier le style du titre</a:t>
            </a:r>
            <a:endParaRPr lang="en-US"/>
          </a:p>
        </p:txBody>
      </p:sp>
      <p:sp>
        <p:nvSpPr>
          <p:cNvPr id="10" name="Espace réservé du contenu 9"/>
          <p:cNvSpPr>
            <a:spLocks noGrp="1"/>
          </p:cNvSpPr>
          <p:nvPr>
            <p:ph sz="half" idx="1"/>
          </p:nvPr>
        </p:nvSpPr>
        <p:spPr>
          <a:xfrm>
            <a:off x="301752" y="1371600"/>
            <a:ext cx="4038600" cy="4681728"/>
          </a:xfrm>
        </p:spPr>
        <p:txBody>
          <a:bodyPr/>
          <a:lstStyle>
            <a:lvl1pPr>
              <a:defRPr sz="2500"/>
            </a:lvl1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12" name="Espace réservé du contenu 11"/>
          <p:cNvSpPr>
            <a:spLocks noGrp="1"/>
          </p:cNvSpPr>
          <p:nvPr>
            <p:ph sz="half" idx="2"/>
          </p:nvPr>
        </p:nvSpPr>
        <p:spPr>
          <a:xfrm>
            <a:off x="4800600" y="1371600"/>
            <a:ext cx="4038600" cy="4681728"/>
          </a:xfrm>
        </p:spPr>
        <p:txBody>
          <a:bodyPr/>
          <a:lstStyle>
            <a:lvl1pPr>
              <a:defRPr sz="25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e la date 4"/>
          <p:cNvSpPr>
            <a:spLocks noGrp="1"/>
          </p:cNvSpPr>
          <p:nvPr>
            <p:ph type="dt" sz="half" idx="10"/>
          </p:nvPr>
        </p:nvSpPr>
        <p:spPr>
          <a:xfrm>
            <a:off x="179388" y="6394450"/>
            <a:ext cx="887412" cy="215900"/>
          </a:xfrm>
        </p:spPr>
        <p:txBody>
          <a:bodyPr wrap="none"/>
          <a:lstStyle>
            <a:lvl1pPr>
              <a:defRPr/>
            </a:lvl1pPr>
          </a:lstStyle>
          <a:p>
            <a:pPr>
              <a:defRPr/>
            </a:pPr>
            <a:r>
              <a:rPr lang="fr-FR"/>
              <a:t>2019-03-28</a:t>
            </a:r>
            <a:endParaRPr lang="fr-CA"/>
          </a:p>
        </p:txBody>
      </p:sp>
      <p:sp>
        <p:nvSpPr>
          <p:cNvPr id="7" name="Espace réservé du numéro de diapositive 6"/>
          <p:cNvSpPr>
            <a:spLocks noGrp="1"/>
          </p:cNvSpPr>
          <p:nvPr>
            <p:ph type="sldNum" sz="quarter" idx="11"/>
          </p:nvPr>
        </p:nvSpPr>
        <p:spPr/>
        <p:txBody>
          <a:bodyPr/>
          <a:lstStyle>
            <a:lvl1pPr>
              <a:defRPr/>
            </a:lvl1pPr>
          </a:lstStyle>
          <a:p>
            <a:pPr>
              <a:defRPr/>
            </a:pPr>
            <a:fld id="{D85AA4C7-5DCD-46F6-B917-C168A527CFA3}" type="slidenum">
              <a:rPr lang="fr-CA"/>
              <a:pPr>
                <a:defRPr/>
              </a:pPr>
              <a:t>‹N°›</a:t>
            </a:fld>
            <a:endParaRPr lang="fr-CA" dirty="0"/>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1">
        <a:schemeClr val="bg2"/>
      </p:bgRef>
    </p:bg>
    <p:spTree>
      <p:nvGrpSpPr>
        <p:cNvPr id="1" name=""/>
        <p:cNvGrpSpPr/>
        <p:nvPr/>
      </p:nvGrpSpPr>
      <p:grpSpPr>
        <a:xfrm>
          <a:off x="0" y="0"/>
          <a:ext cx="0" cy="0"/>
          <a:chOff x="0" y="0"/>
          <a:chExt cx="0" cy="0"/>
        </a:xfrm>
      </p:grpSpPr>
      <p:sp>
        <p:nvSpPr>
          <p:cNvPr id="7" name="Connecteur droit 6"/>
          <p:cNvSpPr>
            <a:spLocks noChangeShapeType="1"/>
          </p:cNvSpPr>
          <p:nvPr/>
        </p:nvSpPr>
        <p:spPr bwMode="auto">
          <a:xfrm flipV="1">
            <a:off x="4572000" y="2200275"/>
            <a:ext cx="0" cy="4187825"/>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8" name="Rectangle 7"/>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9" name="Rectangle 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1" name="Rectangle 10"/>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2" name="Rectangle 11"/>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Rectangle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4" name="Connecteur droit 13"/>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5"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6" name="Ellipse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Ellipse 1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Espace réservé du texte 2"/>
          <p:cNvSpPr>
            <a:spLocks noGrp="1"/>
          </p:cNvSpPr>
          <p:nvPr>
            <p:ph type="body" idx="1"/>
          </p:nvPr>
        </p:nvSpPr>
        <p:spPr>
          <a:xfrm>
            <a:off x="179512" y="1371600"/>
            <a:ext cx="4182176" cy="8853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fr-FR" dirty="0"/>
              <a:t>Cliquez pour modifier les styles du texte du masque</a:t>
            </a:r>
          </a:p>
        </p:txBody>
      </p:sp>
      <p:sp>
        <p:nvSpPr>
          <p:cNvPr id="4" name="Espace réservé du texte 3"/>
          <p:cNvSpPr>
            <a:spLocks noGrp="1"/>
          </p:cNvSpPr>
          <p:nvPr>
            <p:ph type="body" sz="half" idx="3"/>
          </p:nvPr>
        </p:nvSpPr>
        <p:spPr>
          <a:xfrm>
            <a:off x="4782313" y="1371600"/>
            <a:ext cx="4182176" cy="8839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fr-FR" dirty="0"/>
              <a:t>Cliquez pour modifier les styles du texte du masque</a:t>
            </a:r>
          </a:p>
        </p:txBody>
      </p:sp>
      <p:sp>
        <p:nvSpPr>
          <p:cNvPr id="24" name="Espace réservé du contenu 23"/>
          <p:cNvSpPr>
            <a:spLocks noGrp="1"/>
          </p:cNvSpPr>
          <p:nvPr>
            <p:ph sz="quarter" idx="2"/>
          </p:nvPr>
        </p:nvSpPr>
        <p:spPr>
          <a:xfrm>
            <a:off x="179512" y="2471383"/>
            <a:ext cx="4182176" cy="381840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26" name="Espace réservé du contenu 25"/>
          <p:cNvSpPr>
            <a:spLocks noGrp="1"/>
          </p:cNvSpPr>
          <p:nvPr>
            <p:ph sz="quarter" idx="4"/>
          </p:nvPr>
        </p:nvSpPr>
        <p:spPr>
          <a:xfrm>
            <a:off x="4782312" y="2471383"/>
            <a:ext cx="4188328" cy="3822192"/>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23" name="Titre 22"/>
          <p:cNvSpPr>
            <a:spLocks noGrp="1"/>
          </p:cNvSpPr>
          <p:nvPr>
            <p:ph type="title"/>
          </p:nvPr>
        </p:nvSpPr>
        <p:spPr/>
        <p:txBody>
          <a:bodyPr rtlCol="0"/>
          <a:lstStyle/>
          <a:p>
            <a:r>
              <a:rPr lang="fr-FR"/>
              <a:t>Cliquez pour modifier le style du titre</a:t>
            </a:r>
            <a:endParaRPr lang="en-US"/>
          </a:p>
        </p:txBody>
      </p:sp>
      <p:sp>
        <p:nvSpPr>
          <p:cNvPr id="19" name="Espace réservé de la date 6"/>
          <p:cNvSpPr>
            <a:spLocks noGrp="1"/>
          </p:cNvSpPr>
          <p:nvPr>
            <p:ph type="dt" sz="half" idx="10"/>
          </p:nvPr>
        </p:nvSpPr>
        <p:spPr/>
        <p:txBody>
          <a:bodyPr/>
          <a:lstStyle>
            <a:lvl1pPr>
              <a:defRPr/>
            </a:lvl1pPr>
          </a:lstStyle>
          <a:p>
            <a:pPr>
              <a:defRPr/>
            </a:pPr>
            <a:r>
              <a:rPr lang="fr-FR"/>
              <a:t>2019-03-28</a:t>
            </a:r>
            <a:endParaRPr lang="fr-CA"/>
          </a:p>
        </p:txBody>
      </p:sp>
      <p:sp>
        <p:nvSpPr>
          <p:cNvPr id="20" name="Espace réservé du numéro de diapositive 8"/>
          <p:cNvSpPr>
            <a:spLocks noGrp="1"/>
          </p:cNvSpPr>
          <p:nvPr>
            <p:ph type="sldNum" sz="quarter" idx="11"/>
          </p:nvPr>
        </p:nvSpPr>
        <p:spPr>
          <a:xfrm>
            <a:off x="4343400" y="1042988"/>
            <a:ext cx="457200" cy="441325"/>
          </a:xfrm>
        </p:spPr>
        <p:txBody>
          <a:bodyPr/>
          <a:lstStyle>
            <a:lvl1pPr algn="ctr">
              <a:defRPr smtClean="0"/>
            </a:lvl1pPr>
          </a:lstStyle>
          <a:p>
            <a:pPr>
              <a:defRPr/>
            </a:pPr>
            <a:fld id="{01BA28CE-4962-4A59-8802-99A0F9F1794D}" type="slidenum">
              <a:rPr lang="fr-CA"/>
              <a:pPr>
                <a:defRPr/>
              </a:pPr>
              <a:t>‹N°›</a:t>
            </a:fld>
            <a:endParaRPr lang="fr-CA" dirty="0"/>
          </a:p>
        </p:txBody>
      </p:sp>
      <p:sp>
        <p:nvSpPr>
          <p:cNvPr id="22" name="ZoneTexte 21"/>
          <p:cNvSpPr txBox="1"/>
          <p:nvPr userDrawn="1"/>
        </p:nvSpPr>
        <p:spPr>
          <a:xfrm>
            <a:off x="7757427" y="6530256"/>
            <a:ext cx="1224136" cy="184666"/>
          </a:xfrm>
          <a:prstGeom prst="rect">
            <a:avLst/>
          </a:prstGeom>
          <a:blipFill>
            <a:blip r:embed="rId2" cstate="print"/>
            <a:tile tx="0" ty="0" sx="100000" sy="100000" flip="none" algn="tl"/>
          </a:blipFill>
          <a:ln>
            <a:solidFill>
              <a:schemeClr val="bg1">
                <a:lumMod val="50000"/>
              </a:schemeClr>
            </a:solidFill>
          </a:ln>
        </p:spPr>
        <p:txBody>
          <a:bodyPr wrap="square" lIns="0" tIns="0" rIns="0" bIns="0">
            <a:spAutoFit/>
          </a:bodyPr>
          <a:lstStyle/>
          <a:p>
            <a:pPr fontAlgn="auto">
              <a:spcBef>
                <a:spcPts val="0"/>
              </a:spcBef>
              <a:spcAft>
                <a:spcPts val="0"/>
              </a:spcAft>
              <a:defRPr/>
            </a:pPr>
            <a:r>
              <a:rPr lang="fr-CA" sz="1200" b="1" dirty="0">
                <a:latin typeface="+mn-lt"/>
                <a:cs typeface="+mn-cs"/>
                <a:hlinkClick r:id="rId3" action="ppaction://hlinksldjump"/>
              </a:rPr>
              <a:t>Menu principal</a:t>
            </a:r>
            <a:endParaRPr lang="fr-CA" sz="1200" b="1" dirty="0">
              <a:latin typeface="+mn-lt"/>
              <a:cs typeface="+mn-cs"/>
            </a:endParaRPr>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en-US"/>
          </a:p>
        </p:txBody>
      </p:sp>
      <p:sp>
        <p:nvSpPr>
          <p:cNvPr id="3" name="Espace réservé de la date 2"/>
          <p:cNvSpPr>
            <a:spLocks noGrp="1"/>
          </p:cNvSpPr>
          <p:nvPr>
            <p:ph type="dt" sz="half" idx="10"/>
          </p:nvPr>
        </p:nvSpPr>
        <p:spPr/>
        <p:txBody>
          <a:bodyPr/>
          <a:lstStyle>
            <a:lvl1pPr>
              <a:defRPr/>
            </a:lvl1pPr>
          </a:lstStyle>
          <a:p>
            <a:pPr>
              <a:defRPr/>
            </a:pPr>
            <a:r>
              <a:rPr lang="fr-FR"/>
              <a:t>2019-03-28</a:t>
            </a:r>
            <a:endParaRPr lang="fr-CA"/>
          </a:p>
        </p:txBody>
      </p:sp>
      <p:sp>
        <p:nvSpPr>
          <p:cNvPr id="4" name="Espace réservé du numéro de diapositive 4"/>
          <p:cNvSpPr>
            <a:spLocks noGrp="1"/>
          </p:cNvSpPr>
          <p:nvPr>
            <p:ph type="sldNum" sz="quarter" idx="11"/>
          </p:nvPr>
        </p:nvSpPr>
        <p:spPr>
          <a:xfrm>
            <a:off x="4343400" y="1036638"/>
            <a:ext cx="457200" cy="441325"/>
          </a:xfrm>
        </p:spPr>
        <p:txBody>
          <a:bodyPr/>
          <a:lstStyle>
            <a:lvl1pPr>
              <a:defRPr/>
            </a:lvl1pPr>
          </a:lstStyle>
          <a:p>
            <a:pPr>
              <a:defRPr/>
            </a:pPr>
            <a:fld id="{D59EB6D1-DA4A-4DE9-A80B-81CC44D9C229}" type="slidenum">
              <a:rPr lang="fr-CA"/>
              <a:pPr>
                <a:defRPr/>
              </a:pPr>
              <a:t>‹N°›</a:t>
            </a:fld>
            <a:endParaRPr lang="fr-CA"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Rectangle 1"/>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3" name="Rectangle 2"/>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4" name="Rectangle 3"/>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5" name="Rectangle 4"/>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6" name="Rectangle 5"/>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7" name="Rectangle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9" name="Espace réservé de la date 1"/>
          <p:cNvSpPr>
            <a:spLocks noGrp="1"/>
          </p:cNvSpPr>
          <p:nvPr>
            <p:ph type="dt" sz="half" idx="10"/>
          </p:nvPr>
        </p:nvSpPr>
        <p:spPr>
          <a:xfrm>
            <a:off x="158750" y="6438900"/>
            <a:ext cx="1081088" cy="215900"/>
          </a:xfrm>
        </p:spPr>
        <p:txBody>
          <a:bodyPr/>
          <a:lstStyle>
            <a:lvl1pPr>
              <a:defRPr/>
            </a:lvl1pPr>
          </a:lstStyle>
          <a:p>
            <a:pPr>
              <a:defRPr/>
            </a:pPr>
            <a:r>
              <a:rPr lang="fr-FR"/>
              <a:t>2019-03-28</a:t>
            </a:r>
            <a:endParaRPr lang="fr-CA"/>
          </a:p>
        </p:txBody>
      </p:sp>
      <p:sp>
        <p:nvSpPr>
          <p:cNvPr id="10" name="ZoneTexte 9"/>
          <p:cNvSpPr txBox="1"/>
          <p:nvPr userDrawn="1"/>
        </p:nvSpPr>
        <p:spPr>
          <a:xfrm>
            <a:off x="7746669" y="6525344"/>
            <a:ext cx="1224136" cy="184666"/>
          </a:xfrm>
          <a:prstGeom prst="rect">
            <a:avLst/>
          </a:prstGeom>
          <a:blipFill>
            <a:blip r:embed="rId2" cstate="print"/>
            <a:tile tx="0" ty="0" sx="100000" sy="100000" flip="none" algn="tl"/>
          </a:blipFill>
          <a:ln>
            <a:solidFill>
              <a:schemeClr val="bg1">
                <a:lumMod val="50000"/>
              </a:schemeClr>
            </a:solidFill>
          </a:ln>
        </p:spPr>
        <p:txBody>
          <a:bodyPr wrap="square" lIns="0" tIns="0" rIns="0" bIns="0">
            <a:spAutoFit/>
          </a:bodyPr>
          <a:lstStyle/>
          <a:p>
            <a:pPr algn="ctr" fontAlgn="auto">
              <a:spcBef>
                <a:spcPts val="0"/>
              </a:spcBef>
              <a:spcAft>
                <a:spcPts val="0"/>
              </a:spcAft>
              <a:defRPr/>
            </a:pPr>
            <a:r>
              <a:rPr lang="fr-CA" sz="1200" b="1" dirty="0">
                <a:latin typeface="+mn-lt"/>
                <a:cs typeface="+mn-cs"/>
                <a:hlinkClick r:id="rId3" action="ppaction://hlinksldjump"/>
              </a:rPr>
              <a:t>Menu principal</a:t>
            </a:r>
            <a:endParaRPr lang="fr-CA" sz="1200" b="1" dirty="0">
              <a:latin typeface="+mn-lt"/>
              <a:cs typeface="+mn-cs"/>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5" name="Rectangle 4"/>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6" name="Rectangle 5"/>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7" name="Rectangle 6"/>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8" name="Rectangle 7"/>
          <p:cNvSpPr>
            <a:spLocks noChangeArrowheads="1"/>
          </p:cNvSpPr>
          <p:nvPr/>
        </p:nvSpPr>
        <p:spPr bwMode="white">
          <a:xfrm>
            <a:off x="0" y="0"/>
            <a:ext cx="9144000" cy="119063"/>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0" name="Rectangle 9"/>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2" name="Connecteur droit 11"/>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3" name="Ellipse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Ellipse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2" name="Titre 1"/>
          <p:cNvSpPr>
            <a:spLocks noGrp="1"/>
          </p:cNvSpPr>
          <p:nvPr>
            <p:ph type="title"/>
          </p:nvPr>
        </p:nvSpPr>
        <p:spPr>
          <a:xfrm>
            <a:off x="152400" y="914400"/>
            <a:ext cx="2743200" cy="990600"/>
          </a:xfrm>
        </p:spPr>
        <p:txBody>
          <a:bodyPr>
            <a:noAutofit/>
          </a:bodyPr>
          <a:lstStyle>
            <a:lvl1pPr algn="l">
              <a:buNone/>
              <a:defRPr sz="2200" b="1">
                <a:solidFill>
                  <a:srgbClr val="FFFFFF"/>
                </a:solidFill>
              </a:defRPr>
            </a:lvl1pPr>
          </a:lstStyle>
          <a:p>
            <a:r>
              <a:rPr lang="fr-FR" dirty="0"/>
              <a:t>Cliquez pour modifier le style du titre</a:t>
            </a:r>
            <a:endParaRPr lang="en-US" dirty="0"/>
          </a:p>
        </p:txBody>
      </p:sp>
      <p:sp>
        <p:nvSpPr>
          <p:cNvPr id="3" name="Espace réservé du texte 2"/>
          <p:cNvSpPr>
            <a:spLocks noGrp="1"/>
          </p:cNvSpPr>
          <p:nvPr>
            <p:ph type="body" idx="2"/>
          </p:nvPr>
        </p:nvSpPr>
        <p:spPr>
          <a:xfrm>
            <a:off x="152400" y="1981200"/>
            <a:ext cx="2743200" cy="4407185"/>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fr-FR" dirty="0"/>
              <a:t>Cliquez pour modifier les styles du texte du masque</a:t>
            </a:r>
          </a:p>
        </p:txBody>
      </p:sp>
      <p:sp>
        <p:nvSpPr>
          <p:cNvPr id="20" name="Espace réservé du contenu 19"/>
          <p:cNvSpPr>
            <a:spLocks noGrp="1"/>
          </p:cNvSpPr>
          <p:nvPr>
            <p:ph sz="quarter" idx="1"/>
          </p:nvPr>
        </p:nvSpPr>
        <p:spPr>
          <a:xfrm>
            <a:off x="2987824" y="533401"/>
            <a:ext cx="5994632" cy="585498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7" name="Espace réservé du numéro de diapositive 6"/>
          <p:cNvSpPr>
            <a:spLocks noGrp="1"/>
          </p:cNvSpPr>
          <p:nvPr>
            <p:ph type="sldNum" sz="quarter" idx="10"/>
          </p:nvPr>
        </p:nvSpPr>
        <p:spPr>
          <a:xfrm>
            <a:off x="1371600" y="312738"/>
            <a:ext cx="457200" cy="441325"/>
          </a:xfrm>
        </p:spPr>
        <p:txBody>
          <a:bodyPr/>
          <a:lstStyle>
            <a:lvl1pPr>
              <a:defRPr smtClean="0">
                <a:solidFill>
                  <a:schemeClr val="accent3">
                    <a:shade val="75000"/>
                  </a:schemeClr>
                </a:solidFill>
              </a:defRPr>
            </a:lvl1pPr>
          </a:lstStyle>
          <a:p>
            <a:pPr>
              <a:defRPr/>
            </a:pPr>
            <a:fld id="{D6CB3F7A-3FFE-4A6F-B70B-8F30CBB21E53}" type="slidenum">
              <a:rPr lang="fr-CA"/>
              <a:pPr>
                <a:defRPr/>
              </a:pPr>
              <a:t>‹N°›</a:t>
            </a:fld>
            <a:endParaRPr lang="fr-CA" dirty="0"/>
          </a:p>
        </p:txBody>
      </p:sp>
      <p:sp>
        <p:nvSpPr>
          <p:cNvPr id="18" name="Espace réservé de la date 4"/>
          <p:cNvSpPr>
            <a:spLocks noGrp="1"/>
          </p:cNvSpPr>
          <p:nvPr>
            <p:ph type="dt" sz="half" idx="11"/>
          </p:nvPr>
        </p:nvSpPr>
        <p:spPr/>
        <p:txBody>
          <a:bodyPr/>
          <a:lstStyle>
            <a:lvl1pPr>
              <a:defRPr/>
            </a:lvl1pPr>
          </a:lstStyle>
          <a:p>
            <a:pPr>
              <a:defRPr/>
            </a:pPr>
            <a:r>
              <a:rPr lang="fr-FR"/>
              <a:t>2019-03-28</a:t>
            </a:r>
            <a:endParaRPr lang="fr-CA"/>
          </a:p>
        </p:txBody>
      </p:sp>
      <p:sp>
        <p:nvSpPr>
          <p:cNvPr id="21" name="ZoneTexte 20"/>
          <p:cNvSpPr txBox="1"/>
          <p:nvPr userDrawn="1"/>
        </p:nvSpPr>
        <p:spPr>
          <a:xfrm>
            <a:off x="7746669" y="6502400"/>
            <a:ext cx="1224136" cy="184666"/>
          </a:xfrm>
          <a:prstGeom prst="rect">
            <a:avLst/>
          </a:prstGeom>
          <a:blipFill>
            <a:blip r:embed="rId2" cstate="print"/>
            <a:tile tx="0" ty="0" sx="100000" sy="100000" flip="none" algn="tl"/>
          </a:blipFill>
          <a:ln>
            <a:solidFill>
              <a:schemeClr val="bg1">
                <a:lumMod val="50000"/>
              </a:schemeClr>
            </a:solidFill>
          </a:ln>
        </p:spPr>
        <p:txBody>
          <a:bodyPr wrap="square" lIns="0" tIns="0" rIns="0" bIns="0">
            <a:spAutoFit/>
          </a:bodyPr>
          <a:lstStyle/>
          <a:p>
            <a:pPr fontAlgn="auto">
              <a:spcBef>
                <a:spcPts val="0"/>
              </a:spcBef>
              <a:spcAft>
                <a:spcPts val="0"/>
              </a:spcAft>
              <a:defRPr/>
            </a:pPr>
            <a:r>
              <a:rPr lang="fr-CA" sz="1200" b="1" dirty="0">
                <a:latin typeface="+mn-lt"/>
                <a:cs typeface="+mn-cs"/>
                <a:hlinkClick r:id="rId3" action="ppaction://hlinksldjump"/>
              </a:rPr>
              <a:t>Menu principal</a:t>
            </a:r>
            <a:endParaRPr lang="fr-CA" sz="1200" b="1" dirty="0">
              <a:latin typeface="+mn-lt"/>
              <a:cs typeface="+mn-cs"/>
            </a:endParaRPr>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5" name="Connecteur droit 4"/>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6" name="Rectangle 5"/>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7" name="Rectangle 6"/>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8" name="Rectangle 7"/>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0" name="Rectangle 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1" name="Rectangle 10"/>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3" name="Ellipse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Ellipse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Rectangle 14"/>
          <p:cNvSpPr>
            <a:spLocks noChangeArrowheads="1"/>
          </p:cNvSpPr>
          <p:nvPr userDrawn="1"/>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2" name="Titre 1"/>
          <p:cNvSpPr>
            <a:spLocks noGrp="1"/>
          </p:cNvSpPr>
          <p:nvPr>
            <p:ph type="title"/>
          </p:nvPr>
        </p:nvSpPr>
        <p:spPr>
          <a:xfrm>
            <a:off x="3000374" y="5085184"/>
            <a:ext cx="5982081" cy="1296144"/>
          </a:xfrm>
        </p:spPr>
        <p:txBody>
          <a:bodyPr anchor="t">
            <a:noAutofit/>
          </a:bodyPr>
          <a:lstStyle>
            <a:lvl1pPr algn="l">
              <a:buNone/>
              <a:defRPr sz="2400" b="1">
                <a:solidFill>
                  <a:schemeClr val="tx2"/>
                </a:solidFill>
              </a:defRPr>
            </a:lvl1pPr>
          </a:lstStyle>
          <a:p>
            <a:r>
              <a:rPr lang="fr-FR"/>
              <a:t>Cliquez pour modifier le style du titre</a:t>
            </a:r>
            <a:endParaRPr lang="en-US"/>
          </a:p>
        </p:txBody>
      </p:sp>
      <p:sp>
        <p:nvSpPr>
          <p:cNvPr id="3" name="Espace réservé pour une image  2"/>
          <p:cNvSpPr>
            <a:spLocks noGrp="1"/>
          </p:cNvSpPr>
          <p:nvPr>
            <p:ph type="pic" idx="1"/>
          </p:nvPr>
        </p:nvSpPr>
        <p:spPr>
          <a:xfrm>
            <a:off x="3000374" y="533400"/>
            <a:ext cx="5982081" cy="4407768"/>
          </a:xfrm>
        </p:spPr>
        <p:txBody>
          <a:bodyPr>
            <a:normAutofit/>
          </a:bodyPr>
          <a:lstStyle>
            <a:lvl1pPr marL="0" indent="0">
              <a:buNone/>
              <a:defRPr sz="3200"/>
            </a:lvl1pPr>
          </a:lstStyle>
          <a:p>
            <a:pPr lvl="0"/>
            <a:r>
              <a:rPr lang="fr-FR" noProof="0" dirty="0"/>
              <a:t>Cliquez sur l'icône pour ajouter une image</a:t>
            </a:r>
            <a:endParaRPr lang="en-US" noProof="0" dirty="0"/>
          </a:p>
        </p:txBody>
      </p:sp>
      <p:sp>
        <p:nvSpPr>
          <p:cNvPr id="4" name="Espace réservé du texte 3"/>
          <p:cNvSpPr>
            <a:spLocks noGrp="1"/>
          </p:cNvSpPr>
          <p:nvPr>
            <p:ph type="body" sz="half" idx="2"/>
          </p:nvPr>
        </p:nvSpPr>
        <p:spPr>
          <a:xfrm>
            <a:off x="152400" y="990599"/>
            <a:ext cx="2743200" cy="5397785"/>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fr-FR" dirty="0"/>
              <a:t>Cliquez pour modifier les styles du texte du masque</a:t>
            </a:r>
          </a:p>
        </p:txBody>
      </p:sp>
      <p:sp>
        <p:nvSpPr>
          <p:cNvPr id="17" name="Espace réservé du numéro de diapositive 6"/>
          <p:cNvSpPr>
            <a:spLocks noGrp="1"/>
          </p:cNvSpPr>
          <p:nvPr>
            <p:ph type="sldNum" sz="quarter" idx="10"/>
          </p:nvPr>
        </p:nvSpPr>
        <p:spPr>
          <a:xfrm>
            <a:off x="1371600" y="312738"/>
            <a:ext cx="457200" cy="441325"/>
          </a:xfrm>
        </p:spPr>
        <p:txBody>
          <a:bodyPr/>
          <a:lstStyle>
            <a:lvl1pPr>
              <a:defRPr/>
            </a:lvl1pPr>
          </a:lstStyle>
          <a:p>
            <a:pPr>
              <a:defRPr/>
            </a:pPr>
            <a:fld id="{263A7CD7-C2B4-4613-AB1C-F94E9D5A1E12}" type="slidenum">
              <a:rPr lang="fr-CA"/>
              <a:pPr>
                <a:defRPr/>
              </a:pPr>
              <a:t>‹N°›</a:t>
            </a:fld>
            <a:endParaRPr lang="fr-CA" dirty="0"/>
          </a:p>
        </p:txBody>
      </p:sp>
      <p:sp>
        <p:nvSpPr>
          <p:cNvPr id="18" name="Espace réservé de la date 4"/>
          <p:cNvSpPr>
            <a:spLocks noGrp="1"/>
          </p:cNvSpPr>
          <p:nvPr>
            <p:ph type="dt" sz="half" idx="11"/>
          </p:nvPr>
        </p:nvSpPr>
        <p:spPr>
          <a:xfrm>
            <a:off x="152400" y="6435725"/>
            <a:ext cx="887413" cy="215900"/>
          </a:xfrm>
        </p:spPr>
        <p:txBody>
          <a:bodyPr wrap="none"/>
          <a:lstStyle>
            <a:lvl1pPr>
              <a:defRPr/>
            </a:lvl1pPr>
          </a:lstStyle>
          <a:p>
            <a:pPr>
              <a:defRPr/>
            </a:pPr>
            <a:r>
              <a:rPr lang="fr-FR"/>
              <a:t>2019-03-28</a:t>
            </a:r>
            <a:endParaRPr lang="fr-CA"/>
          </a:p>
        </p:txBody>
      </p:sp>
      <p:sp>
        <p:nvSpPr>
          <p:cNvPr id="20" name="ZoneTexte 19"/>
          <p:cNvSpPr txBox="1"/>
          <p:nvPr userDrawn="1"/>
        </p:nvSpPr>
        <p:spPr>
          <a:xfrm>
            <a:off x="7746669" y="6502400"/>
            <a:ext cx="1224136" cy="184666"/>
          </a:xfrm>
          <a:prstGeom prst="rect">
            <a:avLst/>
          </a:prstGeom>
          <a:blipFill>
            <a:blip r:embed="rId2" cstate="print"/>
            <a:tile tx="0" ty="0" sx="100000" sy="100000" flip="none" algn="tl"/>
          </a:blipFill>
          <a:ln>
            <a:solidFill>
              <a:schemeClr val="bg1">
                <a:lumMod val="50000"/>
              </a:schemeClr>
            </a:solidFill>
          </a:ln>
        </p:spPr>
        <p:txBody>
          <a:bodyPr wrap="square" lIns="0" tIns="0" rIns="0" bIns="0">
            <a:spAutoFit/>
          </a:bodyPr>
          <a:lstStyle/>
          <a:p>
            <a:pPr fontAlgn="auto">
              <a:spcBef>
                <a:spcPts val="0"/>
              </a:spcBef>
              <a:spcAft>
                <a:spcPts val="0"/>
              </a:spcAft>
              <a:defRPr/>
            </a:pPr>
            <a:r>
              <a:rPr lang="fr-CA" sz="1200" b="1" dirty="0">
                <a:latin typeface="+mn-lt"/>
                <a:cs typeface="+mn-cs"/>
                <a:hlinkClick r:id="rId3" action="ppaction://hlinksldjump"/>
              </a:rPr>
              <a:t>Menu principal</a:t>
            </a:r>
            <a:endParaRPr lang="fr-CA" sz="1200" b="1" dirty="0">
              <a:latin typeface="+mn-lt"/>
              <a:cs typeface="+mn-cs"/>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pour modifier le style du titre</a:t>
            </a:r>
            <a:endParaRPr lang="en-US" dirty="0"/>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lvl1pPr>
              <a:defRPr/>
            </a:lvl1pPr>
          </a:lstStyle>
          <a:p>
            <a:pPr>
              <a:defRPr/>
            </a:pPr>
            <a:r>
              <a:rPr lang="fr-FR"/>
              <a:t>2019-03-28</a:t>
            </a:r>
            <a:endParaRPr lang="fr-CA"/>
          </a:p>
        </p:txBody>
      </p:sp>
      <p:sp>
        <p:nvSpPr>
          <p:cNvPr id="5" name="Espace réservé du numéro de diapositive 5"/>
          <p:cNvSpPr>
            <a:spLocks noGrp="1"/>
          </p:cNvSpPr>
          <p:nvPr>
            <p:ph type="sldNum" sz="quarter" idx="11"/>
          </p:nvPr>
        </p:nvSpPr>
        <p:spPr/>
        <p:txBody>
          <a:bodyPr/>
          <a:lstStyle>
            <a:lvl1pPr>
              <a:defRPr/>
            </a:lvl1pPr>
          </a:lstStyle>
          <a:p>
            <a:pPr>
              <a:defRPr/>
            </a:pPr>
            <a:fld id="{2F4CAB58-D9DB-4EFC-B1A4-7111345F1041}" type="slidenum">
              <a:rPr lang="fr-CA"/>
              <a:pPr>
                <a:defRPr/>
              </a:pPr>
              <a:t>‹N°›</a:t>
            </a:fld>
            <a:endParaRPr lang="fr-CA" dirty="0"/>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bg>
      <p:bgRef idx="1001">
        <a:schemeClr val="bg2"/>
      </p:bgRef>
    </p:bg>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5" name="Rectangle 4"/>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6" name="Rectangle 5"/>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7" name="Rectangle 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8" name="Rectangle 7"/>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9" name="Rectangle 8"/>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0" name="Connecteur droit 9"/>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1" name="Ellipse 10"/>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Ellipse 11"/>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Espace réservé du texte vertical 2"/>
          <p:cNvSpPr>
            <a:spLocks noGrp="1"/>
          </p:cNvSpPr>
          <p:nvPr>
            <p:ph type="body" orient="vert" idx="1"/>
          </p:nvPr>
        </p:nvSpPr>
        <p:spPr>
          <a:xfrm>
            <a:off x="304800" y="304800"/>
            <a:ext cx="6553200" cy="5821366"/>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2" name="Titre vertical 1"/>
          <p:cNvSpPr>
            <a:spLocks noGrp="1"/>
          </p:cNvSpPr>
          <p:nvPr>
            <p:ph type="title" orient="vert"/>
          </p:nvPr>
        </p:nvSpPr>
        <p:spPr>
          <a:xfrm>
            <a:off x="7391400" y="304801"/>
            <a:ext cx="1447800" cy="5851525"/>
          </a:xfrm>
        </p:spPr>
        <p:txBody>
          <a:bodyPr vert="eaVert"/>
          <a:lstStyle/>
          <a:p>
            <a:r>
              <a:rPr lang="fr-FR"/>
              <a:t>Cliquez pour modifier le style du titre</a:t>
            </a:r>
            <a:endParaRPr lang="en-US"/>
          </a:p>
        </p:txBody>
      </p:sp>
      <p:sp>
        <p:nvSpPr>
          <p:cNvPr id="14" name="Espace réservé du numéro de diapositive 5"/>
          <p:cNvSpPr>
            <a:spLocks noGrp="1"/>
          </p:cNvSpPr>
          <p:nvPr>
            <p:ph type="sldNum" sz="quarter" idx="10"/>
          </p:nvPr>
        </p:nvSpPr>
        <p:spPr>
          <a:xfrm>
            <a:off x="6915150" y="3009900"/>
            <a:ext cx="457200" cy="441325"/>
          </a:xfrm>
        </p:spPr>
        <p:txBody>
          <a:bodyPr/>
          <a:lstStyle>
            <a:lvl1pPr>
              <a:defRPr/>
            </a:lvl1pPr>
          </a:lstStyle>
          <a:p>
            <a:pPr>
              <a:defRPr/>
            </a:pPr>
            <a:fld id="{C8B4F539-F790-4AED-BEA6-855AD9808DAF}" type="slidenum">
              <a:rPr lang="fr-CA"/>
              <a:pPr>
                <a:defRPr/>
              </a:pPr>
              <a:t>‹N°›</a:t>
            </a:fld>
            <a:endParaRPr lang="fr-CA" dirty="0"/>
          </a:p>
        </p:txBody>
      </p:sp>
      <p:sp>
        <p:nvSpPr>
          <p:cNvPr id="15" name="Espace réservé de la date 3"/>
          <p:cNvSpPr>
            <a:spLocks noGrp="1"/>
          </p:cNvSpPr>
          <p:nvPr>
            <p:ph type="dt" sz="half" idx="11"/>
          </p:nvPr>
        </p:nvSpPr>
        <p:spPr/>
        <p:txBody>
          <a:bodyPr/>
          <a:lstStyle>
            <a:lvl1pPr>
              <a:defRPr/>
            </a:lvl1pPr>
          </a:lstStyle>
          <a:p>
            <a:pPr>
              <a:defRPr/>
            </a:pPr>
            <a:r>
              <a:rPr lang="fr-FR"/>
              <a:t>2019-03-28</a:t>
            </a:r>
            <a:endParaRPr lang="fr-CA"/>
          </a:p>
        </p:txBody>
      </p:sp>
      <p:sp>
        <p:nvSpPr>
          <p:cNvPr id="18" name="ZoneTexte 17"/>
          <p:cNvSpPr txBox="1"/>
          <p:nvPr userDrawn="1"/>
        </p:nvSpPr>
        <p:spPr>
          <a:xfrm>
            <a:off x="7746669" y="6502400"/>
            <a:ext cx="1224136" cy="184666"/>
          </a:xfrm>
          <a:prstGeom prst="rect">
            <a:avLst/>
          </a:prstGeom>
          <a:blipFill>
            <a:blip r:embed="rId2" cstate="print"/>
            <a:tile tx="0" ty="0" sx="100000" sy="100000" flip="none" algn="tl"/>
          </a:blipFill>
          <a:ln>
            <a:solidFill>
              <a:schemeClr val="bg1">
                <a:lumMod val="50000"/>
              </a:schemeClr>
            </a:solidFill>
          </a:ln>
        </p:spPr>
        <p:txBody>
          <a:bodyPr wrap="square" lIns="0" tIns="0" rIns="0" bIns="0">
            <a:spAutoFit/>
          </a:bodyPr>
          <a:lstStyle/>
          <a:p>
            <a:pPr fontAlgn="auto">
              <a:spcBef>
                <a:spcPts val="0"/>
              </a:spcBef>
              <a:spcAft>
                <a:spcPts val="0"/>
              </a:spcAft>
              <a:defRPr/>
            </a:pPr>
            <a:r>
              <a:rPr lang="fr-CA" sz="1200" b="1" dirty="0">
                <a:latin typeface="+mn-lt"/>
                <a:cs typeface="+mn-cs"/>
                <a:hlinkClick r:id="rId3" action="ppaction://hlinksldjump"/>
              </a:rPr>
              <a:t>Menu principal</a:t>
            </a:r>
            <a:endParaRPr lang="fr-CA" sz="1200" b="1" dirty="0">
              <a:latin typeface="+mn-lt"/>
              <a:cs typeface="+mn-cs"/>
            </a:endParaRPr>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fr-CA"/>
          </a:p>
        </p:txBody>
      </p:sp>
      <p:sp>
        <p:nvSpPr>
          <p:cNvPr id="4" name="Espace réservé de la date 3"/>
          <p:cNvSpPr>
            <a:spLocks noGrp="1"/>
          </p:cNvSpPr>
          <p:nvPr>
            <p:ph type="dt" sz="half" idx="10"/>
          </p:nvPr>
        </p:nvSpPr>
        <p:spPr>
          <a:xfrm>
            <a:off x="250825" y="6524625"/>
            <a:ext cx="936625" cy="185738"/>
          </a:xfrm>
        </p:spPr>
        <p:txBody>
          <a:bodyPr/>
          <a:lstStyle>
            <a:lvl1pPr>
              <a:defRPr/>
            </a:lvl1pPr>
          </a:lstStyle>
          <a:p>
            <a:pPr>
              <a:defRPr/>
            </a:pPr>
            <a:r>
              <a:rPr lang="fr-FR"/>
              <a:t>2019-03-28</a:t>
            </a:r>
            <a:endParaRPr lang="fr-CA"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lvl1pPr>
              <a:defRPr/>
            </a:lvl1pPr>
          </a:lstStyle>
          <a:p>
            <a:pPr>
              <a:defRPr/>
            </a:pPr>
            <a:r>
              <a:rPr lang="fr-FR"/>
              <a:t>2019-03-28</a:t>
            </a:r>
            <a:endParaRPr lang="fr-CA" dirty="0"/>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r>
              <a:rPr lang="fr-FR"/>
              <a:t>2019-03-28</a:t>
            </a:r>
            <a:endParaRPr lang="fr-CA" dirty="0"/>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3"/>
          <p:cNvSpPr>
            <a:spLocks noGrp="1"/>
          </p:cNvSpPr>
          <p:nvPr>
            <p:ph type="dt" sz="half" idx="10"/>
          </p:nvPr>
        </p:nvSpPr>
        <p:spPr/>
        <p:txBody>
          <a:bodyPr/>
          <a:lstStyle>
            <a:lvl1pPr>
              <a:defRPr/>
            </a:lvl1pPr>
          </a:lstStyle>
          <a:p>
            <a:pPr>
              <a:defRPr/>
            </a:pPr>
            <a:r>
              <a:rPr lang="fr-FR"/>
              <a:t>2019-03-28</a:t>
            </a:r>
            <a:endParaRPr lang="fr-CA" dirty="0"/>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3"/>
          <p:cNvSpPr>
            <a:spLocks noGrp="1"/>
          </p:cNvSpPr>
          <p:nvPr>
            <p:ph type="dt" sz="half" idx="10"/>
          </p:nvPr>
        </p:nvSpPr>
        <p:spPr/>
        <p:txBody>
          <a:bodyPr/>
          <a:lstStyle>
            <a:lvl1pPr>
              <a:defRPr/>
            </a:lvl1pPr>
          </a:lstStyle>
          <a:p>
            <a:pPr>
              <a:defRPr/>
            </a:pPr>
            <a:r>
              <a:rPr lang="fr-FR"/>
              <a:t>2019-03-28</a:t>
            </a:r>
            <a:endParaRPr lang="fr-CA" dirty="0"/>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Espace réservé de la date 3"/>
          <p:cNvSpPr>
            <a:spLocks noGrp="1"/>
          </p:cNvSpPr>
          <p:nvPr>
            <p:ph type="dt" sz="half" idx="10"/>
          </p:nvPr>
        </p:nvSpPr>
        <p:spPr/>
        <p:txBody>
          <a:bodyPr/>
          <a:lstStyle>
            <a:lvl1pPr>
              <a:defRPr/>
            </a:lvl1pPr>
          </a:lstStyle>
          <a:p>
            <a:pPr>
              <a:defRPr/>
            </a:pPr>
            <a:r>
              <a:rPr lang="fr-FR"/>
              <a:t>2019-03-28</a:t>
            </a:r>
            <a:endParaRPr lang="fr-CA" dirty="0"/>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r>
              <a:rPr lang="fr-FR"/>
              <a:t>2019-03-28</a:t>
            </a:r>
            <a:endParaRPr lang="fr-CA" dirty="0"/>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r>
              <a:rPr lang="fr-FR"/>
              <a:t>2019-03-28</a:t>
            </a:r>
            <a:endParaRPr lang="fr-CA" dirty="0"/>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endParaRPr lang="fr-CA"/>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A"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r>
              <a:rPr lang="fr-FR"/>
              <a:t>2019-03-28</a:t>
            </a:r>
            <a:endParaRPr lang="fr-CA" dirty="0"/>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lvl1pPr>
              <a:defRPr/>
            </a:lvl1pPr>
          </a:lstStyle>
          <a:p>
            <a:pPr>
              <a:defRPr/>
            </a:pPr>
            <a:r>
              <a:rPr lang="fr-FR"/>
              <a:t>2019-03-28</a:t>
            </a:r>
            <a:endParaRPr lang="fr-CA" dirty="0"/>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lvl1pPr>
              <a:defRPr/>
            </a:lvl1pPr>
          </a:lstStyle>
          <a:p>
            <a:pPr>
              <a:defRPr/>
            </a:pPr>
            <a:r>
              <a:rPr lang="fr-FR"/>
              <a:t>2019-03-28</a:t>
            </a:r>
            <a:endParaRPr lang="fr-CA" dirty="0"/>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fr-CA"/>
          </a:p>
        </p:txBody>
      </p:sp>
      <p:sp>
        <p:nvSpPr>
          <p:cNvPr id="4" name="Espace réservé de la date 3"/>
          <p:cNvSpPr>
            <a:spLocks noGrp="1"/>
          </p:cNvSpPr>
          <p:nvPr>
            <p:ph type="dt" sz="half" idx="10"/>
          </p:nvPr>
        </p:nvSpPr>
        <p:spPr/>
        <p:txBody>
          <a:bodyPr/>
          <a:lstStyle/>
          <a:p>
            <a:pPr>
              <a:defRPr/>
            </a:pPr>
            <a:r>
              <a:rPr lang="fr-FR"/>
              <a:t>2019-03-28</a:t>
            </a:r>
            <a:endParaRPr lang="fr-CA"/>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pPr>
              <a:defRPr/>
            </a:pPr>
            <a:r>
              <a:rPr lang="fr-FR"/>
              <a:t>2019-03-28</a:t>
            </a:r>
            <a:endParaRPr lang="fr-CA"/>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pPr>
              <a:defRPr/>
            </a:pPr>
            <a:r>
              <a:rPr lang="fr-FR"/>
              <a:t>2019-03-28</a:t>
            </a:r>
            <a:endParaRPr lang="fr-CA"/>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p:cNvSpPr>
            <a:spLocks noGrp="1"/>
          </p:cNvSpPr>
          <p:nvPr>
            <p:ph type="dt" sz="half" idx="10"/>
          </p:nvPr>
        </p:nvSpPr>
        <p:spPr/>
        <p:txBody>
          <a:bodyPr/>
          <a:lstStyle/>
          <a:p>
            <a:pPr>
              <a:defRPr/>
            </a:pPr>
            <a:r>
              <a:rPr lang="fr-FR"/>
              <a:t>2019-03-28</a:t>
            </a:r>
            <a:endParaRPr lang="fr-CA"/>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p:cNvSpPr>
            <a:spLocks noGrp="1"/>
          </p:cNvSpPr>
          <p:nvPr>
            <p:ph type="dt" sz="half" idx="10"/>
          </p:nvPr>
        </p:nvSpPr>
        <p:spPr/>
        <p:txBody>
          <a:bodyPr/>
          <a:lstStyle/>
          <a:p>
            <a:pPr>
              <a:defRPr/>
            </a:pPr>
            <a:r>
              <a:rPr lang="fr-FR"/>
              <a:t>2019-03-28</a:t>
            </a:r>
            <a:endParaRPr lang="fr-CA"/>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Espace réservé de la date 2"/>
          <p:cNvSpPr>
            <a:spLocks noGrp="1"/>
          </p:cNvSpPr>
          <p:nvPr>
            <p:ph type="dt" sz="half" idx="10"/>
          </p:nvPr>
        </p:nvSpPr>
        <p:spPr/>
        <p:txBody>
          <a:bodyPr/>
          <a:lstStyle/>
          <a:p>
            <a:pPr>
              <a:defRPr/>
            </a:pPr>
            <a:r>
              <a:rPr lang="fr-FR"/>
              <a:t>2019-03-28</a:t>
            </a:r>
            <a:endParaRPr lang="fr-CA"/>
          </a:p>
        </p:txBody>
      </p:sp>
      <p:sp>
        <p:nvSpPr>
          <p:cNvPr id="4" name="Espace réservé du pied de page 3"/>
          <p:cNvSpPr>
            <a:spLocks noGrp="1"/>
          </p:cNvSpPr>
          <p:nvPr>
            <p:ph type="ftr" sz="quarter" idx="11"/>
          </p:nvPr>
        </p:nvSpPr>
        <p:spPr>
          <a:xfrm>
            <a:off x="3124200" y="6356350"/>
            <a:ext cx="2895600" cy="365125"/>
          </a:xfrm>
          <a:prstGeom prst="rect">
            <a:avLst/>
          </a:prstGeom>
        </p:spPr>
        <p:txBody>
          <a:bodyPr/>
          <a:lstStyle/>
          <a:p>
            <a:endParaRPr lang="fr-CA"/>
          </a:p>
        </p:txBody>
      </p:sp>
      <p:sp>
        <p:nvSpPr>
          <p:cNvPr id="5" name="Espace réservé du numéro de diapositive 4"/>
          <p:cNvSpPr>
            <a:spLocks noGrp="1"/>
          </p:cNvSpPr>
          <p:nvPr>
            <p:ph type="sldNum" sz="quarter" idx="12"/>
          </p:nvPr>
        </p:nvSpPr>
        <p:spPr>
          <a:xfrm>
            <a:off x="6553200" y="6356350"/>
            <a:ext cx="2133600" cy="365125"/>
          </a:xfrm>
          <a:prstGeom prst="rect">
            <a:avLst/>
          </a:prstGeom>
        </p:spPr>
        <p:txBody>
          <a:bodyPr/>
          <a:lstStyle/>
          <a:p>
            <a:pPr>
              <a:defRPr/>
            </a:pPr>
            <a:fld id="{D59EB6D1-DA4A-4DE9-A80B-81CC44D9C229}" type="slidenum">
              <a:rPr lang="fr-CA" smtClean="0"/>
              <a:pPr>
                <a:defRPr/>
              </a:pPr>
              <a:t>‹N°›</a:t>
            </a:fld>
            <a:endParaRPr lang="fr-CA"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57200" y="6356350"/>
            <a:ext cx="1018456" cy="365125"/>
          </a:xfrm>
        </p:spPr>
        <p:txBody>
          <a:bodyPr/>
          <a:lstStyle/>
          <a:p>
            <a:pPr>
              <a:defRPr/>
            </a:pPr>
            <a:r>
              <a:rPr lang="fr-FR"/>
              <a:t>2019-03-28</a:t>
            </a:r>
            <a:endParaRPr lang="fr-CA"/>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pPr>
              <a:defRPr/>
            </a:pPr>
            <a:r>
              <a:rPr lang="fr-FR"/>
              <a:t>2019-03-28</a:t>
            </a:r>
            <a:endParaRPr lang="fr-CA"/>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pPr>
              <a:defRPr/>
            </a:pPr>
            <a:r>
              <a:rPr lang="fr-FR"/>
              <a:t>2019-03-28</a:t>
            </a:r>
            <a:endParaRPr lang="fr-CA"/>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pPr>
              <a:defRPr/>
            </a:pPr>
            <a:r>
              <a:rPr lang="fr-FR"/>
              <a:t>2019-03-28</a:t>
            </a:r>
            <a:endParaRPr lang="fr-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 Target="../slides/slide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4.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 Target="../slides/slide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 Target="../slides/slide7.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image" Target="../media/image4.jpe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theme" Target="../theme/theme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6" name="Rectangle 15"/>
          <p:cNvSpPr>
            <a:spLocks noChangeArrowheads="1"/>
          </p:cNvSpPr>
          <p:nvPr/>
        </p:nvSpPr>
        <p:spPr bwMode="white">
          <a:xfrm>
            <a:off x="0" y="0"/>
            <a:ext cx="9144000" cy="139382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ctr" fontAlgn="auto">
              <a:spcBef>
                <a:spcPts val="0"/>
              </a:spcBef>
              <a:spcAft>
                <a:spcPts val="0"/>
              </a:spcAft>
              <a:defRPr/>
            </a:pPr>
            <a:endParaRPr lang="en-US" dirty="0">
              <a:latin typeface="+mn-lt"/>
              <a:cs typeface="+mn-cs"/>
            </a:endParaRPr>
          </a:p>
        </p:txBody>
      </p:sp>
      <p:sp>
        <p:nvSpPr>
          <p:cNvPr id="14" name="Espace réservé de la date 13"/>
          <p:cNvSpPr>
            <a:spLocks noGrp="1"/>
          </p:cNvSpPr>
          <p:nvPr>
            <p:ph type="dt" sz="half" idx="2"/>
          </p:nvPr>
        </p:nvSpPr>
        <p:spPr>
          <a:xfrm>
            <a:off x="107504" y="6484694"/>
            <a:ext cx="1079500" cy="184666"/>
          </a:xfrm>
          <a:prstGeom prst="rect">
            <a:avLst/>
          </a:prstGeom>
        </p:spPr>
        <p:txBody>
          <a:bodyPr vert="horz" wrap="square" lIns="0" tIns="0" rIns="0" bIns="0">
            <a:spAutoFit/>
          </a:bodyPr>
          <a:lstStyle>
            <a:lvl1pPr algn="ctr" eaLnBrk="1" fontAlgn="auto" latinLnBrk="0" hangingPunct="1">
              <a:spcBef>
                <a:spcPts val="0"/>
              </a:spcBef>
              <a:spcAft>
                <a:spcPts val="0"/>
              </a:spcAft>
              <a:defRPr kumimoji="0" sz="1200" b="1" dirty="0" smtClean="0">
                <a:solidFill>
                  <a:srgbClr val="800000"/>
                </a:solidFill>
                <a:latin typeface="+mn-lt"/>
                <a:cs typeface="+mn-cs"/>
              </a:defRPr>
            </a:lvl1pPr>
          </a:lstStyle>
          <a:p>
            <a:pPr>
              <a:defRPr/>
            </a:pPr>
            <a:r>
              <a:rPr lang="fr-FR"/>
              <a:t>2019-03-28</a:t>
            </a:r>
            <a:endParaRPr lang="fr-CA" dirty="0"/>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0" name="Connecteur droit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2" name="Ellipse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Ellipse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Espace réservé du numéro de diapositive 22"/>
          <p:cNvSpPr>
            <a:spLocks noGrp="1"/>
          </p:cNvSpPr>
          <p:nvPr>
            <p:ph type="sldNum" sz="quarter" idx="4"/>
          </p:nvPr>
        </p:nvSpPr>
        <p:spPr>
          <a:xfrm>
            <a:off x="4343400" y="1039813"/>
            <a:ext cx="457200" cy="441325"/>
          </a:xfrm>
          <a:prstGeom prst="rect">
            <a:avLst/>
          </a:prstGeom>
        </p:spPr>
        <p:txBody>
          <a:bodyPr vert="horz" lIns="45720" rIns="45720" anchor="ctr">
            <a:normAutofit/>
          </a:bodyPr>
          <a:lstStyle>
            <a:lvl1pPr algn="ctr" eaLnBrk="1" fontAlgn="auto" latinLnBrk="0" hangingPunct="1">
              <a:spcBef>
                <a:spcPts val="0"/>
              </a:spcBef>
              <a:spcAft>
                <a:spcPts val="0"/>
              </a:spcAft>
              <a:defRPr kumimoji="0" sz="1600" smtClean="0">
                <a:solidFill>
                  <a:schemeClr val="accent3">
                    <a:shade val="75000"/>
                  </a:schemeClr>
                </a:solidFill>
                <a:latin typeface="+mn-lt"/>
                <a:cs typeface="+mn-cs"/>
              </a:defRPr>
            </a:lvl1pPr>
          </a:lstStyle>
          <a:p>
            <a:pPr>
              <a:defRPr/>
            </a:pPr>
            <a:fld id="{3E3ED484-1329-47CD-9200-B7C46A14D78A}" type="slidenum">
              <a:rPr lang="fr-CA"/>
              <a:pPr>
                <a:defRPr/>
              </a:pPr>
              <a:t>‹N°›</a:t>
            </a:fld>
            <a:endParaRPr lang="fr-CA" dirty="0"/>
          </a:p>
        </p:txBody>
      </p:sp>
      <p:sp>
        <p:nvSpPr>
          <p:cNvPr id="1037" name="Espace réservé du titre 21"/>
          <p:cNvSpPr>
            <a:spLocks noGrp="1"/>
          </p:cNvSpPr>
          <p:nvPr>
            <p:ph type="title"/>
          </p:nvPr>
        </p:nvSpPr>
        <p:spPr bwMode="auto">
          <a:xfrm>
            <a:off x="152400" y="228600"/>
            <a:ext cx="8829675"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fr-FR"/>
              <a:t>Cliquez pour modifier le style du titre</a:t>
            </a:r>
            <a:endParaRPr lang="en-US"/>
          </a:p>
        </p:txBody>
      </p:sp>
      <p:sp>
        <p:nvSpPr>
          <p:cNvPr id="1038" name="Espace réservé du texte 12"/>
          <p:cNvSpPr>
            <a:spLocks noGrp="1"/>
          </p:cNvSpPr>
          <p:nvPr>
            <p:ph type="body" idx="1"/>
          </p:nvPr>
        </p:nvSpPr>
        <p:spPr bwMode="auto">
          <a:xfrm>
            <a:off x="152400" y="1595438"/>
            <a:ext cx="8829675" cy="4792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dirty="0"/>
              <a:t>Cliquez pour modifier les styles du texte du masque</a:t>
            </a:r>
          </a:p>
          <a:p>
            <a:pPr lvl="1"/>
            <a:r>
              <a:rPr lang="fr-FR" dirty="0"/>
              <a:t>Deuxième niveau</a:t>
            </a:r>
          </a:p>
          <a:p>
            <a:pPr lvl="2"/>
            <a:r>
              <a:rPr lang="fr-FR" dirty="0"/>
              <a:t>Troisième niveau</a:t>
            </a:r>
          </a:p>
        </p:txBody>
      </p:sp>
      <p:sp>
        <p:nvSpPr>
          <p:cNvPr id="22" name="ZoneTexte 21"/>
          <p:cNvSpPr txBox="1"/>
          <p:nvPr userDrawn="1"/>
        </p:nvSpPr>
        <p:spPr>
          <a:xfrm>
            <a:off x="7746669" y="6502400"/>
            <a:ext cx="1224136" cy="184666"/>
          </a:xfrm>
          <a:prstGeom prst="rect">
            <a:avLst/>
          </a:prstGeom>
          <a:blipFill>
            <a:blip r:embed="rId13" cstate="print"/>
            <a:tile tx="0" ty="0" sx="100000" sy="100000" flip="none" algn="tl"/>
          </a:blipFill>
          <a:ln>
            <a:solidFill>
              <a:schemeClr val="bg1">
                <a:lumMod val="50000"/>
              </a:schemeClr>
            </a:solidFill>
          </a:ln>
        </p:spPr>
        <p:txBody>
          <a:bodyPr wrap="square" lIns="0" tIns="0" rIns="0" bIns="0">
            <a:spAutoFit/>
          </a:bodyPr>
          <a:lstStyle/>
          <a:p>
            <a:pPr algn="ctr" fontAlgn="auto">
              <a:spcBef>
                <a:spcPts val="0"/>
              </a:spcBef>
              <a:spcAft>
                <a:spcPts val="0"/>
              </a:spcAft>
              <a:defRPr/>
            </a:pPr>
            <a:r>
              <a:rPr lang="fr-CA" sz="1200" b="1" dirty="0">
                <a:latin typeface="+mn-lt"/>
                <a:cs typeface="+mn-cs"/>
                <a:hlinkClick r:id="rId14" action="ppaction://hlinksldjump"/>
              </a:rPr>
              <a:t>Menu principal</a:t>
            </a:r>
            <a:endParaRPr lang="fr-CA" sz="1200" b="1" dirty="0">
              <a:latin typeface="+mn-lt"/>
              <a:cs typeface="+mn-cs"/>
            </a:endParaRPr>
          </a:p>
        </p:txBody>
      </p:sp>
    </p:spTree>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transition/>
  <p:hf hdr="0" ftr="0"/>
  <p:txStyles>
    <p:titleStyle>
      <a:lvl1pPr algn="ctr" rtl="0" fontAlgn="base">
        <a:spcBef>
          <a:spcPct val="0"/>
        </a:spcBef>
        <a:spcAft>
          <a:spcPct val="0"/>
        </a:spcAft>
        <a:defRPr sz="3600" kern="1200">
          <a:solidFill>
            <a:srgbClr val="7B9899"/>
          </a:solidFill>
          <a:latin typeface="Cambria" panose="02040503050406030204" pitchFamily="18" charset="0"/>
          <a:ea typeface="+mj-ea"/>
          <a:cs typeface="+mj-cs"/>
        </a:defRPr>
      </a:lvl1pPr>
      <a:lvl2pPr algn="ctr" rtl="0" fontAlgn="base">
        <a:spcBef>
          <a:spcPct val="0"/>
        </a:spcBef>
        <a:spcAft>
          <a:spcPct val="0"/>
        </a:spcAft>
        <a:defRPr sz="3600">
          <a:solidFill>
            <a:srgbClr val="7B9899"/>
          </a:solidFill>
          <a:latin typeface="Cambria" pitchFamily="18" charset="0"/>
        </a:defRPr>
      </a:lvl2pPr>
      <a:lvl3pPr algn="ctr" rtl="0" fontAlgn="base">
        <a:spcBef>
          <a:spcPct val="0"/>
        </a:spcBef>
        <a:spcAft>
          <a:spcPct val="0"/>
        </a:spcAft>
        <a:defRPr sz="3600">
          <a:solidFill>
            <a:srgbClr val="7B9899"/>
          </a:solidFill>
          <a:latin typeface="Cambria" pitchFamily="18" charset="0"/>
        </a:defRPr>
      </a:lvl3pPr>
      <a:lvl4pPr algn="ctr" rtl="0" fontAlgn="base">
        <a:spcBef>
          <a:spcPct val="0"/>
        </a:spcBef>
        <a:spcAft>
          <a:spcPct val="0"/>
        </a:spcAft>
        <a:defRPr sz="3600">
          <a:solidFill>
            <a:srgbClr val="7B9899"/>
          </a:solidFill>
          <a:latin typeface="Cambria" pitchFamily="18" charset="0"/>
        </a:defRPr>
      </a:lvl4pPr>
      <a:lvl5pPr algn="ctr" rtl="0" fontAlgn="base">
        <a:spcBef>
          <a:spcPct val="0"/>
        </a:spcBef>
        <a:spcAft>
          <a:spcPct val="0"/>
        </a:spcAft>
        <a:defRPr sz="3600">
          <a:solidFill>
            <a:srgbClr val="7B9899"/>
          </a:solidFill>
          <a:latin typeface="Cambria" pitchFamily="18" charset="0"/>
        </a:defRPr>
      </a:lvl5pPr>
      <a:lvl6pPr marL="457200" algn="ctr" rtl="0" fontAlgn="base">
        <a:spcBef>
          <a:spcPct val="0"/>
        </a:spcBef>
        <a:spcAft>
          <a:spcPct val="0"/>
        </a:spcAft>
        <a:defRPr sz="3600">
          <a:solidFill>
            <a:srgbClr val="7B9899"/>
          </a:solidFill>
          <a:latin typeface="Cambria" pitchFamily="18" charset="0"/>
        </a:defRPr>
      </a:lvl6pPr>
      <a:lvl7pPr marL="914400" algn="ctr" rtl="0" fontAlgn="base">
        <a:spcBef>
          <a:spcPct val="0"/>
        </a:spcBef>
        <a:spcAft>
          <a:spcPct val="0"/>
        </a:spcAft>
        <a:defRPr sz="3600">
          <a:solidFill>
            <a:srgbClr val="7B9899"/>
          </a:solidFill>
          <a:latin typeface="Cambria" pitchFamily="18" charset="0"/>
        </a:defRPr>
      </a:lvl7pPr>
      <a:lvl8pPr marL="1371600" algn="ctr" rtl="0" fontAlgn="base">
        <a:spcBef>
          <a:spcPct val="0"/>
        </a:spcBef>
        <a:spcAft>
          <a:spcPct val="0"/>
        </a:spcAft>
        <a:defRPr sz="3600">
          <a:solidFill>
            <a:srgbClr val="7B9899"/>
          </a:solidFill>
          <a:latin typeface="Cambria" pitchFamily="18" charset="0"/>
        </a:defRPr>
      </a:lvl8pPr>
      <a:lvl9pPr marL="1828800" algn="ctr" rtl="0" fontAlgn="base">
        <a:spcBef>
          <a:spcPct val="0"/>
        </a:spcBef>
        <a:spcAft>
          <a:spcPct val="0"/>
        </a:spcAft>
        <a:defRPr sz="3600">
          <a:solidFill>
            <a:srgbClr val="7B9899"/>
          </a:solidFill>
          <a:latin typeface="Cambria" pitchFamily="18" charset="0"/>
        </a:defRPr>
      </a:lvl9pPr>
    </p:titleStyle>
    <p:bodyStyle>
      <a:lvl1pPr marL="273050" indent="-273050" algn="l" rtl="0" fontAlgn="base">
        <a:spcBef>
          <a:spcPts val="1000"/>
        </a:spcBef>
        <a:spcAft>
          <a:spcPct val="0"/>
        </a:spcAft>
        <a:buClr>
          <a:schemeClr val="accent1"/>
        </a:buClr>
        <a:buSzPct val="85000"/>
        <a:buFont typeface="Wingdings 2" pitchFamily="18" charset="2"/>
        <a:buChar char=""/>
        <a:defRPr sz="2100" kern="1200">
          <a:solidFill>
            <a:schemeClr val="tx1"/>
          </a:solidFill>
          <a:latin typeface="Calibri" panose="020F0502020204030204" pitchFamily="34" charset="0"/>
          <a:ea typeface="+mn-ea"/>
          <a:cs typeface="+mn-cs"/>
        </a:defRPr>
      </a:lvl1pPr>
      <a:lvl2pPr marL="547688" indent="-273050" algn="l" rtl="0" fontAlgn="base">
        <a:spcBef>
          <a:spcPts val="500"/>
        </a:spcBef>
        <a:spcAft>
          <a:spcPct val="0"/>
        </a:spcAft>
        <a:buClr>
          <a:schemeClr val="accent2"/>
        </a:buClr>
        <a:buSzPct val="70000"/>
        <a:buFont typeface="Wingdings" pitchFamily="2" charset="2"/>
        <a:buChar char=""/>
        <a:defRPr sz="1800" kern="1200">
          <a:solidFill>
            <a:schemeClr val="tx2"/>
          </a:solidFill>
          <a:latin typeface="Calibri" panose="020F0502020204030204" pitchFamily="34" charset="0"/>
          <a:ea typeface="+mn-ea"/>
          <a:cs typeface="+mn-cs"/>
        </a:defRPr>
      </a:lvl2pPr>
      <a:lvl3pPr marL="822325" indent="-228600" algn="l" rtl="0" fontAlgn="base">
        <a:spcBef>
          <a:spcPts val="200"/>
        </a:spcBef>
        <a:spcAft>
          <a:spcPct val="0"/>
        </a:spcAft>
        <a:buClr>
          <a:srgbClr val="8CADAE"/>
        </a:buClr>
        <a:buSzPct val="75000"/>
        <a:buFont typeface="Wingdings 2" pitchFamily="18" charset="2"/>
        <a:buChar char=""/>
        <a:defRPr sz="1600" kern="1200">
          <a:solidFill>
            <a:schemeClr val="tx1"/>
          </a:solidFill>
          <a:latin typeface="Calibri" panose="020F0502020204030204" pitchFamily="34" charset="0"/>
          <a:ea typeface="+mn-ea"/>
          <a:cs typeface="+mn-cs"/>
        </a:defRPr>
      </a:lvl3pPr>
      <a:lvl4pPr marL="1096963" indent="-228600" algn="l" rtl="0" fontAlgn="base">
        <a:spcBef>
          <a:spcPct val="20000"/>
        </a:spcBef>
        <a:spcAft>
          <a:spcPct val="0"/>
        </a:spcAft>
        <a:buClr>
          <a:srgbClr val="8C7B70"/>
        </a:buClr>
        <a:buSzPct val="70000"/>
        <a:buFont typeface="Wingdings" pitchFamily="2" charset="2"/>
        <a:buChar char=""/>
        <a:defRPr kern="1200">
          <a:solidFill>
            <a:schemeClr val="tx2"/>
          </a:solidFill>
          <a:latin typeface="Calibri" panose="020F0502020204030204" pitchFamily="34" charset="0"/>
          <a:ea typeface="+mn-ea"/>
          <a:cs typeface="+mn-cs"/>
        </a:defRPr>
      </a:lvl4pPr>
      <a:lvl5pPr marL="1371600" indent="-228600" algn="l" rtl="0" fontAlgn="base">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Cliquez pour modifier le style du titre</a:t>
            </a:r>
            <a:endParaRPr lang="fr-CA"/>
          </a:p>
        </p:txBody>
      </p:sp>
      <p:sp>
        <p:nvSpPr>
          <p:cNvPr id="2051"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4" name="Espace réservé de la date 3"/>
          <p:cNvSpPr>
            <a:spLocks noGrp="1"/>
          </p:cNvSpPr>
          <p:nvPr>
            <p:ph type="dt" sz="half" idx="2"/>
          </p:nvPr>
        </p:nvSpPr>
        <p:spPr>
          <a:xfrm>
            <a:off x="468313" y="6381750"/>
            <a:ext cx="720725" cy="184150"/>
          </a:xfrm>
          <a:prstGeom prst="rect">
            <a:avLst/>
          </a:prstGeom>
        </p:spPr>
        <p:txBody>
          <a:bodyPr vert="horz" wrap="none" lIns="0" tIns="0" rIns="0" bIns="0" rtlCol="0" anchor="ctr">
            <a:spAutoFit/>
          </a:bodyPr>
          <a:lstStyle>
            <a:lvl1pPr algn="ctr" fontAlgn="auto">
              <a:spcBef>
                <a:spcPts val="0"/>
              </a:spcBef>
              <a:spcAft>
                <a:spcPts val="0"/>
              </a:spcAft>
              <a:defRPr sz="1200" smtClean="0">
                <a:solidFill>
                  <a:schemeClr val="tx1">
                    <a:tint val="75000"/>
                  </a:schemeClr>
                </a:solidFill>
                <a:latin typeface="+mn-lt"/>
                <a:cs typeface="+mn-cs"/>
              </a:defRPr>
            </a:lvl1pPr>
          </a:lstStyle>
          <a:p>
            <a:pPr>
              <a:defRPr/>
            </a:pPr>
            <a:r>
              <a:rPr lang="fr-FR"/>
              <a:t>2019-03-28</a:t>
            </a:r>
            <a:endParaRPr lang="fr-CA" dirty="0"/>
          </a:p>
        </p:txBody>
      </p:sp>
      <p:sp>
        <p:nvSpPr>
          <p:cNvPr id="9" name="ZoneTexte 8"/>
          <p:cNvSpPr txBox="1"/>
          <p:nvPr userDrawn="1"/>
        </p:nvSpPr>
        <p:spPr>
          <a:xfrm>
            <a:off x="7746669" y="6525344"/>
            <a:ext cx="1001795" cy="184666"/>
          </a:xfrm>
          <a:prstGeom prst="rect">
            <a:avLst/>
          </a:prstGeom>
          <a:blipFill>
            <a:blip r:embed="rId13" cstate="print"/>
            <a:tile tx="0" ty="0" sx="100000" sy="100000" flip="none" algn="tl"/>
          </a:blipFill>
          <a:ln>
            <a:solidFill>
              <a:schemeClr val="bg1">
                <a:lumMod val="50000"/>
              </a:schemeClr>
            </a:solidFill>
          </a:ln>
        </p:spPr>
        <p:txBody>
          <a:bodyPr wrap="square" lIns="0" tIns="0" rIns="0" bIns="0">
            <a:spAutoFit/>
          </a:bodyPr>
          <a:lstStyle/>
          <a:p>
            <a:pPr fontAlgn="auto">
              <a:spcBef>
                <a:spcPts val="0"/>
              </a:spcBef>
              <a:spcAft>
                <a:spcPts val="0"/>
              </a:spcAft>
              <a:defRPr/>
            </a:pPr>
            <a:r>
              <a:rPr lang="fr-CA" sz="1200" b="1" dirty="0">
                <a:latin typeface="+mn-lt"/>
                <a:cs typeface="+mn-cs"/>
                <a:hlinkClick r:id="rId14" action="ppaction://hlinksldjump"/>
              </a:rPr>
              <a:t>Menu principal</a:t>
            </a:r>
            <a:endParaRPr lang="fr-CA" sz="1200" b="1" dirty="0">
              <a:latin typeface="+mn-lt"/>
              <a:cs typeface="+mn-cs"/>
            </a:endParaRPr>
          </a:p>
        </p:txBody>
      </p:sp>
    </p:spTree>
  </p:cSld>
  <p:clrMap bg1="lt1" tx1="dk1" bg2="lt2" tx2="dk2" accent1="accent1" accent2="accent2" accent3="accent3" accent4="accent4" accent5="accent5" accent6="accent6" hlink="hlink" folHlink="folHlink"/>
  <p:sldLayoutIdLst>
    <p:sldLayoutId id="2147483752"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transition/>
  <p:hf hdr="0" ftr="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endParaRPr lang="fr-CA"/>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fr-FR"/>
              <a:t>2019-03-28</a:t>
            </a:r>
            <a:endParaRPr lang="fr-CA"/>
          </a:p>
        </p:txBody>
      </p:sp>
      <p:sp>
        <p:nvSpPr>
          <p:cNvPr id="8" name="ZoneTexte 7"/>
          <p:cNvSpPr txBox="1"/>
          <p:nvPr userDrawn="1"/>
        </p:nvSpPr>
        <p:spPr>
          <a:xfrm>
            <a:off x="7746669" y="6525344"/>
            <a:ext cx="1001795" cy="184666"/>
          </a:xfrm>
          <a:prstGeom prst="rect">
            <a:avLst/>
          </a:prstGeom>
          <a:blipFill>
            <a:blip r:embed="rId12" cstate="print"/>
            <a:tile tx="0" ty="0" sx="100000" sy="100000" flip="none" algn="tl"/>
          </a:blipFill>
          <a:ln>
            <a:solidFill>
              <a:schemeClr val="bg1">
                <a:lumMod val="50000"/>
              </a:schemeClr>
            </a:solidFill>
          </a:ln>
        </p:spPr>
        <p:txBody>
          <a:bodyPr wrap="square" lIns="0" tIns="0" rIns="0" bIns="0">
            <a:spAutoFit/>
          </a:bodyPr>
          <a:lstStyle/>
          <a:p>
            <a:pPr fontAlgn="auto">
              <a:spcBef>
                <a:spcPts val="0"/>
              </a:spcBef>
              <a:spcAft>
                <a:spcPts val="0"/>
              </a:spcAft>
              <a:defRPr/>
            </a:pPr>
            <a:r>
              <a:rPr lang="fr-CA" sz="1200" b="1" dirty="0">
                <a:latin typeface="+mn-lt"/>
                <a:cs typeface="+mn-cs"/>
                <a:hlinkClick r:id="rId13" action="ppaction://hlinksldjump"/>
              </a:rPr>
              <a:t>Menu principal</a:t>
            </a:r>
            <a:endParaRPr lang="fr-CA" sz="1200" b="1" dirty="0">
              <a:latin typeface="+mn-lt"/>
              <a:cs typeface="+mn-cs"/>
            </a:endParaRPr>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3" r:id="rId8"/>
    <p:sldLayoutId id="2147483774" r:id="rId9"/>
    <p:sldLayoutId id="2147483775" r:id="rId10"/>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clg.qc.ca/publications-et-documents-publics/reglements-politiques-directives-et-protocoles/" TargetMode="External"/><Relationship Id="rId2" Type="http://schemas.openxmlformats.org/officeDocument/2006/relationships/hyperlink" Target="https://fneeq.qc.ca/fr/52480-2/"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hyperlink" Target="http://seeclg.org/" TargetMode="External"/><Relationship Id="rId5" Type="http://schemas.openxmlformats.org/officeDocument/2006/relationships/hyperlink" Target="http://www.fneeq.qc.ca/fr/accueil/" TargetMode="External"/><Relationship Id="rId4"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hyperlink" Target="https://seeclg.org/" TargetMode="External"/><Relationship Id="rId4"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12.xml"/><Relationship Id="rId7" Type="http://schemas.openxmlformats.org/officeDocument/2006/relationships/image" Target="../media/image5.pn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hyperlink" Target="http://www.csn.qc.ca/web/csn/presentation" TargetMode="External"/><Relationship Id="rId5" Type="http://schemas.openxmlformats.org/officeDocument/2006/relationships/slideLayout" Target="../slideLayouts/slideLayout18.xml"/><Relationship Id="rId4" Type="http://schemas.openxmlformats.org/officeDocument/2006/relationships/tags" Target="../tags/tag13.xml"/></Relationships>
</file>

<file path=ppt/slides/_rels/slide6.xml.rels><?xml version="1.0" encoding="UTF-8" standalone="yes"?>
<Relationships xmlns="http://schemas.openxmlformats.org/package/2006/relationships"><Relationship Id="rId3" Type="http://schemas.openxmlformats.org/officeDocument/2006/relationships/tags" Target="../tags/tag16.xml"/><Relationship Id="rId7" Type="http://schemas.openxmlformats.org/officeDocument/2006/relationships/image" Target="../media/image8.jpe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7.png"/><Relationship Id="rId5" Type="http://schemas.openxmlformats.org/officeDocument/2006/relationships/hyperlink" Target="http://www.fneeq.qc.ca/fr/accueil/" TargetMode="External"/><Relationship Id="rId4"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8" Type="http://schemas.openxmlformats.org/officeDocument/2006/relationships/slide" Target="slide34.xml"/><Relationship Id="rId3" Type="http://schemas.openxmlformats.org/officeDocument/2006/relationships/tags" Target="../tags/tag19.xml"/><Relationship Id="rId7" Type="http://schemas.openxmlformats.org/officeDocument/2006/relationships/slide" Target="slide26.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 Target="slide14.xml"/><Relationship Id="rId5" Type="http://schemas.openxmlformats.org/officeDocument/2006/relationships/slide" Target="slide8.xml"/><Relationship Id="rId10" Type="http://schemas.openxmlformats.org/officeDocument/2006/relationships/slide" Target="slide43.xml"/><Relationship Id="rId4" Type="http://schemas.openxmlformats.org/officeDocument/2006/relationships/slideLayout" Target="../slideLayouts/slideLayout24.xml"/><Relationship Id="rId9" Type="http://schemas.openxmlformats.org/officeDocument/2006/relationships/slide" Target="slide40.xml"/></Relationships>
</file>

<file path=ppt/slides/_rels/slide8.xml.rels><?xml version="1.0" encoding="UTF-8" standalone="yes"?>
<Relationships xmlns="http://schemas.openxmlformats.org/package/2006/relationships"><Relationship Id="rId3" Type="http://schemas.openxmlformats.org/officeDocument/2006/relationships/tags" Target="../tags/tag22.xml"/><Relationship Id="rId7" Type="http://schemas.openxmlformats.org/officeDocument/2006/relationships/slide" Target="slide1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slide" Target="slide13.xml"/><Relationship Id="rId5" Type="http://schemas.openxmlformats.org/officeDocument/2006/relationships/slide" Target="slide9.xml"/><Relationship Id="rId4"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slide" Target="slide8.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3.jpeg"/><Relationship Id="rId5" Type="http://schemas.openxmlformats.org/officeDocument/2006/relationships/slideLayout" Target="../slideLayouts/slideLayout2.xml"/><Relationship Id="rId4" Type="http://schemas.openxmlformats.org/officeDocument/2006/relationships/tags" Target="../tags/tag26.xml"/></Relationships>
</file>

<file path=ppt/slides/_rels/slide10.xml.rels><?xml version="1.0" encoding="UTF-8" standalone="yes"?>
<Relationships xmlns="http://schemas.openxmlformats.org/package/2006/relationships"><Relationship Id="rId3" Type="http://schemas.openxmlformats.org/officeDocument/2006/relationships/tags" Target="../tags/tag29.xml"/><Relationship Id="rId7" Type="http://schemas.openxmlformats.org/officeDocument/2006/relationships/slide" Target="slide8.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3.jpeg"/><Relationship Id="rId5" Type="http://schemas.openxmlformats.org/officeDocument/2006/relationships/slideLayout" Target="../slideLayouts/slideLayout2.xml"/><Relationship Id="rId4" Type="http://schemas.openxmlformats.org/officeDocument/2006/relationships/tags" Target="../tags/tag30.xml"/></Relationships>
</file>

<file path=ppt/slides/_rels/slide11.xml.rels><?xml version="1.0" encoding="UTF-8" standalone="yes"?>
<Relationships xmlns="http://schemas.openxmlformats.org/package/2006/relationships"><Relationship Id="rId3" Type="http://schemas.openxmlformats.org/officeDocument/2006/relationships/tags" Target="../tags/tag33.xml"/><Relationship Id="rId7" Type="http://schemas.openxmlformats.org/officeDocument/2006/relationships/slide" Target="slide8.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3.jpeg"/><Relationship Id="rId5" Type="http://schemas.openxmlformats.org/officeDocument/2006/relationships/slideLayout" Target="../slideLayouts/slideLayout2.xml"/><Relationship Id="rId4" Type="http://schemas.openxmlformats.org/officeDocument/2006/relationships/tags" Target="../tags/tag34.xml"/></Relationships>
</file>

<file path=ppt/slides/_rels/slide12.xml.rels><?xml version="1.0" encoding="UTF-8" standalone="yes"?>
<Relationships xmlns="http://schemas.openxmlformats.org/package/2006/relationships"><Relationship Id="rId3" Type="http://schemas.openxmlformats.org/officeDocument/2006/relationships/tags" Target="../tags/tag37.xml"/><Relationship Id="rId7" Type="http://schemas.openxmlformats.org/officeDocument/2006/relationships/slide" Target="slide8.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3.jpeg"/><Relationship Id="rId5" Type="http://schemas.openxmlformats.org/officeDocument/2006/relationships/slideLayout" Target="../slideLayouts/slideLayout2.xml"/><Relationship Id="rId4" Type="http://schemas.openxmlformats.org/officeDocument/2006/relationships/tags" Target="../tags/tag38.xml"/></Relationships>
</file>

<file path=ppt/slides/_rels/slide13.xml.rels><?xml version="1.0" encoding="UTF-8" standalone="yes"?>
<Relationships xmlns="http://schemas.openxmlformats.org/package/2006/relationships"><Relationship Id="rId3" Type="http://schemas.openxmlformats.org/officeDocument/2006/relationships/tags" Target="../tags/tag41.xml"/><Relationship Id="rId7" Type="http://schemas.openxmlformats.org/officeDocument/2006/relationships/slide" Target="slide8.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image" Target="../media/image3.jpeg"/><Relationship Id="rId5" Type="http://schemas.openxmlformats.org/officeDocument/2006/relationships/slideLayout" Target="../slideLayouts/slideLayout2.xml"/><Relationship Id="rId4" Type="http://schemas.openxmlformats.org/officeDocument/2006/relationships/tags" Target="../tags/tag42.xml"/></Relationships>
</file>

<file path=ppt/slides/_rels/slide14.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tags" Target="../tags/tag45.xml"/><Relationship Id="rId7" Type="http://schemas.openxmlformats.org/officeDocument/2006/relationships/slide" Target="slide22.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slide" Target="slide21.xml"/><Relationship Id="rId5" Type="http://schemas.openxmlformats.org/officeDocument/2006/relationships/slide" Target="slide15.xml"/><Relationship Id="rId4" Type="http://schemas.openxmlformats.org/officeDocument/2006/relationships/slideLayout" Target="../slideLayouts/slideLayout3.xml"/><Relationship Id="rId9" Type="http://schemas.openxmlformats.org/officeDocument/2006/relationships/slide" Target="slide25.xml"/></Relationships>
</file>

<file path=ppt/slides/_rels/slide15.xml.rels><?xml version="1.0" encoding="UTF-8" standalone="yes"?>
<Relationships xmlns="http://schemas.openxmlformats.org/package/2006/relationships"><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slide" Target="slide14.xml"/><Relationship Id="rId5" Type="http://schemas.openxmlformats.org/officeDocument/2006/relationships/slideLayout" Target="../slideLayouts/slideLayout2.xml"/><Relationship Id="rId4" Type="http://schemas.openxmlformats.org/officeDocument/2006/relationships/tags" Target="../tags/tag49.xml"/></Relationships>
</file>

<file path=ppt/slides/_rels/slide16.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slide" Target="slide14.xml"/><Relationship Id="rId5" Type="http://schemas.openxmlformats.org/officeDocument/2006/relationships/slideLayout" Target="../slideLayouts/slideLayout2.xml"/><Relationship Id="rId4" Type="http://schemas.openxmlformats.org/officeDocument/2006/relationships/tags" Target="../tags/tag53.xml"/></Relationships>
</file>

<file path=ppt/slides/_rels/slide17.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slide" Target="slide14.xml"/><Relationship Id="rId5" Type="http://schemas.openxmlformats.org/officeDocument/2006/relationships/slideLayout" Target="../slideLayouts/slideLayout2.xml"/><Relationship Id="rId4" Type="http://schemas.openxmlformats.org/officeDocument/2006/relationships/tags" Target="../tags/tag57.xml"/></Relationships>
</file>

<file path=ppt/slides/_rels/slide18.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tags" Target="../tags/tag60.xml"/><Relationship Id="rId7" Type="http://schemas.openxmlformats.org/officeDocument/2006/relationships/image" Target="../media/image9.png"/><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slideLayout" Target="../slideLayouts/slideLayout6.xml"/><Relationship Id="rId5" Type="http://schemas.openxmlformats.org/officeDocument/2006/relationships/tags" Target="../tags/tag62.xml"/><Relationship Id="rId4" Type="http://schemas.openxmlformats.org/officeDocument/2006/relationships/tags" Target="../tags/tag61.xml"/></Relationships>
</file>

<file path=ppt/slides/_rels/slide19.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tags" Target="../tags/tag65.xml"/><Relationship Id="rId7" Type="http://schemas.openxmlformats.org/officeDocument/2006/relationships/image" Target="../media/image10.png"/><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slideLayout" Target="../slideLayouts/slideLayout7.xml"/><Relationship Id="rId5" Type="http://schemas.openxmlformats.org/officeDocument/2006/relationships/tags" Target="../tags/tag67.xml"/><Relationship Id="rId4" Type="http://schemas.openxmlformats.org/officeDocument/2006/relationships/tags" Target="../tags/tag66.xml"/></Relationships>
</file>

<file path=ppt/slides/_rels/slide20.xml.rels><?xml version="1.0" encoding="UTF-8" standalone="yes"?>
<Relationships xmlns="http://schemas.openxmlformats.org/package/2006/relationships"><Relationship Id="rId3" Type="http://schemas.openxmlformats.org/officeDocument/2006/relationships/tags" Target="../tags/tag70.xml"/><Relationship Id="rId7" Type="http://schemas.openxmlformats.org/officeDocument/2006/relationships/slide" Target="slide14.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slideLayout" Target="../slideLayouts/slideLayout2.xml"/><Relationship Id="rId5" Type="http://schemas.openxmlformats.org/officeDocument/2006/relationships/tags" Target="../tags/tag72.xml"/><Relationship Id="rId4" Type="http://schemas.openxmlformats.org/officeDocument/2006/relationships/tags" Target="../tags/tag71.xml"/></Relationships>
</file>

<file path=ppt/slides/_rels/slide21.xml.rels><?xml version="1.0" encoding="UTF-8" standalone="yes"?>
<Relationships xmlns="http://schemas.openxmlformats.org/package/2006/relationships"><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slide" Target="slide14.xml"/><Relationship Id="rId5" Type="http://schemas.openxmlformats.org/officeDocument/2006/relationships/slideLayout" Target="../slideLayouts/slideLayout2.xml"/><Relationship Id="rId4" Type="http://schemas.openxmlformats.org/officeDocument/2006/relationships/tags" Target="../tags/tag76.xml"/></Relationships>
</file>

<file path=ppt/slides/_rels/slide22.xml.rels><?xml version="1.0" encoding="UTF-8" standalone="yes"?>
<Relationships xmlns="http://schemas.openxmlformats.org/package/2006/relationships"><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slide" Target="slide14.xml"/><Relationship Id="rId5" Type="http://schemas.openxmlformats.org/officeDocument/2006/relationships/slideLayout" Target="../slideLayouts/slideLayout2.xml"/><Relationship Id="rId4" Type="http://schemas.openxmlformats.org/officeDocument/2006/relationships/tags" Target="../tags/tag80.xml"/></Relationships>
</file>

<file path=ppt/slides/_rels/slide23.xml.rels><?xml version="1.0" encoding="UTF-8" standalone="yes"?>
<Relationships xmlns="http://schemas.openxmlformats.org/package/2006/relationships"><Relationship Id="rId3" Type="http://schemas.openxmlformats.org/officeDocument/2006/relationships/tags" Target="../tags/tag83.xml"/><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slide" Target="slide14.xml"/><Relationship Id="rId5" Type="http://schemas.openxmlformats.org/officeDocument/2006/relationships/slideLayout" Target="../slideLayouts/slideLayout2.xml"/><Relationship Id="rId4" Type="http://schemas.openxmlformats.org/officeDocument/2006/relationships/tags" Target="../tags/tag84.xml"/></Relationships>
</file>

<file path=ppt/slides/_rels/slide24.xml.rels><?xml version="1.0" encoding="UTF-8" standalone="yes"?>
<Relationships xmlns="http://schemas.openxmlformats.org/package/2006/relationships"><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slide" Target="slide14.xml"/><Relationship Id="rId5" Type="http://schemas.openxmlformats.org/officeDocument/2006/relationships/slideLayout" Target="../slideLayouts/slideLayout2.xml"/><Relationship Id="rId4" Type="http://schemas.openxmlformats.org/officeDocument/2006/relationships/tags" Target="../tags/tag88.xml"/></Relationships>
</file>

<file path=ppt/slides/_rels/slide25.xml.rels><?xml version="1.0" encoding="UTF-8" standalone="yes"?>
<Relationships xmlns="http://schemas.openxmlformats.org/package/2006/relationships"><Relationship Id="rId3" Type="http://schemas.openxmlformats.org/officeDocument/2006/relationships/tags" Target="../tags/tag91.xml"/><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slide" Target="slide14.xml"/><Relationship Id="rId5" Type="http://schemas.openxmlformats.org/officeDocument/2006/relationships/slideLayout" Target="../slideLayouts/slideLayout2.xml"/><Relationship Id="rId4" Type="http://schemas.openxmlformats.org/officeDocument/2006/relationships/tags" Target="../tags/tag92.xml"/></Relationships>
</file>

<file path=ppt/slides/_rels/slide26.xml.rels><?xml version="1.0" encoding="UTF-8" standalone="yes"?>
<Relationships xmlns="http://schemas.openxmlformats.org/package/2006/relationships"><Relationship Id="rId8" Type="http://schemas.openxmlformats.org/officeDocument/2006/relationships/slide" Target="slide33.xml"/><Relationship Id="rId3" Type="http://schemas.openxmlformats.org/officeDocument/2006/relationships/tags" Target="../tags/tag95.xml"/><Relationship Id="rId7" Type="http://schemas.openxmlformats.org/officeDocument/2006/relationships/slide" Target="slide32.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slide" Target="slide29.xml"/><Relationship Id="rId5" Type="http://schemas.openxmlformats.org/officeDocument/2006/relationships/slide" Target="slide27.xml"/><Relationship Id="rId4"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tags" Target="../tags/tag98.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image" Target="../media/image3.jpeg"/><Relationship Id="rId5" Type="http://schemas.openxmlformats.org/officeDocument/2006/relationships/slide" Target="slide26.xml"/><Relationship Id="rId4"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slide" Target="slide26.xml"/><Relationship Id="rId3" Type="http://schemas.openxmlformats.org/officeDocument/2006/relationships/tags" Target="../tags/tag101.xml"/><Relationship Id="rId7" Type="http://schemas.openxmlformats.org/officeDocument/2006/relationships/slideLayout" Target="../slideLayouts/slideLayout2.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 Id="rId9" Type="http://schemas.openxmlformats.org/officeDocument/2006/relationships/image" Target="../media/image3.jpeg"/></Relationships>
</file>

<file path=ppt/slides/_rels/slide29.xml.rels><?xml version="1.0" encoding="UTF-8" standalone="yes"?>
<Relationships xmlns="http://schemas.openxmlformats.org/package/2006/relationships"><Relationship Id="rId3" Type="http://schemas.openxmlformats.org/officeDocument/2006/relationships/tags" Target="../tags/tag107.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image" Target="../media/image3.jpeg"/><Relationship Id="rId5" Type="http://schemas.openxmlformats.org/officeDocument/2006/relationships/slide" Target="slide26.xml"/><Relationship Id="rId4"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image" Target="../media/image3.jpeg"/><Relationship Id="rId5" Type="http://schemas.openxmlformats.org/officeDocument/2006/relationships/slide" Target="slide26.xml"/><Relationship Id="rId4"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tags" Target="../tags/tag113.xm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image" Target="../media/image3.jpeg"/><Relationship Id="rId5" Type="http://schemas.openxmlformats.org/officeDocument/2006/relationships/slide" Target="slide26.xml"/><Relationship Id="rId4"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image" Target="../media/image3.jpeg"/><Relationship Id="rId5" Type="http://schemas.openxmlformats.org/officeDocument/2006/relationships/slide" Target="slide26.xml"/><Relationship Id="rId4"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tags" Target="../tags/tag119.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image" Target="../media/image3.jpeg"/><Relationship Id="rId5" Type="http://schemas.openxmlformats.org/officeDocument/2006/relationships/slide" Target="slide26.xml"/><Relationship Id="rId4"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tags" Target="../tags/tag122.xml"/><Relationship Id="rId7" Type="http://schemas.openxmlformats.org/officeDocument/2006/relationships/slide" Target="slide39.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slide" Target="slide36.xml"/><Relationship Id="rId5" Type="http://schemas.openxmlformats.org/officeDocument/2006/relationships/slide" Target="slide35.xml"/><Relationship Id="rId4"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23.xml"/></Relationships>
</file>

<file path=ppt/slides/_rels/slide36.xml.rels><?xml version="1.0" encoding="UTF-8" standalone="yes"?>
<Relationships xmlns="http://schemas.openxmlformats.org/package/2006/relationships"><Relationship Id="rId3" Type="http://schemas.openxmlformats.org/officeDocument/2006/relationships/tags" Target="../tags/tag126.xml"/><Relationship Id="rId7" Type="http://schemas.openxmlformats.org/officeDocument/2006/relationships/slide" Target="slide34.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image" Target="../media/image11.jpeg"/><Relationship Id="rId5" Type="http://schemas.openxmlformats.org/officeDocument/2006/relationships/slideLayout" Target="../slideLayouts/slideLayout2.xml"/><Relationship Id="rId4" Type="http://schemas.openxmlformats.org/officeDocument/2006/relationships/tags" Target="../tags/tag127.xml"/></Relationships>
</file>

<file path=ppt/slides/_rels/slide37.xml.rels><?xml version="1.0" encoding="UTF-8" standalone="yes"?>
<Relationships xmlns="http://schemas.openxmlformats.org/package/2006/relationships"><Relationship Id="rId3" Type="http://schemas.openxmlformats.org/officeDocument/2006/relationships/tags" Target="../tags/tag130.xml"/><Relationship Id="rId7" Type="http://schemas.openxmlformats.org/officeDocument/2006/relationships/slide" Target="slide34.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image" Target="../media/image11.jpeg"/><Relationship Id="rId5" Type="http://schemas.openxmlformats.org/officeDocument/2006/relationships/slideLayout" Target="../slideLayouts/slideLayout2.xml"/><Relationship Id="rId4" Type="http://schemas.openxmlformats.org/officeDocument/2006/relationships/tags" Target="../tags/tag131.xml"/></Relationships>
</file>

<file path=ppt/slides/_rels/slide38.xml.rels><?xml version="1.0" encoding="UTF-8" standalone="yes"?>
<Relationships xmlns="http://schemas.openxmlformats.org/package/2006/relationships"><Relationship Id="rId3" Type="http://schemas.openxmlformats.org/officeDocument/2006/relationships/tags" Target="../tags/tag134.xml"/><Relationship Id="rId7" Type="http://schemas.openxmlformats.org/officeDocument/2006/relationships/slide" Target="slide34.xml"/><Relationship Id="rId2" Type="http://schemas.openxmlformats.org/officeDocument/2006/relationships/tags" Target="../tags/tag133.xml"/><Relationship Id="rId1" Type="http://schemas.openxmlformats.org/officeDocument/2006/relationships/tags" Target="../tags/tag132.xml"/><Relationship Id="rId6" Type="http://schemas.openxmlformats.org/officeDocument/2006/relationships/image" Target="../media/image11.jpeg"/><Relationship Id="rId5" Type="http://schemas.openxmlformats.org/officeDocument/2006/relationships/slideLayout" Target="../slideLayouts/slideLayout2.xml"/><Relationship Id="rId4" Type="http://schemas.openxmlformats.org/officeDocument/2006/relationships/tags" Target="../tags/tag135.xml"/></Relationships>
</file>

<file path=ppt/slides/_rels/slide39.xml.rels><?xml version="1.0" encoding="UTF-8" standalone="yes"?>
<Relationships xmlns="http://schemas.openxmlformats.org/package/2006/relationships"><Relationship Id="rId8" Type="http://schemas.openxmlformats.org/officeDocument/2006/relationships/slide" Target="slide34.xml"/><Relationship Id="rId3" Type="http://schemas.openxmlformats.org/officeDocument/2006/relationships/tags" Target="../tags/tag138.xml"/><Relationship Id="rId7" Type="http://schemas.openxmlformats.org/officeDocument/2006/relationships/image" Target="../media/image11.jpeg"/><Relationship Id="rId2" Type="http://schemas.openxmlformats.org/officeDocument/2006/relationships/tags" Target="../tags/tag137.xml"/><Relationship Id="rId1" Type="http://schemas.openxmlformats.org/officeDocument/2006/relationships/tags" Target="../tags/tag136.xml"/><Relationship Id="rId6" Type="http://schemas.openxmlformats.org/officeDocument/2006/relationships/slideLayout" Target="../slideLayouts/slideLayout2.xml"/><Relationship Id="rId5" Type="http://schemas.openxmlformats.org/officeDocument/2006/relationships/tags" Target="../tags/tag140.xml"/><Relationship Id="rId4" Type="http://schemas.openxmlformats.org/officeDocument/2006/relationships/tags" Target="../tags/tag139.xml"/></Relationships>
</file>

<file path=ppt/slides/_rels/slide40.xml.rels><?xml version="1.0" encoding="UTF-8" standalone="yes"?>
<Relationships xmlns="http://schemas.openxmlformats.org/package/2006/relationships"><Relationship Id="rId3" Type="http://schemas.openxmlformats.org/officeDocument/2006/relationships/tags" Target="../tags/tag143.xml"/><Relationship Id="rId2" Type="http://schemas.openxmlformats.org/officeDocument/2006/relationships/tags" Target="../tags/tag142.xml"/><Relationship Id="rId1" Type="http://schemas.openxmlformats.org/officeDocument/2006/relationships/tags" Target="../tags/tag141.xml"/><Relationship Id="rId4"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tags" Target="../tags/tag146.xml"/><Relationship Id="rId7" Type="http://schemas.openxmlformats.org/officeDocument/2006/relationships/slide" Target="slide40.xml"/><Relationship Id="rId2" Type="http://schemas.openxmlformats.org/officeDocument/2006/relationships/tags" Target="../tags/tag145.xml"/><Relationship Id="rId1" Type="http://schemas.openxmlformats.org/officeDocument/2006/relationships/tags" Target="../tags/tag144.xml"/><Relationship Id="rId6" Type="http://schemas.openxmlformats.org/officeDocument/2006/relationships/image" Target="../media/image12.jpeg"/><Relationship Id="rId5" Type="http://schemas.openxmlformats.org/officeDocument/2006/relationships/slideLayout" Target="../slideLayouts/slideLayout2.xml"/><Relationship Id="rId4" Type="http://schemas.openxmlformats.org/officeDocument/2006/relationships/tags" Target="../tags/tag147.xml"/></Relationships>
</file>

<file path=ppt/slides/_rels/slide42.xml.rels><?xml version="1.0" encoding="UTF-8" standalone="yes"?>
<Relationships xmlns="http://schemas.openxmlformats.org/package/2006/relationships"><Relationship Id="rId3" Type="http://schemas.openxmlformats.org/officeDocument/2006/relationships/tags" Target="../tags/tag150.xml"/><Relationship Id="rId7" Type="http://schemas.openxmlformats.org/officeDocument/2006/relationships/slide" Target="slide40.xml"/><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image" Target="../media/image12.jpeg"/><Relationship Id="rId5" Type="http://schemas.openxmlformats.org/officeDocument/2006/relationships/slideLayout" Target="../slideLayouts/slideLayout2.xml"/><Relationship Id="rId4" Type="http://schemas.openxmlformats.org/officeDocument/2006/relationships/tags" Target="../tags/tag151.xml"/></Relationships>
</file>

<file path=ppt/slides/_rels/slide43.xml.rels><?xml version="1.0" encoding="UTF-8" standalone="yes"?>
<Relationships xmlns="http://schemas.openxmlformats.org/package/2006/relationships"><Relationship Id="rId8" Type="http://schemas.openxmlformats.org/officeDocument/2006/relationships/slide" Target="slide51.xml"/><Relationship Id="rId3" Type="http://schemas.openxmlformats.org/officeDocument/2006/relationships/tags" Target="../tags/tag154.xml"/><Relationship Id="rId7" Type="http://schemas.openxmlformats.org/officeDocument/2006/relationships/slide" Target="slide49.xml"/><Relationship Id="rId2" Type="http://schemas.openxmlformats.org/officeDocument/2006/relationships/tags" Target="../tags/tag153.xml"/><Relationship Id="rId1" Type="http://schemas.openxmlformats.org/officeDocument/2006/relationships/tags" Target="../tags/tag152.xml"/><Relationship Id="rId6" Type="http://schemas.openxmlformats.org/officeDocument/2006/relationships/slide" Target="slide46.xml"/><Relationship Id="rId5" Type="http://schemas.openxmlformats.org/officeDocument/2006/relationships/slide" Target="slide44.xml"/><Relationship Id="rId4"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tags" Target="../tags/tag157.xml"/><Relationship Id="rId7" Type="http://schemas.openxmlformats.org/officeDocument/2006/relationships/slide" Target="slide43.xml"/><Relationship Id="rId2" Type="http://schemas.openxmlformats.org/officeDocument/2006/relationships/tags" Target="../tags/tag156.xml"/><Relationship Id="rId1" Type="http://schemas.openxmlformats.org/officeDocument/2006/relationships/tags" Target="../tags/tag155.xml"/><Relationship Id="rId6" Type="http://schemas.openxmlformats.org/officeDocument/2006/relationships/image" Target="../media/image3.jpeg"/><Relationship Id="rId5" Type="http://schemas.openxmlformats.org/officeDocument/2006/relationships/slideLayout" Target="../slideLayouts/slideLayout2.xml"/><Relationship Id="rId4" Type="http://schemas.openxmlformats.org/officeDocument/2006/relationships/tags" Target="../tags/tag158.xml"/></Relationships>
</file>

<file path=ppt/slides/_rels/slide45.xml.rels><?xml version="1.0" encoding="UTF-8" standalone="yes"?>
<Relationships xmlns="http://schemas.openxmlformats.org/package/2006/relationships"><Relationship Id="rId3" Type="http://schemas.openxmlformats.org/officeDocument/2006/relationships/tags" Target="../tags/tag161.xml"/><Relationship Id="rId7" Type="http://schemas.openxmlformats.org/officeDocument/2006/relationships/slide" Target="slide43.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image" Target="../media/image3.jpeg"/><Relationship Id="rId5" Type="http://schemas.openxmlformats.org/officeDocument/2006/relationships/slideLayout" Target="../slideLayouts/slideLayout2.xml"/><Relationship Id="rId4" Type="http://schemas.openxmlformats.org/officeDocument/2006/relationships/tags" Target="../tags/tag162.xml"/></Relationships>
</file>

<file path=ppt/slides/_rels/slide46.xml.rels><?xml version="1.0" encoding="UTF-8" standalone="yes"?>
<Relationships xmlns="http://schemas.openxmlformats.org/package/2006/relationships"><Relationship Id="rId8" Type="http://schemas.openxmlformats.org/officeDocument/2006/relationships/slide" Target="slide43.xml"/><Relationship Id="rId3" Type="http://schemas.openxmlformats.org/officeDocument/2006/relationships/tags" Target="../tags/tag165.xml"/><Relationship Id="rId7" Type="http://schemas.openxmlformats.org/officeDocument/2006/relationships/image" Target="../media/image3.jpeg"/><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slideLayout" Target="../slideLayouts/slideLayout2.xml"/><Relationship Id="rId5" Type="http://schemas.openxmlformats.org/officeDocument/2006/relationships/tags" Target="../tags/tag167.xml"/><Relationship Id="rId4" Type="http://schemas.openxmlformats.org/officeDocument/2006/relationships/tags" Target="../tags/tag166.xml"/></Relationships>
</file>

<file path=ppt/slides/_rels/slide47.xml.rels><?xml version="1.0" encoding="UTF-8" standalone="yes"?>
<Relationships xmlns="http://schemas.openxmlformats.org/package/2006/relationships"><Relationship Id="rId3" Type="http://schemas.openxmlformats.org/officeDocument/2006/relationships/tags" Target="../tags/tag170.xml"/><Relationship Id="rId7" Type="http://schemas.openxmlformats.org/officeDocument/2006/relationships/slide" Target="slide43.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image" Target="../media/image3.jpeg"/><Relationship Id="rId5" Type="http://schemas.openxmlformats.org/officeDocument/2006/relationships/slideLayout" Target="../slideLayouts/slideLayout2.xml"/><Relationship Id="rId4" Type="http://schemas.openxmlformats.org/officeDocument/2006/relationships/tags" Target="../tags/tag171.xml"/></Relationships>
</file>

<file path=ppt/slides/_rels/slide48.xml.rels><?xml version="1.0" encoding="UTF-8" standalone="yes"?>
<Relationships xmlns="http://schemas.openxmlformats.org/package/2006/relationships"><Relationship Id="rId3" Type="http://schemas.openxmlformats.org/officeDocument/2006/relationships/tags" Target="../tags/tag174.xml"/><Relationship Id="rId7" Type="http://schemas.openxmlformats.org/officeDocument/2006/relationships/slide" Target="slide43.xml"/><Relationship Id="rId2" Type="http://schemas.openxmlformats.org/officeDocument/2006/relationships/tags" Target="../tags/tag173.xml"/><Relationship Id="rId1" Type="http://schemas.openxmlformats.org/officeDocument/2006/relationships/tags" Target="../tags/tag172.xml"/><Relationship Id="rId6" Type="http://schemas.openxmlformats.org/officeDocument/2006/relationships/image" Target="../media/image3.jpeg"/><Relationship Id="rId5" Type="http://schemas.openxmlformats.org/officeDocument/2006/relationships/slideLayout" Target="../slideLayouts/slideLayout2.xml"/><Relationship Id="rId4" Type="http://schemas.openxmlformats.org/officeDocument/2006/relationships/tags" Target="../tags/tag175.xml"/></Relationships>
</file>

<file path=ppt/slides/_rels/slide49.xml.rels><?xml version="1.0" encoding="UTF-8" standalone="yes"?>
<Relationships xmlns="http://schemas.openxmlformats.org/package/2006/relationships"><Relationship Id="rId3" Type="http://schemas.openxmlformats.org/officeDocument/2006/relationships/tags" Target="../tags/tag178.xml"/><Relationship Id="rId7" Type="http://schemas.openxmlformats.org/officeDocument/2006/relationships/slide" Target="slide43.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image" Target="../media/image3.jpeg"/><Relationship Id="rId5" Type="http://schemas.openxmlformats.org/officeDocument/2006/relationships/slideLayout" Target="../slideLayouts/slideLayout2.xml"/><Relationship Id="rId4" Type="http://schemas.openxmlformats.org/officeDocument/2006/relationships/tags" Target="../tags/tag179.xml"/></Relationships>
</file>

<file path=ppt/slides/_rels/slide50.xml.rels><?xml version="1.0" encoding="UTF-8" standalone="yes"?>
<Relationships xmlns="http://schemas.openxmlformats.org/package/2006/relationships"><Relationship Id="rId3" Type="http://schemas.openxmlformats.org/officeDocument/2006/relationships/tags" Target="../tags/tag182.xml"/><Relationship Id="rId7" Type="http://schemas.openxmlformats.org/officeDocument/2006/relationships/slide" Target="slide43.xml"/><Relationship Id="rId2" Type="http://schemas.openxmlformats.org/officeDocument/2006/relationships/tags" Target="../tags/tag181.xml"/><Relationship Id="rId1" Type="http://schemas.openxmlformats.org/officeDocument/2006/relationships/tags" Target="../tags/tag180.xml"/><Relationship Id="rId6" Type="http://schemas.openxmlformats.org/officeDocument/2006/relationships/image" Target="../media/image3.jpeg"/><Relationship Id="rId5" Type="http://schemas.openxmlformats.org/officeDocument/2006/relationships/slideLayout" Target="../slideLayouts/slideLayout2.xml"/><Relationship Id="rId4" Type="http://schemas.openxmlformats.org/officeDocument/2006/relationships/tags" Target="../tags/tag183.xml"/></Relationships>
</file>

<file path=ppt/slides/_rels/slide51.xml.rels><?xml version="1.0" encoding="UTF-8" standalone="yes"?>
<Relationships xmlns="http://schemas.openxmlformats.org/package/2006/relationships"><Relationship Id="rId3" Type="http://schemas.openxmlformats.org/officeDocument/2006/relationships/tags" Target="../tags/tag186.xml"/><Relationship Id="rId7" Type="http://schemas.openxmlformats.org/officeDocument/2006/relationships/slide" Target="slide43.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image" Target="../media/image3.jpeg"/><Relationship Id="rId5" Type="http://schemas.openxmlformats.org/officeDocument/2006/relationships/slideLayout" Target="../slideLayouts/slideLayout2.xml"/><Relationship Id="rId4" Type="http://schemas.openxmlformats.org/officeDocument/2006/relationships/tags" Target="../tags/tag187.xml"/></Relationships>
</file>

<file path=ppt/slides/_rels/slide52.xml.rels><?xml version="1.0" encoding="UTF-8" standalone="yes"?>
<Relationships xmlns="http://schemas.openxmlformats.org/package/2006/relationships"><Relationship Id="rId3" Type="http://schemas.openxmlformats.org/officeDocument/2006/relationships/tags" Target="../tags/tag190.xml"/><Relationship Id="rId7" Type="http://schemas.openxmlformats.org/officeDocument/2006/relationships/slide" Target="slide43.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image" Target="../media/image3.jpeg"/><Relationship Id="rId5" Type="http://schemas.openxmlformats.org/officeDocument/2006/relationships/slideLayout" Target="../slideLayouts/slideLayout2.xml"/><Relationship Id="rId4" Type="http://schemas.openxmlformats.org/officeDocument/2006/relationships/tags" Target="../tags/tag191.xml"/></Relationships>
</file>

<file path=ppt/slides/_rels/slide53.xml.rels><?xml version="1.0" encoding="UTF-8" standalone="yes"?>
<Relationships xmlns="http://schemas.openxmlformats.org/package/2006/relationships"><Relationship Id="rId3" Type="http://schemas.openxmlformats.org/officeDocument/2006/relationships/tags" Target="../tags/tag194.xml"/><Relationship Id="rId7" Type="http://schemas.openxmlformats.org/officeDocument/2006/relationships/slide" Target="slide43.xml"/><Relationship Id="rId2" Type="http://schemas.openxmlformats.org/officeDocument/2006/relationships/tags" Target="../tags/tag193.xml"/><Relationship Id="rId1" Type="http://schemas.openxmlformats.org/officeDocument/2006/relationships/tags" Target="../tags/tag192.xml"/><Relationship Id="rId6" Type="http://schemas.openxmlformats.org/officeDocument/2006/relationships/image" Target="../media/image3.jpeg"/><Relationship Id="rId5" Type="http://schemas.openxmlformats.org/officeDocument/2006/relationships/slideLayout" Target="../slideLayouts/slideLayout2.xml"/><Relationship Id="rId4" Type="http://schemas.openxmlformats.org/officeDocument/2006/relationships/tags" Target="../tags/tag195.xml"/></Relationships>
</file>

<file path=ppt/slides/_rels/slide54.xml.rels><?xml version="1.0" encoding="UTF-8" standalone="yes"?>
<Relationships xmlns="http://schemas.openxmlformats.org/package/2006/relationships"><Relationship Id="rId3" Type="http://schemas.openxmlformats.org/officeDocument/2006/relationships/tags" Target="../tags/tag198.xml"/><Relationship Id="rId7" Type="http://schemas.openxmlformats.org/officeDocument/2006/relationships/slide" Target="slide43.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image" Target="../media/image3.jpeg"/><Relationship Id="rId5" Type="http://schemas.openxmlformats.org/officeDocument/2006/relationships/slideLayout" Target="../slideLayouts/slideLayout2.xml"/><Relationship Id="rId4" Type="http://schemas.openxmlformats.org/officeDocument/2006/relationships/tags" Target="../tags/tag199.xml"/></Relationships>
</file>

<file path=ppt/slides/_rels/slide55.xml.rels><?xml version="1.0" encoding="UTF-8" standalone="yes"?>
<Relationships xmlns="http://schemas.openxmlformats.org/package/2006/relationships"><Relationship Id="rId8" Type="http://schemas.openxmlformats.org/officeDocument/2006/relationships/slide" Target="slide43.xml"/><Relationship Id="rId3" Type="http://schemas.openxmlformats.org/officeDocument/2006/relationships/tags" Target="../tags/tag202.xml"/><Relationship Id="rId7" Type="http://schemas.openxmlformats.org/officeDocument/2006/relationships/image" Target="../media/image3.jpeg"/><Relationship Id="rId2" Type="http://schemas.openxmlformats.org/officeDocument/2006/relationships/tags" Target="../tags/tag201.xml"/><Relationship Id="rId1" Type="http://schemas.openxmlformats.org/officeDocument/2006/relationships/tags" Target="../tags/tag200.xml"/><Relationship Id="rId6" Type="http://schemas.openxmlformats.org/officeDocument/2006/relationships/hyperlink" Target="http://fneeq.qc.ca/fr/la_retraite_progressive_et_la_retraite_graduelle-355/" TargetMode="External"/><Relationship Id="rId5" Type="http://schemas.openxmlformats.org/officeDocument/2006/relationships/slideLayout" Target="../slideLayouts/slideLayout2.xml"/><Relationship Id="rId4" Type="http://schemas.openxmlformats.org/officeDocument/2006/relationships/tags" Target="../tags/tag203.xml"/></Relationships>
</file>

<file path=ppt/slides/_rels/slide56.xml.rels><?xml version="1.0" encoding="UTF-8" standalone="yes"?>
<Relationships xmlns="http://schemas.openxmlformats.org/package/2006/relationships"><Relationship Id="rId3" Type="http://schemas.openxmlformats.org/officeDocument/2006/relationships/tags" Target="../tags/tag206.xml"/><Relationship Id="rId7" Type="http://schemas.openxmlformats.org/officeDocument/2006/relationships/slide" Target="slide43.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image" Target="../media/image3.jpeg"/><Relationship Id="rId5" Type="http://schemas.openxmlformats.org/officeDocument/2006/relationships/slideLayout" Target="../slideLayouts/slideLayout2.xml"/><Relationship Id="rId4" Type="http://schemas.openxmlformats.org/officeDocument/2006/relationships/tags" Target="../tags/tag207.xml"/></Relationships>
</file>

<file path=ppt/slides/_rels/slide57.xml.rels><?xml version="1.0" encoding="UTF-8" standalone="yes"?>
<Relationships xmlns="http://schemas.openxmlformats.org/package/2006/relationships"><Relationship Id="rId3" Type="http://schemas.openxmlformats.org/officeDocument/2006/relationships/tags" Target="../tags/tag210.xml"/><Relationship Id="rId7" Type="http://schemas.openxmlformats.org/officeDocument/2006/relationships/slide" Target="slide43.xml"/><Relationship Id="rId2" Type="http://schemas.openxmlformats.org/officeDocument/2006/relationships/tags" Target="../tags/tag209.xml"/><Relationship Id="rId1" Type="http://schemas.openxmlformats.org/officeDocument/2006/relationships/tags" Target="../tags/tag208.xml"/><Relationship Id="rId6" Type="http://schemas.openxmlformats.org/officeDocument/2006/relationships/image" Target="../media/image3.jpeg"/><Relationship Id="rId5" Type="http://schemas.openxmlformats.org/officeDocument/2006/relationships/slideLayout" Target="../slideLayouts/slideLayout2.xml"/><Relationship Id="rId4" Type="http://schemas.openxmlformats.org/officeDocument/2006/relationships/tags" Target="../tags/tag2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us-titre 5"/>
          <p:cNvSpPr>
            <a:spLocks noGrp="1"/>
          </p:cNvSpPr>
          <p:nvPr>
            <p:ph type="subTitle" idx="1"/>
            <p:custDataLst>
              <p:tags r:id="rId1"/>
            </p:custDataLst>
          </p:nvPr>
        </p:nvSpPr>
        <p:spPr>
          <a:xfrm>
            <a:off x="971600" y="2924944"/>
            <a:ext cx="7416824" cy="3096344"/>
          </a:xfrm>
        </p:spPr>
        <p:txBody>
          <a:bodyPr lIns="0" tIns="0" rIns="0" bIns="0" anchor="ctr"/>
          <a:lstStyle/>
          <a:p>
            <a:pPr marL="358775" indent="-358775" algn="l">
              <a:spcBef>
                <a:spcPts val="2000"/>
              </a:spcBef>
              <a:buSzPct val="150000"/>
              <a:buFont typeface="Arial" pitchFamily="34" charset="0"/>
              <a:buChar char="•"/>
            </a:pPr>
            <a:r>
              <a:rPr lang="fr-CA" sz="2000" cap="none" dirty="0"/>
              <a:t>Afin de suivre les liens hypertexte configurés dans cette présentation, il faut la visionner en mode diaporama. Repérez les liens par le soulignement des caractères.</a:t>
            </a:r>
          </a:p>
          <a:p>
            <a:pPr marL="358775" indent="-358775" algn="l">
              <a:spcBef>
                <a:spcPts val="2000"/>
              </a:spcBef>
              <a:buSzPct val="150000"/>
              <a:buFont typeface="Arial" pitchFamily="34" charset="0"/>
              <a:buChar char="•"/>
            </a:pPr>
            <a:r>
              <a:rPr lang="fr-CA" sz="2000" cap="none" dirty="0"/>
              <a:t>Utilisez les boutons au bas de l’écran pour atteindre le menu principal et les sous-menus de chaque section.</a:t>
            </a:r>
          </a:p>
        </p:txBody>
      </p:sp>
      <p:sp>
        <p:nvSpPr>
          <p:cNvPr id="27652" name="Titre 4"/>
          <p:cNvSpPr>
            <a:spLocks noGrp="1"/>
          </p:cNvSpPr>
          <p:nvPr>
            <p:ph type="ctrTitle"/>
            <p:custDataLst>
              <p:tags r:id="rId2"/>
            </p:custDataLst>
          </p:nvPr>
        </p:nvSpPr>
        <p:spPr/>
        <p:txBody>
          <a:bodyPr/>
          <a:lstStyle/>
          <a:p>
            <a:r>
              <a:rPr lang="fr-CA" b="1" dirty="0"/>
              <a:t>CE QUE TOUT PROF SYNDIQUÉ DEVRAIT SAVOIR</a:t>
            </a:r>
          </a:p>
        </p:txBody>
      </p:sp>
      <p:sp>
        <p:nvSpPr>
          <p:cNvPr id="27651" name="Espace réservé de la date 3"/>
          <p:cNvSpPr>
            <a:spLocks noGrp="1"/>
          </p:cNvSpPr>
          <p:nvPr>
            <p:ph type="dt" sz="half" idx="10"/>
            <p:custDataLst>
              <p:tags r:id="rId3"/>
            </p:custDataLst>
          </p:nvPr>
        </p:nvSpPr>
        <p:spPr/>
        <p:txBody>
          <a:bodyPr/>
          <a:lstStyle/>
          <a:p>
            <a:r>
              <a:rPr lang="fr-FR"/>
              <a:t>2019-03-28</a:t>
            </a:r>
            <a:endParaRPr lang="fr-CA" dirty="0"/>
          </a:p>
        </p:txBody>
      </p:sp>
      <p:sp>
        <p:nvSpPr>
          <p:cNvPr id="5" name="Espace réservé du numéro de diapositive 4"/>
          <p:cNvSpPr>
            <a:spLocks noGrp="1"/>
          </p:cNvSpPr>
          <p:nvPr>
            <p:ph type="sldNum" sz="quarter" idx="11"/>
          </p:nvPr>
        </p:nvSpPr>
        <p:spPr/>
        <p:txBody>
          <a:bodyPr/>
          <a:lstStyle/>
          <a:p>
            <a:pPr>
              <a:defRPr/>
            </a:pPr>
            <a:fld id="{6EE1AEB5-57E1-4AD2-9B35-D61DBB696D5C}" type="slidenum">
              <a:rPr lang="fr-CA" smtClean="0"/>
              <a:pPr>
                <a:defRPr/>
              </a:pPr>
              <a:t>1</a:t>
            </a:fld>
            <a:endParaRPr lang="fr-CA"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dirty="0"/>
              <a:t>MISE EN GARDE</a:t>
            </a:r>
          </a:p>
        </p:txBody>
      </p:sp>
      <p:sp>
        <p:nvSpPr>
          <p:cNvPr id="3" name="Espace réservé du contenu 2"/>
          <p:cNvSpPr>
            <a:spLocks noGrp="1"/>
          </p:cNvSpPr>
          <p:nvPr>
            <p:ph sz="quarter" idx="1"/>
          </p:nvPr>
        </p:nvSpPr>
        <p:spPr>
          <a:xfrm>
            <a:off x="179512" y="1628800"/>
            <a:ext cx="8784976" cy="4752528"/>
          </a:xfrm>
        </p:spPr>
        <p:txBody>
          <a:bodyPr>
            <a:normAutofit fontScale="92500" lnSpcReduction="10000"/>
          </a:bodyPr>
          <a:lstStyle/>
          <a:p>
            <a:pPr marL="0" indent="0">
              <a:buNone/>
            </a:pPr>
            <a:r>
              <a:rPr lang="fr-CA" dirty="0"/>
              <a:t>Le présent document n’a aucune valeur légale. Il a comme seul objectif de vulgariser la convention collective et les pratiques du Collège Lionel-Groulx (qui sont souvent appelées à changer).</a:t>
            </a:r>
          </a:p>
          <a:p>
            <a:pPr marL="0" indent="0">
              <a:buNone/>
            </a:pPr>
            <a:r>
              <a:rPr lang="fr-CA" dirty="0"/>
              <a:t>Les documents officiels sont :</a:t>
            </a:r>
          </a:p>
          <a:p>
            <a:r>
              <a:rPr lang="fr-CA" dirty="0">
                <a:hlinkClick r:id="rId2"/>
              </a:rPr>
              <a:t>La convention collective</a:t>
            </a:r>
            <a:r>
              <a:rPr lang="fr-CA" dirty="0"/>
              <a:t> et les lettres d’entente</a:t>
            </a:r>
          </a:p>
          <a:p>
            <a:r>
              <a:rPr lang="fr-CA" dirty="0">
                <a:hlinkClick r:id="rId3"/>
              </a:rPr>
              <a:t>Les politiques et les règlements du Collège</a:t>
            </a:r>
            <a:endParaRPr lang="fr-CA" dirty="0"/>
          </a:p>
          <a:p>
            <a:pPr marL="0" indent="0">
              <a:buNone/>
            </a:pPr>
            <a:r>
              <a:rPr lang="fr-CA" dirty="0"/>
              <a:t>Avant de prendre une décision importante, consultez le personnel de la direction des ressources humaines et/ou un représentant syndical.</a:t>
            </a:r>
          </a:p>
          <a:p>
            <a:pPr marL="0" indent="0">
              <a:buNone/>
            </a:pPr>
            <a:endParaRPr lang="fr-CA" dirty="0"/>
          </a:p>
          <a:p>
            <a:pPr marL="0" indent="0">
              <a:buNone/>
            </a:pPr>
            <a:endParaRPr lang="fr-CA" dirty="0"/>
          </a:p>
          <a:p>
            <a:pPr marL="0" indent="0">
              <a:spcBef>
                <a:spcPts val="0"/>
              </a:spcBef>
              <a:buNone/>
            </a:pPr>
            <a:r>
              <a:rPr lang="fr-CA" sz="1800" dirty="0">
                <a:solidFill>
                  <a:srgbClr val="800000"/>
                </a:solidFill>
              </a:rPr>
              <a:t>Dernière mise à jour :</a:t>
            </a:r>
          </a:p>
        </p:txBody>
      </p:sp>
      <p:sp>
        <p:nvSpPr>
          <p:cNvPr id="4" name="Espace réservé de la date 3"/>
          <p:cNvSpPr>
            <a:spLocks noGrp="1"/>
          </p:cNvSpPr>
          <p:nvPr>
            <p:ph type="dt" sz="half" idx="10"/>
          </p:nvPr>
        </p:nvSpPr>
        <p:spPr/>
        <p:txBody>
          <a:bodyPr/>
          <a:lstStyle/>
          <a:p>
            <a:r>
              <a:rPr lang="fr-FR"/>
              <a:t>2019-03-28</a:t>
            </a:r>
            <a:endParaRPr lang="fr-CA" dirty="0"/>
          </a:p>
        </p:txBody>
      </p:sp>
      <p:sp>
        <p:nvSpPr>
          <p:cNvPr id="5" name="Espace réservé du numéro de diapositive 4"/>
          <p:cNvSpPr>
            <a:spLocks noGrp="1"/>
          </p:cNvSpPr>
          <p:nvPr>
            <p:ph type="sldNum" sz="quarter" idx="11"/>
          </p:nvPr>
        </p:nvSpPr>
        <p:spPr/>
        <p:txBody>
          <a:bodyPr/>
          <a:lstStyle/>
          <a:p>
            <a:fld id="{BD083B82-993E-4E20-8064-C3CDB65AD39D}" type="slidenum">
              <a:rPr lang="fr-CA" smtClean="0"/>
              <a:pPr/>
              <a:t>2</a:t>
            </a:fld>
            <a:endParaRPr lang="fr-CA"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re 1"/>
          <p:cNvSpPr>
            <a:spLocks noGrp="1"/>
          </p:cNvSpPr>
          <p:nvPr>
            <p:ph type="title"/>
            <p:custDataLst>
              <p:tags r:id="rId1"/>
            </p:custDataLst>
          </p:nvPr>
        </p:nvSpPr>
        <p:spPr>
          <a:xfrm>
            <a:off x="457200" y="332656"/>
            <a:ext cx="8229600" cy="769441"/>
          </a:xfrm>
        </p:spPr>
        <p:txBody>
          <a:bodyPr>
            <a:spAutoFit/>
          </a:bodyPr>
          <a:lstStyle/>
          <a:p>
            <a:r>
              <a:rPr lang="fr-CA" dirty="0"/>
              <a:t>Consultez les sites Web!</a:t>
            </a:r>
          </a:p>
        </p:txBody>
      </p:sp>
      <p:sp>
        <p:nvSpPr>
          <p:cNvPr id="28675" name="Espace réservé du contenu 2"/>
          <p:cNvSpPr>
            <a:spLocks noGrp="1"/>
          </p:cNvSpPr>
          <p:nvPr>
            <p:ph idx="4294967295"/>
            <p:custDataLst>
              <p:tags r:id="rId2"/>
            </p:custDataLst>
          </p:nvPr>
        </p:nvSpPr>
        <p:spPr>
          <a:xfrm>
            <a:off x="395288" y="1484784"/>
            <a:ext cx="8424862" cy="4680520"/>
          </a:xfrm>
        </p:spPr>
        <p:txBody>
          <a:bodyPr/>
          <a:lstStyle/>
          <a:p>
            <a:pPr>
              <a:buFont typeface="Arial" pitchFamily="34" charset="0"/>
              <a:buNone/>
            </a:pPr>
            <a:r>
              <a:rPr lang="fr-CA" sz="2400" b="1" dirty="0">
                <a:solidFill>
                  <a:srgbClr val="0000FF"/>
                </a:solidFill>
              </a:rPr>
              <a:t>Dans un navigateur, il suffit de saisir </a:t>
            </a:r>
            <a:r>
              <a:rPr lang="fr-CA" sz="2400" b="1" dirty="0">
                <a:solidFill>
                  <a:srgbClr val="C00000"/>
                </a:solidFill>
                <a:hlinkClick r:id="rId5"/>
              </a:rPr>
              <a:t>FNEEQ</a:t>
            </a:r>
            <a:r>
              <a:rPr lang="fr-CA" sz="2400" b="1" dirty="0">
                <a:solidFill>
                  <a:srgbClr val="0000FF"/>
                </a:solidFill>
              </a:rPr>
              <a:t> ou </a:t>
            </a:r>
            <a:r>
              <a:rPr lang="fr-CA" sz="2400" b="1" dirty="0">
                <a:solidFill>
                  <a:srgbClr val="C00000"/>
                </a:solidFill>
                <a:hlinkClick r:id="rId6"/>
              </a:rPr>
              <a:t>SEECLG</a:t>
            </a:r>
            <a:r>
              <a:rPr lang="fr-CA" sz="2400" b="1" dirty="0">
                <a:solidFill>
                  <a:srgbClr val="0000FF"/>
                </a:solidFill>
              </a:rPr>
              <a:t>.</a:t>
            </a:r>
          </a:p>
          <a:p>
            <a:pPr>
              <a:buFont typeface="Arial" pitchFamily="34" charset="0"/>
              <a:buNone/>
            </a:pPr>
            <a:r>
              <a:rPr lang="fr-CA" sz="2400" b="1" dirty="0">
                <a:solidFill>
                  <a:srgbClr val="0000FF"/>
                </a:solidFill>
              </a:rPr>
              <a:t>On peut trouver : </a:t>
            </a:r>
          </a:p>
          <a:p>
            <a:pPr>
              <a:spcBef>
                <a:spcPts val="1500"/>
              </a:spcBef>
              <a:buClr>
                <a:srgbClr val="0000FF"/>
              </a:buClr>
            </a:pPr>
            <a:r>
              <a:rPr lang="fr-CA" sz="2400" dirty="0"/>
              <a:t>La convention en format électronique </a:t>
            </a:r>
            <a:br>
              <a:rPr lang="fr-CA" sz="2400" dirty="0"/>
            </a:br>
            <a:r>
              <a:rPr lang="fr-CA" sz="2400" dirty="0"/>
              <a:t>	(</a:t>
            </a:r>
            <a:r>
              <a:rPr lang="fr-CA" sz="2400" i="1" dirty="0"/>
              <a:t>Ctrl F pour faire des recherches rapides avec un mot clé)</a:t>
            </a:r>
          </a:p>
          <a:p>
            <a:pPr>
              <a:spcBef>
                <a:spcPts val="1500"/>
              </a:spcBef>
              <a:buClr>
                <a:srgbClr val="0000FF"/>
              </a:buClr>
            </a:pPr>
            <a:r>
              <a:rPr lang="fr-CA" sz="2400" dirty="0"/>
              <a:t>L’échelle salariale (page 335 de la convention collective)</a:t>
            </a:r>
          </a:p>
          <a:p>
            <a:pPr>
              <a:spcBef>
                <a:spcPts val="1500"/>
              </a:spcBef>
              <a:buClr>
                <a:srgbClr val="0000FF"/>
              </a:buClr>
            </a:pPr>
            <a:r>
              <a:rPr lang="fr-CA" sz="2400" dirty="0"/>
              <a:t>Des guides </a:t>
            </a:r>
            <a:r>
              <a:rPr lang="fr-CA" sz="2400" i="1" dirty="0"/>
              <a:t>(précarité, congés, assurances, retraite, etc.)</a:t>
            </a:r>
          </a:p>
          <a:p>
            <a:pPr>
              <a:spcBef>
                <a:spcPts val="1500"/>
              </a:spcBef>
              <a:buClr>
                <a:srgbClr val="0000FF"/>
              </a:buClr>
            </a:pPr>
            <a:r>
              <a:rPr lang="fr-CA" sz="2400" dirty="0"/>
              <a:t>Diverses publications qui vous tiennent au courant des enjeux</a:t>
            </a:r>
          </a:p>
          <a:p>
            <a:pPr>
              <a:spcBef>
                <a:spcPts val="1500"/>
              </a:spcBef>
              <a:buClr>
                <a:srgbClr val="0000FF"/>
              </a:buClr>
            </a:pPr>
            <a:r>
              <a:rPr lang="fr-CA" sz="2400" dirty="0"/>
              <a:t>Bien d’autres choses encore…</a:t>
            </a:r>
          </a:p>
        </p:txBody>
      </p:sp>
      <p:sp>
        <p:nvSpPr>
          <p:cNvPr id="5" name="Espace réservé de la date 4"/>
          <p:cNvSpPr>
            <a:spLocks noGrp="1"/>
          </p:cNvSpPr>
          <p:nvPr>
            <p:ph type="dt" sz="quarter" idx="10"/>
            <p:custDataLst>
              <p:tags r:id="rId3"/>
            </p:custDataLst>
          </p:nvPr>
        </p:nvSpPr>
        <p:spPr/>
        <p:txBody>
          <a:bodyPr/>
          <a:lstStyle/>
          <a:p>
            <a:pPr>
              <a:defRPr/>
            </a:pPr>
            <a:r>
              <a:rPr lang="fr-FR"/>
              <a:t>2019-03-28</a:t>
            </a:r>
            <a:endParaRPr lang="fr-CA"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re 1"/>
          <p:cNvSpPr>
            <a:spLocks noGrp="1"/>
          </p:cNvSpPr>
          <p:nvPr>
            <p:ph type="title"/>
            <p:custDataLst>
              <p:tags r:id="rId1"/>
            </p:custDataLst>
          </p:nvPr>
        </p:nvSpPr>
        <p:spPr>
          <a:xfrm>
            <a:off x="457200" y="332656"/>
            <a:ext cx="8229600" cy="769441"/>
          </a:xfrm>
        </p:spPr>
        <p:txBody>
          <a:bodyPr>
            <a:spAutoFit/>
          </a:bodyPr>
          <a:lstStyle/>
          <a:p>
            <a:r>
              <a:rPr lang="fr-CA" dirty="0"/>
              <a:t>Consultez le site web du Syndicat</a:t>
            </a:r>
          </a:p>
        </p:txBody>
      </p:sp>
      <p:sp>
        <p:nvSpPr>
          <p:cNvPr id="28675" name="Espace réservé du contenu 2"/>
          <p:cNvSpPr>
            <a:spLocks noGrp="1"/>
          </p:cNvSpPr>
          <p:nvPr>
            <p:ph idx="4294967295"/>
            <p:custDataLst>
              <p:tags r:id="rId2"/>
            </p:custDataLst>
          </p:nvPr>
        </p:nvSpPr>
        <p:spPr>
          <a:xfrm>
            <a:off x="395288" y="1484784"/>
            <a:ext cx="8424862" cy="4680520"/>
          </a:xfrm>
        </p:spPr>
        <p:txBody>
          <a:bodyPr/>
          <a:lstStyle/>
          <a:p>
            <a:pPr>
              <a:buNone/>
            </a:pPr>
            <a:r>
              <a:rPr lang="fr-CA" sz="2800" b="1" dirty="0">
                <a:solidFill>
                  <a:srgbClr val="0000FF"/>
                </a:solidFill>
                <a:hlinkClick r:id="rId5"/>
              </a:rPr>
              <a:t>https://seeclg.org/</a:t>
            </a:r>
            <a:endParaRPr lang="fr-CA" sz="2800" b="1" dirty="0">
              <a:solidFill>
                <a:srgbClr val="0000FF"/>
              </a:solidFill>
            </a:endParaRPr>
          </a:p>
          <a:p>
            <a:pPr>
              <a:spcBef>
                <a:spcPts val="1500"/>
              </a:spcBef>
              <a:buClr>
                <a:srgbClr val="0000FF"/>
              </a:buClr>
            </a:pPr>
            <a:r>
              <a:rPr lang="fr-CA" sz="2600" dirty="0"/>
              <a:t>Les diverses ressources</a:t>
            </a:r>
          </a:p>
          <a:p>
            <a:pPr>
              <a:spcBef>
                <a:spcPts val="1500"/>
              </a:spcBef>
              <a:buClr>
                <a:srgbClr val="0000FF"/>
              </a:buClr>
            </a:pPr>
            <a:r>
              <a:rPr lang="fr-CA" sz="2600" dirty="0"/>
              <a:t>Les publications locales (</a:t>
            </a:r>
            <a:r>
              <a:rPr lang="fr-CA" sz="2600" i="1" dirty="0"/>
              <a:t>De vive voix</a:t>
            </a:r>
            <a:r>
              <a:rPr lang="fr-CA" sz="2600" dirty="0"/>
              <a:t>)</a:t>
            </a:r>
            <a:br>
              <a:rPr lang="fr-CA" sz="2600" dirty="0"/>
            </a:br>
            <a:r>
              <a:rPr lang="fr-CA" sz="2600" dirty="0"/>
              <a:t>et les archives (les </a:t>
            </a:r>
            <a:r>
              <a:rPr lang="fr-CA" sz="2600"/>
              <a:t>anciennes </a:t>
            </a:r>
            <a:r>
              <a:rPr lang="fr-CA" sz="2600" smtClean="0"/>
              <a:t>éditions </a:t>
            </a:r>
            <a:r>
              <a:rPr lang="fr-CA" sz="2600" dirty="0"/>
              <a:t>du </a:t>
            </a:r>
            <a:r>
              <a:rPr lang="fr-CA" sz="2600" i="1" dirty="0"/>
              <a:t>Porte-voix</a:t>
            </a:r>
            <a:r>
              <a:rPr lang="fr-CA" sz="2600" dirty="0"/>
              <a:t>)</a:t>
            </a:r>
          </a:p>
          <a:p>
            <a:pPr>
              <a:spcBef>
                <a:spcPts val="1500"/>
              </a:spcBef>
              <a:buClr>
                <a:srgbClr val="0000FF"/>
              </a:buClr>
            </a:pPr>
            <a:r>
              <a:rPr lang="fr-CA" sz="2600" dirty="0"/>
              <a:t>Les actualités</a:t>
            </a:r>
          </a:p>
          <a:p>
            <a:pPr>
              <a:spcBef>
                <a:spcPts val="1500"/>
              </a:spcBef>
              <a:buClr>
                <a:srgbClr val="0000FF"/>
              </a:buClr>
            </a:pPr>
            <a:r>
              <a:rPr lang="fr-CA" sz="2600" dirty="0"/>
              <a:t>Des liens vers d’autres publications</a:t>
            </a:r>
          </a:p>
          <a:p>
            <a:pPr>
              <a:spcBef>
                <a:spcPts val="1500"/>
              </a:spcBef>
              <a:buClr>
                <a:srgbClr val="0000FF"/>
              </a:buClr>
            </a:pPr>
            <a:r>
              <a:rPr lang="fr-CA" sz="2600" dirty="0"/>
              <a:t>Des informations sur nos comités locaux, sur le conseil syndical, l’Assemblée générale, etc.</a:t>
            </a:r>
          </a:p>
        </p:txBody>
      </p:sp>
      <p:sp>
        <p:nvSpPr>
          <p:cNvPr id="5" name="Espace réservé de la date 4"/>
          <p:cNvSpPr>
            <a:spLocks noGrp="1"/>
          </p:cNvSpPr>
          <p:nvPr>
            <p:ph type="dt" sz="quarter" idx="10"/>
            <p:custDataLst>
              <p:tags r:id="rId3"/>
            </p:custDataLst>
          </p:nvPr>
        </p:nvSpPr>
        <p:spPr/>
        <p:txBody>
          <a:bodyPr/>
          <a:lstStyle/>
          <a:p>
            <a:pPr>
              <a:defRPr/>
            </a:pPr>
            <a:r>
              <a:rPr lang="fr-FR"/>
              <a:t>2019-03-28</a:t>
            </a:r>
            <a:endParaRPr lang="fr-CA"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Image 3" descr="CNN pretzel.gif">
            <a:hlinkClick r:id="rId6"/>
          </p:cNvPr>
          <p:cNvPicPr>
            <a:picLocks noChangeAspect="1" noChangeArrowheads="1"/>
          </p:cNvPicPr>
          <p:nvPr>
            <p:custDataLst>
              <p:tags r:id="rId1"/>
            </p:custDataLst>
          </p:nvPr>
        </p:nvPicPr>
        <p:blipFill>
          <a:blip r:embed="rId7" cstate="print"/>
          <a:srcRect/>
          <a:stretch>
            <a:fillRect/>
          </a:stretch>
        </p:blipFill>
        <p:spPr bwMode="auto">
          <a:xfrm>
            <a:off x="196850" y="549275"/>
            <a:ext cx="3295650" cy="4114800"/>
          </a:xfrm>
          <a:prstGeom prst="rect">
            <a:avLst/>
          </a:prstGeom>
          <a:noFill/>
          <a:ln w="9525">
            <a:noFill/>
            <a:miter lim="800000"/>
            <a:headEnd/>
            <a:tailEnd/>
          </a:ln>
        </p:spPr>
      </p:pic>
      <p:sp>
        <p:nvSpPr>
          <p:cNvPr id="29699" name="ZoneTexte 4"/>
          <p:cNvSpPr txBox="1">
            <a:spLocks noChangeArrowheads="1"/>
          </p:cNvSpPr>
          <p:nvPr>
            <p:custDataLst>
              <p:tags r:id="rId2"/>
            </p:custDataLst>
          </p:nvPr>
        </p:nvSpPr>
        <p:spPr bwMode="auto">
          <a:xfrm>
            <a:off x="3563938" y="765314"/>
            <a:ext cx="5383212" cy="5519460"/>
          </a:xfrm>
          <a:prstGeom prst="rect">
            <a:avLst/>
          </a:prstGeom>
          <a:noFill/>
          <a:ln w="9525">
            <a:noFill/>
            <a:miter lim="800000"/>
            <a:headEnd/>
            <a:tailEnd/>
          </a:ln>
        </p:spPr>
        <p:txBody>
          <a:bodyPr wrap="square" anchor="ctr">
            <a:spAutoFit/>
          </a:bodyPr>
          <a:lstStyle/>
          <a:p>
            <a:pPr marL="363538" indent="-363538">
              <a:buSzPct val="125000"/>
              <a:buFont typeface="Wingdings" pitchFamily="2" charset="2"/>
              <a:buChar char="Ø"/>
            </a:pPr>
            <a:r>
              <a:rPr lang="fr-CA" sz="2200" b="1" dirty="0">
                <a:latin typeface="Calibri" pitchFamily="34" charset="0"/>
              </a:rPr>
              <a:t>Confédération des syndicats nationaux</a:t>
            </a:r>
          </a:p>
          <a:p>
            <a:pPr marL="363538" indent="-363538">
              <a:spcBef>
                <a:spcPts val="2000"/>
              </a:spcBef>
              <a:buSzPct val="125000"/>
              <a:buFont typeface="Wingdings" pitchFamily="2" charset="2"/>
              <a:buChar char="Ø"/>
            </a:pPr>
            <a:r>
              <a:rPr lang="fr-CA" sz="2200" b="1" dirty="0">
                <a:latin typeface="Calibri" pitchFamily="34" charset="0"/>
              </a:rPr>
              <a:t>Trois anneaux : </a:t>
            </a:r>
            <a:br>
              <a:rPr lang="fr-CA" sz="2200" b="1" dirty="0">
                <a:latin typeface="Calibri" pitchFamily="34" charset="0"/>
              </a:rPr>
            </a:br>
            <a:r>
              <a:rPr lang="fr-CA" sz="2200" b="1" dirty="0">
                <a:latin typeface="Calibri" pitchFamily="34" charset="0"/>
              </a:rPr>
              <a:t>local – régional - fédérations</a:t>
            </a:r>
          </a:p>
          <a:p>
            <a:pPr marL="363538" indent="-363538">
              <a:spcBef>
                <a:spcPts val="2000"/>
              </a:spcBef>
              <a:buSzPct val="125000"/>
              <a:buFont typeface="Wingdings" pitchFamily="2" charset="2"/>
              <a:buChar char="Ø"/>
            </a:pPr>
            <a:r>
              <a:rPr lang="fr-CA" sz="2200" b="1" dirty="0">
                <a:latin typeface="Calibri" pitchFamily="34" charset="0"/>
              </a:rPr>
              <a:t>La CSN représente : </a:t>
            </a:r>
          </a:p>
          <a:p>
            <a:pPr marL="1077913" lvl="1" indent="-361950">
              <a:buSzPct val="125000"/>
              <a:buFont typeface="Wingdings" pitchFamily="2" charset="2"/>
              <a:buChar char="Ø"/>
            </a:pPr>
            <a:r>
              <a:rPr lang="fr-CA" sz="2200" b="1" dirty="0">
                <a:latin typeface="Calibri" pitchFamily="34" charset="0"/>
              </a:rPr>
              <a:t>2 000 syndicats,</a:t>
            </a:r>
          </a:p>
          <a:p>
            <a:pPr marL="1077913" lvl="1" indent="-361950">
              <a:buSzPct val="125000"/>
              <a:buFont typeface="Wingdings" pitchFamily="2" charset="2"/>
              <a:buChar char="Ø"/>
            </a:pPr>
            <a:r>
              <a:rPr lang="fr-CA" sz="2200" b="1" dirty="0">
                <a:latin typeface="Calibri" pitchFamily="34" charset="0"/>
              </a:rPr>
              <a:t>8 fédérations (par mission)</a:t>
            </a:r>
          </a:p>
          <a:p>
            <a:pPr marL="1077913" lvl="1" indent="-361950">
              <a:buSzPct val="125000"/>
              <a:buFont typeface="Wingdings" pitchFamily="2" charset="2"/>
              <a:buChar char="Ø"/>
            </a:pPr>
            <a:r>
              <a:rPr lang="fr-CA" sz="2200" b="1" dirty="0">
                <a:latin typeface="Calibri" pitchFamily="34" charset="0"/>
              </a:rPr>
              <a:t>13 conseils centraux (par région)</a:t>
            </a:r>
            <a:endParaRPr lang="fr-CA" sz="2200" dirty="0">
              <a:latin typeface="Calibri" pitchFamily="34" charset="0"/>
            </a:endParaRPr>
          </a:p>
          <a:p>
            <a:pPr marL="363538" indent="-363538">
              <a:spcBef>
                <a:spcPts val="2000"/>
              </a:spcBef>
              <a:buSzPct val="125000"/>
              <a:buFont typeface="Wingdings" pitchFamily="2" charset="2"/>
              <a:buChar char="Ø"/>
            </a:pPr>
            <a:r>
              <a:rPr lang="fr-CA" sz="2200" b="1" dirty="0">
                <a:latin typeface="Calibri" pitchFamily="34" charset="0"/>
              </a:rPr>
              <a:t>Sont aussi au cœur même de l’existence et de l’action de la CSN :</a:t>
            </a:r>
          </a:p>
          <a:p>
            <a:pPr marL="1077913" lvl="1" indent="-361950">
              <a:buSzPct val="125000"/>
              <a:buFont typeface="Wingdings" pitchFamily="2" charset="2"/>
              <a:buChar char="Ø"/>
            </a:pPr>
            <a:r>
              <a:rPr lang="fr-CA" sz="2200" b="1" dirty="0">
                <a:latin typeface="Calibri" pitchFamily="34" charset="0"/>
              </a:rPr>
              <a:t>l’autonomie, </a:t>
            </a:r>
          </a:p>
          <a:p>
            <a:pPr marL="1077913" lvl="1" indent="-361950">
              <a:buSzPct val="125000"/>
              <a:buFont typeface="Wingdings" pitchFamily="2" charset="2"/>
              <a:buChar char="Ø"/>
            </a:pPr>
            <a:r>
              <a:rPr lang="fr-CA" sz="2200" b="1" dirty="0">
                <a:latin typeface="Calibri" pitchFamily="34" charset="0"/>
              </a:rPr>
              <a:t>la démocratie, </a:t>
            </a:r>
          </a:p>
          <a:p>
            <a:pPr marL="1077913" lvl="1" indent="-361950">
              <a:buSzPct val="125000"/>
              <a:buFont typeface="Wingdings" pitchFamily="2" charset="2"/>
              <a:buChar char="Ø"/>
            </a:pPr>
            <a:r>
              <a:rPr lang="fr-CA" sz="2200" b="1" dirty="0">
                <a:latin typeface="Calibri" pitchFamily="34" charset="0"/>
              </a:rPr>
              <a:t>la solidarité.</a:t>
            </a:r>
          </a:p>
          <a:p>
            <a:pPr marL="363538" indent="-363538">
              <a:spcBef>
                <a:spcPts val="2000"/>
              </a:spcBef>
              <a:buSzPct val="125000"/>
              <a:buFont typeface="Wingdings" pitchFamily="2" charset="2"/>
              <a:buChar char="Ø"/>
            </a:pPr>
            <a:r>
              <a:rPr lang="fr-CA" sz="2200" b="1" dirty="0">
                <a:latin typeface="Calibri" pitchFamily="34" charset="0"/>
              </a:rPr>
              <a:t>La CSN, c’est environ 300 000 personnes. </a:t>
            </a:r>
            <a:endParaRPr lang="fr-CA" sz="2200" dirty="0">
              <a:latin typeface="Calibri" pitchFamily="34" charset="0"/>
            </a:endParaRPr>
          </a:p>
        </p:txBody>
      </p:sp>
      <p:sp>
        <p:nvSpPr>
          <p:cNvPr id="29700" name="ZoneTexte 6"/>
          <p:cNvSpPr txBox="1">
            <a:spLocks noChangeArrowheads="1"/>
          </p:cNvSpPr>
          <p:nvPr>
            <p:custDataLst>
              <p:tags r:id="rId3"/>
            </p:custDataLst>
          </p:nvPr>
        </p:nvSpPr>
        <p:spPr bwMode="auto">
          <a:xfrm>
            <a:off x="395288" y="5013325"/>
            <a:ext cx="3097212" cy="260350"/>
          </a:xfrm>
          <a:prstGeom prst="rect">
            <a:avLst/>
          </a:prstGeom>
          <a:noFill/>
          <a:ln w="9525">
            <a:noFill/>
            <a:miter lim="800000"/>
            <a:headEnd/>
            <a:tailEnd/>
          </a:ln>
        </p:spPr>
        <p:txBody>
          <a:bodyPr lIns="0" rIns="0" bIns="0">
            <a:spAutoFit/>
          </a:bodyPr>
          <a:lstStyle/>
          <a:p>
            <a:r>
              <a:rPr lang="fr-CA" sz="1400" b="1" dirty="0">
                <a:latin typeface="Calibri" pitchFamily="34" charset="0"/>
              </a:rPr>
              <a:t>SIGLE ADOPTÉ au 46</a:t>
            </a:r>
            <a:r>
              <a:rPr lang="fr-CA" sz="1400" b="1" baseline="30000" dirty="0">
                <a:latin typeface="Calibri" pitchFamily="34" charset="0"/>
              </a:rPr>
              <a:t>e</a:t>
            </a:r>
            <a:r>
              <a:rPr lang="fr-CA" sz="1400" b="1" dirty="0">
                <a:latin typeface="Calibri" pitchFamily="34" charset="0"/>
              </a:rPr>
              <a:t> congrès de la (CSN)</a:t>
            </a:r>
            <a:endParaRPr lang="fr-CA" dirty="0">
              <a:latin typeface="Calibri" pitchFamily="34" charset="0"/>
            </a:endParaRPr>
          </a:p>
        </p:txBody>
      </p:sp>
      <p:sp>
        <p:nvSpPr>
          <p:cNvPr id="2" name="Espace réservé de la date 1"/>
          <p:cNvSpPr>
            <a:spLocks noGrp="1"/>
          </p:cNvSpPr>
          <p:nvPr>
            <p:ph type="dt" sz="half" idx="10"/>
            <p:custDataLst>
              <p:tags r:id="rId4"/>
            </p:custDataLst>
          </p:nvPr>
        </p:nvSpPr>
        <p:spPr/>
        <p:txBody>
          <a:bodyPr/>
          <a:lstStyle/>
          <a:p>
            <a:pPr>
              <a:defRPr/>
            </a:pPr>
            <a:r>
              <a:rPr lang="fr-FR"/>
              <a:t>2019-03-28</a:t>
            </a:r>
            <a:endParaRPr lang="fr-CA" dirty="0"/>
          </a:p>
        </p:txBody>
      </p:sp>
      <p:pic>
        <p:nvPicPr>
          <p:cNvPr id="29702" name="Picture 2"/>
          <p:cNvPicPr>
            <a:picLocks noChangeAspect="1" noChangeArrowheads="1"/>
          </p:cNvPicPr>
          <p:nvPr/>
        </p:nvPicPr>
        <p:blipFill>
          <a:blip r:embed="rId8" cstate="print"/>
          <a:srcRect/>
          <a:stretch>
            <a:fillRect/>
          </a:stretch>
        </p:blipFill>
        <p:spPr bwMode="auto">
          <a:xfrm>
            <a:off x="7308850" y="1412875"/>
            <a:ext cx="1038225" cy="1219200"/>
          </a:xfrm>
          <a:prstGeom prst="rect">
            <a:avLst/>
          </a:prstGeom>
          <a:noFill/>
          <a:ln w="9525">
            <a:noFill/>
            <a:miter lim="800000"/>
            <a:headEnd/>
            <a:tailEnd/>
          </a:ln>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ZoneTexte 4"/>
          <p:cNvSpPr txBox="1">
            <a:spLocks noChangeArrowheads="1"/>
          </p:cNvSpPr>
          <p:nvPr>
            <p:custDataLst>
              <p:tags r:id="rId1"/>
            </p:custDataLst>
          </p:nvPr>
        </p:nvSpPr>
        <p:spPr bwMode="auto">
          <a:xfrm>
            <a:off x="318021" y="2538408"/>
            <a:ext cx="3965948" cy="2654573"/>
          </a:xfrm>
          <a:prstGeom prst="rect">
            <a:avLst/>
          </a:prstGeom>
          <a:noFill/>
          <a:ln w="9525">
            <a:noFill/>
            <a:miter lim="800000"/>
            <a:headEnd/>
            <a:tailEnd/>
          </a:ln>
        </p:spPr>
        <p:txBody>
          <a:bodyPr wrap="square">
            <a:spAutoFit/>
          </a:bodyPr>
          <a:lstStyle/>
          <a:p>
            <a:pPr marL="269875" indent="-269875">
              <a:buFont typeface="Wingdings" pitchFamily="2" charset="2"/>
              <a:buChar char="Ø"/>
            </a:pPr>
            <a:r>
              <a:rPr lang="fr-CA" sz="2200" b="1" dirty="0">
                <a:latin typeface="Calibri" pitchFamily="34" charset="0"/>
              </a:rPr>
              <a:t>Fondée en 1969</a:t>
            </a:r>
          </a:p>
          <a:p>
            <a:pPr marL="269875" indent="-269875">
              <a:buFont typeface="Wingdings" pitchFamily="2" charset="2"/>
              <a:buChar char="Ø"/>
            </a:pPr>
            <a:r>
              <a:rPr lang="fr-CA" sz="2200" b="1" dirty="0">
                <a:latin typeface="Calibri" pitchFamily="34" charset="0"/>
              </a:rPr>
              <a:t>34 000 membres </a:t>
            </a:r>
          </a:p>
          <a:p>
            <a:pPr marL="269875" indent="-269875">
              <a:buFont typeface="Wingdings" pitchFamily="2" charset="2"/>
              <a:buChar char="Ø"/>
            </a:pPr>
            <a:r>
              <a:rPr lang="fr-CA" sz="2200" b="1" dirty="0">
                <a:latin typeface="Calibri" pitchFamily="34" charset="0"/>
              </a:rPr>
              <a:t>101 syndicats </a:t>
            </a:r>
          </a:p>
          <a:p>
            <a:pPr marL="269875" indent="-269875">
              <a:spcBef>
                <a:spcPts val="1500"/>
              </a:spcBef>
              <a:buFont typeface="Wingdings" pitchFamily="2" charset="2"/>
              <a:buChar char="Ø"/>
            </a:pPr>
            <a:r>
              <a:rPr lang="fr-CA" sz="2200" b="1" dirty="0">
                <a:latin typeface="Calibri" pitchFamily="34" charset="0"/>
              </a:rPr>
              <a:t> 3 regroupements : </a:t>
            </a:r>
          </a:p>
          <a:p>
            <a:pPr marL="788988" lvl="1" indent="-342900">
              <a:buFont typeface="Arial" panose="020B0604020202020204" pitchFamily="34" charset="0"/>
              <a:buChar char="•"/>
            </a:pPr>
            <a:r>
              <a:rPr lang="fr-CA" sz="2200" b="1" dirty="0">
                <a:latin typeface="Calibri" pitchFamily="34" charset="0"/>
              </a:rPr>
              <a:t>privé (43 syndicats) </a:t>
            </a:r>
          </a:p>
          <a:p>
            <a:pPr marL="788988" lvl="1" indent="-342900">
              <a:buFont typeface="Arial" panose="020B0604020202020204" pitchFamily="34" charset="0"/>
              <a:buChar char="•"/>
            </a:pPr>
            <a:r>
              <a:rPr lang="fr-CA" sz="2200" b="1" dirty="0">
                <a:latin typeface="Calibri" pitchFamily="34" charset="0"/>
              </a:rPr>
              <a:t>université (13 syndicats) </a:t>
            </a:r>
          </a:p>
          <a:p>
            <a:pPr marL="788988" lvl="1" indent="-342900">
              <a:buFont typeface="Arial" panose="020B0604020202020204" pitchFamily="34" charset="0"/>
              <a:buChar char="•"/>
            </a:pPr>
            <a:r>
              <a:rPr lang="fr-CA" sz="2200" b="1" dirty="0">
                <a:latin typeface="Calibri" pitchFamily="34" charset="0"/>
              </a:rPr>
              <a:t>cégeps (46 syndicats)</a:t>
            </a:r>
          </a:p>
        </p:txBody>
      </p:sp>
      <p:pic>
        <p:nvPicPr>
          <p:cNvPr id="30723" name="Picture 2">
            <a:hlinkClick r:id="rId5"/>
          </p:cNvPr>
          <p:cNvPicPr>
            <a:picLocks noChangeAspect="1" noChangeArrowheads="1"/>
          </p:cNvPicPr>
          <p:nvPr>
            <p:custDataLst>
              <p:tags r:id="rId2"/>
            </p:custDataLst>
          </p:nvPr>
        </p:nvPicPr>
        <p:blipFill>
          <a:blip r:embed="rId6" cstate="print"/>
          <a:srcRect t="13280" r="6084" b="1794"/>
          <a:stretch>
            <a:fillRect/>
          </a:stretch>
        </p:blipFill>
        <p:spPr bwMode="auto">
          <a:xfrm>
            <a:off x="107504" y="404664"/>
            <a:ext cx="5472113" cy="1743075"/>
          </a:xfrm>
          <a:prstGeom prst="rect">
            <a:avLst/>
          </a:prstGeom>
          <a:noFill/>
          <a:ln w="9525">
            <a:noFill/>
            <a:miter lim="800000"/>
            <a:headEnd/>
            <a:tailEnd/>
          </a:ln>
        </p:spPr>
      </p:pic>
      <p:sp>
        <p:nvSpPr>
          <p:cNvPr id="2" name="Espace réservé de la date 1"/>
          <p:cNvSpPr>
            <a:spLocks noGrp="1"/>
          </p:cNvSpPr>
          <p:nvPr>
            <p:ph type="dt" sz="half" idx="10"/>
            <p:custDataLst>
              <p:tags r:id="rId3"/>
            </p:custDataLst>
          </p:nvPr>
        </p:nvSpPr>
        <p:spPr/>
        <p:txBody>
          <a:bodyPr/>
          <a:lstStyle/>
          <a:p>
            <a:pPr>
              <a:defRPr/>
            </a:pPr>
            <a:r>
              <a:rPr lang="fr-FR"/>
              <a:t>2019-03-28</a:t>
            </a:r>
            <a:endParaRPr lang="fr-CA" dirty="0"/>
          </a:p>
        </p:txBody>
      </p:sp>
      <p:pic>
        <p:nvPicPr>
          <p:cNvPr id="53250" name="Picture 2" descr="https://encrypted-tbn0.gstatic.com/images?q=tbn:ANd9GcSQDuOSZvjnfrk3IEXsof9R7HXaGnnKmaF2tj3lWEJ_jzz1SFoLMA"/>
          <p:cNvPicPr>
            <a:picLocks noChangeAspect="1" noChangeArrowheads="1"/>
          </p:cNvPicPr>
          <p:nvPr/>
        </p:nvPicPr>
        <p:blipFill>
          <a:blip r:embed="rId7" cstate="print"/>
          <a:srcRect/>
          <a:stretch>
            <a:fillRect/>
          </a:stretch>
        </p:blipFill>
        <p:spPr bwMode="auto">
          <a:xfrm>
            <a:off x="4427984" y="2348880"/>
            <a:ext cx="4542012" cy="3022503"/>
          </a:xfrm>
          <a:prstGeom prst="rect">
            <a:avLst/>
          </a:prstGeom>
          <a:noFill/>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re 1"/>
          <p:cNvSpPr>
            <a:spLocks noGrp="1"/>
          </p:cNvSpPr>
          <p:nvPr>
            <p:ph type="title"/>
            <p:custDataLst>
              <p:tags r:id="rId1"/>
            </p:custDataLst>
          </p:nvPr>
        </p:nvSpPr>
        <p:spPr>
          <a:xfrm>
            <a:off x="457200" y="116632"/>
            <a:ext cx="8229600" cy="615553"/>
          </a:xfrm>
        </p:spPr>
        <p:txBody>
          <a:bodyPr lIns="0" tIns="0" bIns="0">
            <a:spAutoFit/>
          </a:bodyPr>
          <a:lstStyle/>
          <a:p>
            <a:r>
              <a:rPr lang="fr-CA" sz="4000" dirty="0">
                <a:solidFill>
                  <a:schemeClr val="bg2">
                    <a:lumMod val="25000"/>
                  </a:schemeClr>
                </a:solidFill>
              </a:rPr>
              <a:t>MENU PRINCIPAL</a:t>
            </a:r>
          </a:p>
        </p:txBody>
      </p:sp>
      <p:sp>
        <p:nvSpPr>
          <p:cNvPr id="3" name="Sous-titre 2"/>
          <p:cNvSpPr>
            <a:spLocks noGrp="1"/>
          </p:cNvSpPr>
          <p:nvPr>
            <p:ph idx="1"/>
            <p:custDataLst>
              <p:tags r:id="rId2"/>
            </p:custDataLst>
          </p:nvPr>
        </p:nvSpPr>
        <p:spPr>
          <a:xfrm>
            <a:off x="179388" y="836712"/>
            <a:ext cx="8785225" cy="5328592"/>
          </a:xfrm>
        </p:spPr>
        <p:txBody>
          <a:bodyPr lIns="0" tIns="0" rIns="0" bIns="0" anchor="ctr">
            <a:normAutofit/>
          </a:bodyPr>
          <a:lstStyle/>
          <a:p>
            <a:pPr marL="363538" indent="-363538" fontAlgn="auto">
              <a:spcBef>
                <a:spcPts val="0"/>
              </a:spcBef>
              <a:spcAft>
                <a:spcPts val="0"/>
              </a:spcAft>
              <a:buSzPct val="140000"/>
              <a:buFont typeface="Wingdings 2"/>
              <a:buNone/>
              <a:defRPr/>
            </a:pPr>
            <a:r>
              <a:rPr lang="fr-CA" sz="1700" b="1" spc="100" dirty="0">
                <a:hlinkClick r:id="rId5" action="ppaction://hlinksldjump"/>
              </a:rPr>
              <a:t>Section 1 : TÂCHE</a:t>
            </a:r>
            <a:endParaRPr lang="fr-CA" sz="1700" b="1" spc="100" dirty="0"/>
          </a:p>
          <a:p>
            <a:pPr marL="363538" indent="-363538" fontAlgn="auto">
              <a:spcBef>
                <a:spcPts val="0"/>
              </a:spcBef>
              <a:spcAft>
                <a:spcPts val="0"/>
              </a:spcAft>
              <a:buClr>
                <a:schemeClr val="bg2">
                  <a:lumMod val="25000"/>
                </a:schemeClr>
              </a:buClr>
              <a:buSzPct val="140000"/>
              <a:buFont typeface="Arial" pitchFamily="34" charset="0"/>
              <a:buChar char="•"/>
              <a:defRPr/>
            </a:pPr>
            <a:r>
              <a:rPr lang="fr-CA" sz="1700" spc="100" dirty="0">
                <a:solidFill>
                  <a:schemeClr val="bg2">
                    <a:lumMod val="25000"/>
                  </a:schemeClr>
                </a:solidFill>
              </a:rPr>
              <a:t>En quoi consistent ma tâche, la disponibilité, le double emploi?</a:t>
            </a:r>
          </a:p>
          <a:p>
            <a:pPr marL="363538" indent="-363538" fontAlgn="auto">
              <a:spcBef>
                <a:spcPts val="1500"/>
              </a:spcBef>
              <a:spcAft>
                <a:spcPts val="0"/>
              </a:spcAft>
              <a:buSzPct val="140000"/>
              <a:buFont typeface="Wingdings 2"/>
              <a:buNone/>
              <a:defRPr/>
            </a:pPr>
            <a:r>
              <a:rPr lang="fr-CA" sz="1700" b="1" spc="100" dirty="0">
                <a:hlinkClick r:id="rId6" action="ppaction://hlinksldjump"/>
              </a:rPr>
              <a:t>Section 2 : ATTRIBUTION DES CHARGES D’ENSEIGNEMENT</a:t>
            </a:r>
            <a:endParaRPr lang="fr-CA" sz="1700" b="1" spc="100" dirty="0"/>
          </a:p>
          <a:p>
            <a:pPr marL="363538" indent="-363538" fontAlgn="auto">
              <a:spcBef>
                <a:spcPts val="0"/>
              </a:spcBef>
              <a:spcAft>
                <a:spcPts val="0"/>
              </a:spcAft>
              <a:buClr>
                <a:schemeClr val="bg2">
                  <a:lumMod val="25000"/>
                </a:schemeClr>
              </a:buClr>
              <a:buSzPct val="140000"/>
              <a:buFont typeface="Arial" pitchFamily="34" charset="0"/>
              <a:buChar char="•"/>
              <a:defRPr/>
            </a:pPr>
            <a:r>
              <a:rPr lang="fr-CA" sz="1700" spc="100" dirty="0">
                <a:solidFill>
                  <a:schemeClr val="bg2">
                    <a:lumMod val="25000"/>
                  </a:schemeClr>
                </a:solidFill>
              </a:rPr>
              <a:t>Postuler – Ancienneté – Priorité</a:t>
            </a:r>
          </a:p>
          <a:p>
            <a:pPr marL="363538" indent="-363538" fontAlgn="auto">
              <a:spcBef>
                <a:spcPts val="0"/>
              </a:spcBef>
              <a:spcAft>
                <a:spcPts val="0"/>
              </a:spcAft>
              <a:buClr>
                <a:schemeClr val="bg2">
                  <a:lumMod val="25000"/>
                </a:schemeClr>
              </a:buClr>
              <a:buSzPct val="140000"/>
              <a:buFont typeface="Arial" pitchFamily="34" charset="0"/>
              <a:buChar char="•"/>
              <a:defRPr/>
            </a:pPr>
            <a:r>
              <a:rPr lang="fr-CA" sz="1700" spc="100" dirty="0">
                <a:solidFill>
                  <a:schemeClr val="bg2">
                    <a:lumMod val="25000"/>
                  </a:schemeClr>
                </a:solidFill>
              </a:rPr>
              <a:t>Allocation des ressources – Répartition des tâches au sein du département</a:t>
            </a:r>
          </a:p>
          <a:p>
            <a:pPr marL="363538" indent="-363538" fontAlgn="auto">
              <a:spcBef>
                <a:spcPts val="1500"/>
              </a:spcBef>
              <a:spcAft>
                <a:spcPts val="0"/>
              </a:spcAft>
              <a:buSzPct val="140000"/>
              <a:buFont typeface="Wingdings 2"/>
              <a:buNone/>
              <a:defRPr/>
            </a:pPr>
            <a:r>
              <a:rPr lang="fr-CA" sz="1700" b="1" spc="100" dirty="0">
                <a:hlinkClick r:id="rId7" action="ppaction://hlinksldjump"/>
              </a:rPr>
              <a:t>Section 3: CONTRAT</a:t>
            </a:r>
            <a:endParaRPr lang="fr-CA" sz="1700" b="1" spc="100" dirty="0"/>
          </a:p>
          <a:p>
            <a:pPr marL="363538" indent="-363538" fontAlgn="auto">
              <a:spcBef>
                <a:spcPts val="0"/>
              </a:spcBef>
              <a:spcAft>
                <a:spcPts val="0"/>
              </a:spcAft>
              <a:buClr>
                <a:schemeClr val="bg2">
                  <a:lumMod val="25000"/>
                </a:schemeClr>
              </a:buClr>
              <a:buSzPct val="140000"/>
              <a:buFont typeface="Arial" pitchFamily="34" charset="0"/>
              <a:buChar char="•"/>
              <a:defRPr/>
            </a:pPr>
            <a:r>
              <a:rPr lang="fr-CA" sz="1700" spc="100" dirty="0">
                <a:solidFill>
                  <a:schemeClr val="bg2">
                    <a:lumMod val="25000"/>
                  </a:schemeClr>
                </a:solidFill>
              </a:rPr>
              <a:t>Contrat – Pourcentage de charge – Valeur </a:t>
            </a:r>
            <a:r>
              <a:rPr lang="fr-CA" sz="1700" spc="100" dirty="0">
                <a:solidFill>
                  <a:schemeClr val="bg2">
                    <a:lumMod val="25000"/>
                  </a:schemeClr>
                </a:solidFill>
                <a:latin typeface="+mj-lt"/>
              </a:rPr>
              <a:t>session – </a:t>
            </a:r>
            <a:r>
              <a:rPr lang="fr-CA" sz="1700" spc="100" dirty="0">
                <a:solidFill>
                  <a:schemeClr val="bg2">
                    <a:lumMod val="25000"/>
                  </a:schemeClr>
                </a:solidFill>
                <a:latin typeface="+mj-lt"/>
                <a:cs typeface="Times New Roman" panose="02020603050405020304" pitchFamily="18" charset="0"/>
              </a:rPr>
              <a:t>CI</a:t>
            </a:r>
            <a:r>
              <a:rPr lang="fr-CA" sz="1700" spc="100" dirty="0">
                <a:solidFill>
                  <a:schemeClr val="bg2">
                    <a:lumMod val="25000"/>
                  </a:schemeClr>
                </a:solidFill>
                <a:latin typeface="+mj-lt"/>
              </a:rPr>
              <a:t> – Échelle </a:t>
            </a:r>
            <a:r>
              <a:rPr lang="fr-CA" sz="1700" spc="100" dirty="0">
                <a:solidFill>
                  <a:schemeClr val="bg2">
                    <a:lumMod val="25000"/>
                  </a:schemeClr>
                </a:solidFill>
              </a:rPr>
              <a:t>salariale</a:t>
            </a:r>
          </a:p>
          <a:p>
            <a:pPr marL="363538" indent="-363538" fontAlgn="auto">
              <a:spcBef>
                <a:spcPts val="0"/>
              </a:spcBef>
              <a:spcAft>
                <a:spcPts val="0"/>
              </a:spcAft>
              <a:buClr>
                <a:schemeClr val="bg2">
                  <a:lumMod val="25000"/>
                </a:schemeClr>
              </a:buClr>
              <a:buSzPct val="140000"/>
              <a:buFont typeface="Arial" pitchFamily="34" charset="0"/>
              <a:buChar char="•"/>
              <a:defRPr/>
            </a:pPr>
            <a:r>
              <a:rPr lang="fr-CA" sz="1700" spc="100" dirty="0">
                <a:solidFill>
                  <a:schemeClr val="bg2">
                    <a:lumMod val="25000"/>
                  </a:schemeClr>
                </a:solidFill>
              </a:rPr>
              <a:t>Modification de la charge confiée en début de session </a:t>
            </a:r>
          </a:p>
          <a:p>
            <a:pPr marL="363538" indent="-363538">
              <a:spcBef>
                <a:spcPts val="0"/>
              </a:spcBef>
              <a:buClr>
                <a:schemeClr val="bg2">
                  <a:lumMod val="25000"/>
                </a:schemeClr>
              </a:buClr>
              <a:buSzPct val="140000"/>
              <a:defRPr/>
            </a:pPr>
            <a:r>
              <a:rPr lang="fr-CA" sz="1700" spc="100" dirty="0">
                <a:solidFill>
                  <a:schemeClr val="bg2">
                    <a:lumMod val="25000"/>
                  </a:schemeClr>
                </a:solidFill>
              </a:rPr>
              <a:t>Suppléances – Remplacements</a:t>
            </a:r>
          </a:p>
          <a:p>
            <a:pPr marL="363538" indent="-363538" fontAlgn="auto">
              <a:spcBef>
                <a:spcPts val="1500"/>
              </a:spcBef>
              <a:spcAft>
                <a:spcPts val="0"/>
              </a:spcAft>
              <a:buClr>
                <a:schemeClr val="bg2">
                  <a:lumMod val="25000"/>
                </a:schemeClr>
              </a:buClr>
              <a:buSzPct val="140000"/>
              <a:buFont typeface="Wingdings 2"/>
              <a:buNone/>
              <a:defRPr/>
            </a:pPr>
            <a:r>
              <a:rPr lang="fr-CA" sz="1700" b="1" spc="100" dirty="0">
                <a:hlinkClick r:id="rId8" action="ppaction://hlinksldjump"/>
              </a:rPr>
              <a:t>Section 4 : MÉCANISMES D’ACQUISITION DE LA PERMANENCE</a:t>
            </a:r>
            <a:endParaRPr lang="fr-CA" sz="1700" b="1" spc="100" dirty="0"/>
          </a:p>
          <a:p>
            <a:pPr marL="363538" indent="-363538" fontAlgn="auto">
              <a:spcBef>
                <a:spcPts val="0"/>
              </a:spcBef>
              <a:spcAft>
                <a:spcPts val="0"/>
              </a:spcAft>
              <a:buClr>
                <a:schemeClr val="bg2">
                  <a:lumMod val="25000"/>
                </a:schemeClr>
              </a:buClr>
              <a:buSzPct val="140000"/>
              <a:buFont typeface="Arial" pitchFamily="34" charset="0"/>
              <a:buChar char="•"/>
              <a:defRPr/>
            </a:pPr>
            <a:r>
              <a:rPr lang="fr-CA" sz="1700" spc="100" dirty="0">
                <a:solidFill>
                  <a:schemeClr val="bg2">
                    <a:lumMod val="25000"/>
                  </a:schemeClr>
                </a:solidFill>
              </a:rPr>
              <a:t>Statut d’un enseignant : TP – TC – sur charge annuelle – sur poste</a:t>
            </a:r>
          </a:p>
          <a:p>
            <a:pPr marL="363538" indent="-363538" fontAlgn="auto">
              <a:spcBef>
                <a:spcPts val="0"/>
              </a:spcBef>
              <a:spcAft>
                <a:spcPts val="0"/>
              </a:spcAft>
              <a:buClr>
                <a:schemeClr val="bg2">
                  <a:lumMod val="25000"/>
                </a:schemeClr>
              </a:buClr>
              <a:buSzPct val="140000"/>
              <a:buFont typeface="Arial" pitchFamily="34" charset="0"/>
              <a:buChar char="•"/>
              <a:defRPr/>
            </a:pPr>
            <a:r>
              <a:rPr lang="fr-CA" sz="1700" spc="100" dirty="0">
                <a:solidFill>
                  <a:schemeClr val="bg2">
                    <a:lumMod val="25000"/>
                  </a:schemeClr>
                </a:solidFill>
              </a:rPr>
              <a:t>Comment obtient-on la permanence ?</a:t>
            </a:r>
          </a:p>
          <a:p>
            <a:pPr marL="363538" indent="-363538" fontAlgn="auto">
              <a:spcBef>
                <a:spcPts val="0"/>
              </a:spcBef>
              <a:spcAft>
                <a:spcPts val="0"/>
              </a:spcAft>
              <a:buClr>
                <a:schemeClr val="bg2">
                  <a:lumMod val="25000"/>
                </a:schemeClr>
              </a:buClr>
              <a:buSzPct val="140000"/>
              <a:buFont typeface="Arial" pitchFamily="34" charset="0"/>
              <a:buChar char="•"/>
              <a:defRPr/>
            </a:pPr>
            <a:r>
              <a:rPr lang="fr-CA" sz="1700" spc="100" dirty="0">
                <a:solidFill>
                  <a:schemeClr val="bg2">
                    <a:lumMod val="25000"/>
                  </a:schemeClr>
                </a:solidFill>
              </a:rPr>
              <a:t>Quand ouvre-t-on un poste ?</a:t>
            </a:r>
          </a:p>
          <a:p>
            <a:pPr marL="363538" indent="-363538" fontAlgn="auto">
              <a:spcBef>
                <a:spcPts val="1500"/>
              </a:spcBef>
              <a:spcAft>
                <a:spcPts val="0"/>
              </a:spcAft>
              <a:buSzPct val="140000"/>
              <a:buFont typeface="Wingdings 2"/>
              <a:buNone/>
              <a:tabLst>
                <a:tab pos="355600" algn="l"/>
              </a:tabLst>
              <a:defRPr/>
            </a:pPr>
            <a:r>
              <a:rPr lang="fr-CA" sz="1700" b="1" spc="100" dirty="0">
                <a:hlinkClick r:id="rId9" action="ppaction://hlinksldjump"/>
              </a:rPr>
              <a:t>Section 5 : ÉVALUATION ADMINISTRATIVE</a:t>
            </a:r>
            <a:endParaRPr lang="fr-CA" sz="1700" b="1" spc="100" dirty="0"/>
          </a:p>
          <a:p>
            <a:pPr marL="363538" indent="-363538" fontAlgn="auto">
              <a:spcBef>
                <a:spcPts val="2500"/>
              </a:spcBef>
              <a:spcAft>
                <a:spcPts val="0"/>
              </a:spcAft>
              <a:buSzPct val="140000"/>
              <a:buFont typeface="Wingdings 2"/>
              <a:buNone/>
              <a:tabLst>
                <a:tab pos="355600" algn="l"/>
              </a:tabLst>
              <a:defRPr/>
            </a:pPr>
            <a:r>
              <a:rPr lang="fr-CA" sz="1700" b="1" spc="100" dirty="0">
                <a:hlinkClick r:id="rId10" action="ppaction://hlinksldjump"/>
              </a:rPr>
              <a:t>Section 6 : CONGÉS – VACANCES – ABSENCES ET RETARDS – ASSURANCES – RETRAITE </a:t>
            </a:r>
            <a:endParaRPr lang="fr-CA" sz="1700" b="1" spc="100" dirty="0"/>
          </a:p>
        </p:txBody>
      </p:sp>
      <p:sp>
        <p:nvSpPr>
          <p:cNvPr id="31748" name="Espace réservé de la date 4"/>
          <p:cNvSpPr>
            <a:spLocks noGrp="1"/>
          </p:cNvSpPr>
          <p:nvPr>
            <p:ph type="dt" sz="half" idx="10"/>
            <p:custDataLst>
              <p:tags r:id="rId3"/>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custDataLst>
              <p:tags r:id="rId1"/>
            </p:custDataLst>
          </p:nvPr>
        </p:nvSpPr>
        <p:spPr>
          <a:xfrm>
            <a:off x="179388" y="2565400"/>
            <a:ext cx="8785225" cy="3816350"/>
          </a:xfrm>
        </p:spPr>
        <p:txBody>
          <a:bodyPr>
            <a:normAutofit lnSpcReduction="10000"/>
          </a:bodyPr>
          <a:lstStyle/>
          <a:p>
            <a:pPr fontAlgn="auto">
              <a:spcAft>
                <a:spcPts val="0"/>
              </a:spcAft>
              <a:buFont typeface="Wingdings 2"/>
              <a:buNone/>
              <a:defRPr/>
            </a:pPr>
            <a:endParaRPr lang="fr-CA" dirty="0"/>
          </a:p>
          <a:p>
            <a:pPr fontAlgn="auto">
              <a:spcAft>
                <a:spcPts val="0"/>
              </a:spcAft>
              <a:buFont typeface="Wingdings 2"/>
              <a:buNone/>
              <a:defRPr/>
            </a:pPr>
            <a:r>
              <a:rPr lang="fr-CA" sz="2400" dirty="0">
                <a:hlinkClick r:id="rId5" action="ppaction://hlinksldjump"/>
              </a:rPr>
              <a:t>En quoi consiste ma tâche?</a:t>
            </a:r>
            <a:endParaRPr lang="fr-CA" sz="2400" dirty="0"/>
          </a:p>
          <a:p>
            <a:pPr fontAlgn="auto">
              <a:spcBef>
                <a:spcPts val="1500"/>
              </a:spcBef>
              <a:spcAft>
                <a:spcPts val="0"/>
              </a:spcAft>
              <a:buFont typeface="Wingdings 2"/>
              <a:buNone/>
              <a:defRPr/>
            </a:pPr>
            <a:r>
              <a:rPr lang="fr-CA" sz="2400" dirty="0">
                <a:hlinkClick r:id="rId6" action="ppaction://hlinksldjump"/>
              </a:rPr>
              <a:t>Qu’est-ce que le double emploi?</a:t>
            </a:r>
            <a:endParaRPr lang="fr-CA" sz="2400" dirty="0"/>
          </a:p>
          <a:p>
            <a:pPr fontAlgn="auto">
              <a:spcBef>
                <a:spcPts val="2000"/>
              </a:spcBef>
              <a:spcAft>
                <a:spcPts val="0"/>
              </a:spcAft>
              <a:buFont typeface="Wingdings 2"/>
              <a:buNone/>
              <a:defRPr/>
            </a:pPr>
            <a:r>
              <a:rPr lang="fr-CA" sz="2400" dirty="0">
                <a:hlinkClick r:id="rId7" action="ppaction://hlinksldjump"/>
              </a:rPr>
              <a:t>Qu’est-ce que la disponibilité</a:t>
            </a:r>
            <a:r>
              <a:rPr lang="fr-CA" sz="2400" dirty="0"/>
              <a:t>?</a:t>
            </a:r>
          </a:p>
          <a:p>
            <a:pPr marL="806450" algn="l" fontAlgn="auto">
              <a:spcAft>
                <a:spcPts val="0"/>
              </a:spcAft>
              <a:buFont typeface="Wingdings 2"/>
              <a:buNone/>
              <a:defRPr/>
            </a:pPr>
            <a:endParaRPr lang="fr-CA" sz="1200" b="0" i="1" cap="none" spc="100" dirty="0"/>
          </a:p>
          <a:p>
            <a:pPr marL="806450" algn="l" fontAlgn="auto">
              <a:spcAft>
                <a:spcPts val="0"/>
              </a:spcAft>
              <a:buFont typeface="Wingdings 2"/>
              <a:buNone/>
              <a:defRPr/>
            </a:pPr>
            <a:r>
              <a:rPr lang="fr-CA" sz="1800" b="0" cap="none" spc="100" dirty="0"/>
              <a:t>Voir la section </a:t>
            </a:r>
            <a:r>
              <a:rPr lang="fr-CA" sz="1800" b="0" i="1" cap="none" spc="100" dirty="0"/>
              <a:t>Congés et vacances </a:t>
            </a:r>
            <a:r>
              <a:rPr lang="fr-CA" sz="1800" b="0" cap="none" spc="100" dirty="0"/>
              <a:t>pour la disponibilité lors :</a:t>
            </a:r>
          </a:p>
          <a:p>
            <a:pPr marL="1430338" indent="-268288" algn="l" fontAlgn="auto">
              <a:spcAft>
                <a:spcPts val="0"/>
              </a:spcAft>
              <a:buFont typeface="Arial" pitchFamily="34" charset="0"/>
              <a:buChar char="•"/>
              <a:defRPr/>
            </a:pPr>
            <a:r>
              <a:rPr lang="fr-CA" sz="1800" b="0" cap="none" spc="100" dirty="0"/>
              <a:t>des journées de mise à niveau</a:t>
            </a:r>
          </a:p>
          <a:p>
            <a:pPr marL="1430338" indent="-268288" algn="l" fontAlgn="auto">
              <a:spcAft>
                <a:spcPts val="0"/>
              </a:spcAft>
              <a:buFont typeface="Arial" pitchFamily="34" charset="0"/>
              <a:buChar char="•"/>
              <a:defRPr/>
            </a:pPr>
            <a:r>
              <a:rPr lang="fr-CA" sz="1800" b="0" cap="none" spc="100" dirty="0"/>
              <a:t>de l’intersession</a:t>
            </a:r>
          </a:p>
          <a:p>
            <a:pPr marL="1430338" indent="-268288" algn="l" fontAlgn="auto">
              <a:spcAft>
                <a:spcPts val="0"/>
              </a:spcAft>
              <a:buFont typeface="Arial" pitchFamily="34" charset="0"/>
              <a:buChar char="•"/>
              <a:defRPr/>
            </a:pPr>
            <a:r>
              <a:rPr lang="fr-CA" sz="1800" b="0" cap="none" spc="100" dirty="0"/>
              <a:t>avant et après les sessions de cours</a:t>
            </a:r>
          </a:p>
        </p:txBody>
      </p:sp>
      <p:sp>
        <p:nvSpPr>
          <p:cNvPr id="32771" name="Titre 1"/>
          <p:cNvSpPr>
            <a:spLocks noGrp="1"/>
          </p:cNvSpPr>
          <p:nvPr>
            <p:ph type="title"/>
            <p:custDataLst>
              <p:tags r:id="rId2"/>
            </p:custDataLst>
          </p:nvPr>
        </p:nvSpPr>
        <p:spPr>
          <a:xfrm>
            <a:off x="155575" y="152400"/>
            <a:ext cx="8823325" cy="1905000"/>
          </a:xfrm>
        </p:spPr>
        <p:txBody>
          <a:bodyPr/>
          <a:lstStyle/>
          <a:p>
            <a:r>
              <a:rPr lang="fr-CA" sz="3200" dirty="0"/>
              <a:t>Section 1 </a:t>
            </a:r>
            <a:r>
              <a:rPr lang="fr-CA" dirty="0"/>
              <a:t/>
            </a:r>
            <a:br>
              <a:rPr lang="fr-CA" dirty="0"/>
            </a:br>
            <a:r>
              <a:rPr lang="fr-CA" dirty="0"/>
              <a:t>LA TÂCHE D’ENSEIGNEMENT</a:t>
            </a:r>
          </a:p>
        </p:txBody>
      </p:sp>
      <p:sp>
        <p:nvSpPr>
          <p:cNvPr id="32772" name="Espace réservé de la date 5"/>
          <p:cNvSpPr>
            <a:spLocks noGrp="1"/>
          </p:cNvSpPr>
          <p:nvPr>
            <p:ph type="dt" sz="quarter" idx="10"/>
            <p:custDataLst>
              <p:tags r:id="rId3"/>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5" name="Espace réservé du numéro de diapositive 4"/>
          <p:cNvSpPr>
            <a:spLocks noGrp="1"/>
          </p:cNvSpPr>
          <p:nvPr>
            <p:ph type="sldNum" sz="quarter" idx="11"/>
          </p:nvPr>
        </p:nvSpPr>
        <p:spPr/>
        <p:txBody>
          <a:bodyPr/>
          <a:lstStyle/>
          <a:p>
            <a:pPr>
              <a:defRPr/>
            </a:pPr>
            <a:fld id="{52FE7E25-D8FF-422D-A0B4-EDF6309B0CD2}" type="slidenum">
              <a:rPr lang="fr-CA" smtClean="0"/>
              <a:pPr>
                <a:defRPr/>
              </a:pPr>
              <a:t>8</a:t>
            </a:fld>
            <a:endParaRPr lang="fr-CA"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custDataLst>
              <p:tags r:id="rId1"/>
            </p:custDataLst>
          </p:nvPr>
        </p:nvSpPr>
        <p:spPr>
          <a:xfrm>
            <a:off x="179388" y="188912"/>
            <a:ext cx="8785225" cy="1081088"/>
          </a:xfrm>
        </p:spPr>
        <p:txBody>
          <a:bodyPr>
            <a:normAutofit fontScale="90000"/>
          </a:bodyPr>
          <a:lstStyle/>
          <a:p>
            <a:pPr algn="l" fontAlgn="auto">
              <a:spcAft>
                <a:spcPts val="0"/>
              </a:spcAft>
              <a:defRPr/>
            </a:pPr>
            <a:r>
              <a:rPr lang="fr-CA" dirty="0"/>
              <a:t>En quoi consiste votre tâche d’enseignement?</a:t>
            </a:r>
            <a:br>
              <a:rPr lang="fr-CA" dirty="0"/>
            </a:br>
            <a:r>
              <a:rPr lang="fr-CA" dirty="0"/>
              <a:t>	</a:t>
            </a:r>
            <a:r>
              <a:rPr lang="fr-CA" sz="2400" dirty="0"/>
              <a:t>Art. 8-4.01 </a:t>
            </a:r>
          </a:p>
        </p:txBody>
      </p:sp>
      <p:sp>
        <p:nvSpPr>
          <p:cNvPr id="7" name="Espace réservé du contenu 6"/>
          <p:cNvSpPr>
            <a:spLocks noGrp="1"/>
          </p:cNvSpPr>
          <p:nvPr>
            <p:ph sz="quarter" idx="1"/>
            <p:custDataLst>
              <p:tags r:id="rId2"/>
            </p:custDataLst>
          </p:nvPr>
        </p:nvSpPr>
        <p:spPr>
          <a:xfrm>
            <a:off x="179388" y="1341438"/>
            <a:ext cx="8785225" cy="5040312"/>
          </a:xfrm>
        </p:spPr>
        <p:txBody>
          <a:bodyPr anchor="ctr">
            <a:normAutofit fontScale="92500" lnSpcReduction="10000"/>
          </a:bodyPr>
          <a:lstStyle/>
          <a:p>
            <a:pPr marL="274320" indent="-274320" fontAlgn="auto">
              <a:lnSpc>
                <a:spcPct val="110000"/>
              </a:lnSpc>
              <a:spcBef>
                <a:spcPts val="500"/>
              </a:spcBef>
              <a:spcAft>
                <a:spcPts val="0"/>
              </a:spcAft>
              <a:buFont typeface="Wingdings 2"/>
              <a:buNone/>
              <a:defRPr/>
            </a:pPr>
            <a:r>
              <a:rPr lang="fr-CA" dirty="0"/>
              <a:t>a) </a:t>
            </a:r>
            <a:r>
              <a:rPr lang="fr-CA" u="sng" dirty="0"/>
              <a:t>Volet 1</a:t>
            </a:r>
            <a:r>
              <a:rPr lang="fr-CA" dirty="0"/>
              <a:t> </a:t>
            </a:r>
          </a:p>
          <a:p>
            <a:pPr marL="0" indent="0" fontAlgn="auto">
              <a:lnSpc>
                <a:spcPct val="110000"/>
              </a:lnSpc>
              <a:spcBef>
                <a:spcPts val="500"/>
              </a:spcBef>
              <a:spcAft>
                <a:spcPts val="1500"/>
              </a:spcAft>
              <a:buFont typeface="Wingdings 2"/>
              <a:buNone/>
              <a:defRPr/>
            </a:pPr>
            <a:r>
              <a:rPr lang="fr-CA" dirty="0"/>
              <a:t>La tâche d’enseignement de chaque enseignante et enseignant comprend toutes les activités inhérentes à l’enseignement, notamment : </a:t>
            </a:r>
          </a:p>
          <a:p>
            <a:pPr marL="274320" indent="-274320" fontAlgn="auto">
              <a:lnSpc>
                <a:spcPct val="120000"/>
              </a:lnSpc>
              <a:spcBef>
                <a:spcPts val="500"/>
              </a:spcBef>
              <a:spcAft>
                <a:spcPts val="0"/>
              </a:spcAft>
              <a:buFont typeface="Wingdings 2"/>
              <a:buChar char=""/>
              <a:defRPr/>
            </a:pPr>
            <a:r>
              <a:rPr lang="fr-CA" dirty="0"/>
              <a:t>la préparation du plan d’études (plan de cours); </a:t>
            </a:r>
          </a:p>
          <a:p>
            <a:pPr marL="274320" indent="-274320" fontAlgn="auto">
              <a:lnSpc>
                <a:spcPct val="120000"/>
              </a:lnSpc>
              <a:spcBef>
                <a:spcPts val="500"/>
              </a:spcBef>
              <a:spcAft>
                <a:spcPts val="0"/>
              </a:spcAft>
              <a:buFont typeface="Wingdings 2"/>
              <a:buChar char=""/>
              <a:defRPr/>
            </a:pPr>
            <a:r>
              <a:rPr lang="fr-CA" dirty="0"/>
              <a:t>la préparation de cours, de laboratoires ou de stages; </a:t>
            </a:r>
          </a:p>
          <a:p>
            <a:pPr marL="274320" indent="-274320" fontAlgn="auto">
              <a:lnSpc>
                <a:spcPct val="120000"/>
              </a:lnSpc>
              <a:spcBef>
                <a:spcPts val="500"/>
              </a:spcBef>
              <a:spcAft>
                <a:spcPts val="0"/>
              </a:spcAft>
              <a:buFont typeface="Wingdings 2"/>
              <a:buChar char=""/>
              <a:defRPr/>
            </a:pPr>
            <a:r>
              <a:rPr lang="fr-CA" dirty="0"/>
              <a:t>la prestation de cours, de laboratoires ou de stages; </a:t>
            </a:r>
          </a:p>
          <a:p>
            <a:pPr marL="274320" indent="-274320" fontAlgn="auto">
              <a:lnSpc>
                <a:spcPct val="120000"/>
              </a:lnSpc>
              <a:spcBef>
                <a:spcPts val="500"/>
              </a:spcBef>
              <a:spcAft>
                <a:spcPts val="0"/>
              </a:spcAft>
              <a:buFont typeface="Wingdings 2"/>
              <a:buChar char=""/>
              <a:defRPr/>
            </a:pPr>
            <a:r>
              <a:rPr lang="fr-CA" dirty="0"/>
              <a:t>l’adaptation; </a:t>
            </a:r>
          </a:p>
          <a:p>
            <a:pPr marL="274320" indent="-274320" fontAlgn="auto">
              <a:lnSpc>
                <a:spcPct val="120000"/>
              </a:lnSpc>
              <a:spcBef>
                <a:spcPts val="500"/>
              </a:spcBef>
              <a:spcAft>
                <a:spcPts val="0"/>
              </a:spcAft>
              <a:buFont typeface="Wingdings 2"/>
              <a:buChar char=""/>
              <a:defRPr/>
            </a:pPr>
            <a:r>
              <a:rPr lang="fr-CA" dirty="0"/>
              <a:t>l’encadrement de ses étudiantes et de ses étudiants; </a:t>
            </a:r>
          </a:p>
          <a:p>
            <a:pPr marL="274320" indent="-274320" fontAlgn="auto">
              <a:lnSpc>
                <a:spcPct val="120000"/>
              </a:lnSpc>
              <a:spcBef>
                <a:spcPts val="500"/>
              </a:spcBef>
              <a:spcAft>
                <a:spcPts val="0"/>
              </a:spcAft>
              <a:buFont typeface="Wingdings 2"/>
              <a:buChar char=""/>
              <a:defRPr/>
            </a:pPr>
            <a:r>
              <a:rPr lang="fr-CA" dirty="0"/>
              <a:t>la préparation, la surveillance et la correction d’examens; </a:t>
            </a:r>
          </a:p>
          <a:p>
            <a:pPr marL="274320" indent="-274320" fontAlgn="auto">
              <a:lnSpc>
                <a:spcPct val="120000"/>
              </a:lnSpc>
              <a:spcBef>
                <a:spcPts val="500"/>
              </a:spcBef>
              <a:spcAft>
                <a:spcPts val="0"/>
              </a:spcAft>
              <a:buFont typeface="Wingdings 2"/>
              <a:buChar char=""/>
              <a:defRPr/>
            </a:pPr>
            <a:r>
              <a:rPr lang="fr-CA" dirty="0"/>
              <a:t>la révision de corrections demandée par les étudiantes et les étudiants; </a:t>
            </a:r>
          </a:p>
          <a:p>
            <a:pPr marL="274320" indent="-274320" fontAlgn="auto">
              <a:lnSpc>
                <a:spcPct val="120000"/>
              </a:lnSpc>
              <a:spcBef>
                <a:spcPts val="500"/>
              </a:spcBef>
              <a:spcAft>
                <a:spcPts val="0"/>
              </a:spcAft>
              <a:buFont typeface="Wingdings 2"/>
              <a:buChar char=""/>
              <a:defRPr/>
            </a:pPr>
            <a:r>
              <a:rPr lang="fr-CA" dirty="0"/>
              <a:t>la participation aux journées pédagogiques organisées par le Collège; </a:t>
            </a:r>
          </a:p>
          <a:p>
            <a:pPr marL="274320" indent="-274320" fontAlgn="auto">
              <a:lnSpc>
                <a:spcPct val="120000"/>
              </a:lnSpc>
              <a:spcBef>
                <a:spcPts val="500"/>
              </a:spcBef>
              <a:spcAft>
                <a:spcPts val="0"/>
              </a:spcAft>
              <a:buFont typeface="Wingdings 2"/>
              <a:buChar char=""/>
              <a:defRPr/>
            </a:pPr>
            <a:r>
              <a:rPr lang="fr-CA" dirty="0"/>
              <a:t>la participation aux rencontres départementales et aux activités requises pour la réalisation des fonctions du département.</a:t>
            </a:r>
          </a:p>
        </p:txBody>
      </p:sp>
      <p:sp>
        <p:nvSpPr>
          <p:cNvPr id="33796" name="ZoneTexte 4"/>
          <p:cNvSpPr txBox="1">
            <a:spLocks noChangeArrowheads="1"/>
          </p:cNvSpPr>
          <p:nvPr>
            <p:custDataLst>
              <p:tags r:id="rId3"/>
            </p:custDataLst>
          </p:nvPr>
        </p:nvSpPr>
        <p:spPr bwMode="auto">
          <a:xfrm>
            <a:off x="6404346" y="6517616"/>
            <a:ext cx="1304844" cy="184666"/>
          </a:xfrm>
          <a:prstGeom prst="rect">
            <a:avLst/>
          </a:prstGeom>
          <a:blipFill>
            <a:blip r:embed="rId6" cstate="print"/>
            <a:tile tx="0" ty="0" sx="100000" sy="100000" flip="none" algn="tl"/>
          </a:blipFill>
          <a:ln w="9525">
            <a:noFill/>
            <a:miter lim="800000"/>
            <a:headEnd/>
            <a:tailEnd/>
          </a:ln>
        </p:spPr>
        <p:txBody>
          <a:bodyPr wrap="none" lIns="0" tIns="0" rIns="0" bIns="0">
            <a:spAutoFit/>
          </a:bodyPr>
          <a:lstStyle/>
          <a:p>
            <a:r>
              <a:rPr lang="fr-CA" sz="1200" b="1" dirty="0">
                <a:latin typeface="+mn-lt"/>
                <a:hlinkClick r:id="rId7" action="ppaction://hlinksldjump"/>
              </a:rPr>
              <a:t>Début de section 1</a:t>
            </a:r>
            <a:endParaRPr lang="fr-CA" sz="1200" b="1" dirty="0">
              <a:latin typeface="+mn-lt"/>
            </a:endParaRPr>
          </a:p>
        </p:txBody>
      </p:sp>
      <p:sp>
        <p:nvSpPr>
          <p:cNvPr id="33797" name="Espace réservé de la date 1"/>
          <p:cNvSpPr>
            <a:spLocks noGrp="1"/>
          </p:cNvSpPr>
          <p:nvPr>
            <p:ph type="dt" sz="quarter" idx="10"/>
            <p:custDataLst>
              <p:tags r:id="rId4"/>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8" name="Espace réservé du numéro de diapositive 7"/>
          <p:cNvSpPr>
            <a:spLocks noGrp="1"/>
          </p:cNvSpPr>
          <p:nvPr>
            <p:ph type="sldNum" sz="quarter" idx="11"/>
          </p:nvPr>
        </p:nvSpPr>
        <p:spPr/>
        <p:txBody>
          <a:bodyPr/>
          <a:lstStyle/>
          <a:p>
            <a:pPr>
              <a:defRPr/>
            </a:pPr>
            <a:fld id="{BD083B82-993E-4E20-8064-C3CDB65AD39D}" type="slidenum">
              <a:rPr lang="fr-CA" smtClean="0"/>
              <a:pPr>
                <a:defRPr/>
              </a:pPr>
              <a:t>9</a:t>
            </a:fld>
            <a:endParaRPr lang="fr-CA" dirty="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custDataLst>
              <p:tags r:id="rId1"/>
            </p:custDataLst>
          </p:nvPr>
        </p:nvSpPr>
        <p:spPr>
          <a:xfrm>
            <a:off x="179388" y="188912"/>
            <a:ext cx="8785225" cy="935832"/>
          </a:xfrm>
        </p:spPr>
        <p:txBody>
          <a:bodyPr anchor="ctr">
            <a:normAutofit fontScale="90000"/>
          </a:bodyPr>
          <a:lstStyle/>
          <a:p>
            <a:pPr algn="l" fontAlgn="auto">
              <a:spcAft>
                <a:spcPts val="0"/>
              </a:spcAft>
              <a:defRPr/>
            </a:pPr>
            <a:r>
              <a:rPr lang="fr-CA" sz="2900" dirty="0"/>
              <a:t>Les fonctions de coordination, d’encadrement et celles reliées au programme</a:t>
            </a:r>
          </a:p>
        </p:txBody>
      </p:sp>
      <p:sp>
        <p:nvSpPr>
          <p:cNvPr id="7" name="Espace réservé du contenu 6"/>
          <p:cNvSpPr>
            <a:spLocks noGrp="1"/>
          </p:cNvSpPr>
          <p:nvPr>
            <p:ph sz="quarter" idx="1"/>
            <p:custDataLst>
              <p:tags r:id="rId2"/>
            </p:custDataLst>
          </p:nvPr>
        </p:nvSpPr>
        <p:spPr>
          <a:xfrm>
            <a:off x="179388" y="1628800"/>
            <a:ext cx="8785225" cy="4752950"/>
          </a:xfrm>
        </p:spPr>
        <p:txBody>
          <a:bodyPr>
            <a:normAutofit/>
          </a:bodyPr>
          <a:lstStyle/>
          <a:p>
            <a:pPr marL="274320" indent="-274320" fontAlgn="auto">
              <a:lnSpc>
                <a:spcPct val="134000"/>
              </a:lnSpc>
              <a:spcBef>
                <a:spcPts val="0"/>
              </a:spcBef>
              <a:spcAft>
                <a:spcPts val="0"/>
              </a:spcAft>
              <a:buFont typeface="Wingdings 2"/>
              <a:buNone/>
              <a:defRPr/>
            </a:pPr>
            <a:endParaRPr lang="fr-CA" sz="1900" dirty="0"/>
          </a:p>
          <a:p>
            <a:pPr marL="274320" indent="-274320" fontAlgn="auto">
              <a:lnSpc>
                <a:spcPct val="90000"/>
              </a:lnSpc>
              <a:spcBef>
                <a:spcPts val="500"/>
              </a:spcBef>
              <a:spcAft>
                <a:spcPts val="0"/>
              </a:spcAft>
              <a:buNone/>
              <a:defRPr/>
            </a:pPr>
            <a:r>
              <a:rPr lang="fr-CA" sz="2000" dirty="0"/>
              <a:t>b) </a:t>
            </a:r>
            <a:r>
              <a:rPr lang="fr-CA" sz="2000" u="sng" dirty="0"/>
              <a:t>Volet 2</a:t>
            </a:r>
            <a:r>
              <a:rPr lang="fr-CA" sz="2000" dirty="0"/>
              <a:t> </a:t>
            </a:r>
          </a:p>
          <a:p>
            <a:pPr marL="0" indent="0" fontAlgn="auto">
              <a:lnSpc>
                <a:spcPct val="90000"/>
              </a:lnSpc>
              <a:spcBef>
                <a:spcPts val="500"/>
              </a:spcBef>
              <a:spcAft>
                <a:spcPts val="1500"/>
              </a:spcAft>
              <a:buNone/>
              <a:defRPr/>
            </a:pPr>
            <a:r>
              <a:rPr lang="fr-CA" sz="2000" dirty="0"/>
              <a:t>La tâche peut aussi comprendre, pour certaines enseignantes et certains enseignants, des fonctions liées aux responsabilités collectives : </a:t>
            </a:r>
          </a:p>
          <a:p>
            <a:pPr marL="274320" indent="-274320" fontAlgn="auto">
              <a:spcBef>
                <a:spcPts val="500"/>
              </a:spcBef>
              <a:spcAft>
                <a:spcPts val="0"/>
              </a:spcAft>
              <a:buFont typeface="Wingdings 2"/>
              <a:buChar char=""/>
              <a:defRPr/>
            </a:pPr>
            <a:r>
              <a:rPr lang="fr-CA" sz="2000" dirty="0"/>
              <a:t>la coordination départementale; </a:t>
            </a:r>
          </a:p>
          <a:p>
            <a:pPr marL="274320" indent="-274320" fontAlgn="auto">
              <a:spcBef>
                <a:spcPts val="500"/>
              </a:spcBef>
              <a:spcAft>
                <a:spcPts val="0"/>
              </a:spcAft>
              <a:buFont typeface="Wingdings 2"/>
              <a:buChar char=""/>
              <a:defRPr/>
            </a:pPr>
            <a:r>
              <a:rPr lang="fr-CA" sz="2000" dirty="0"/>
              <a:t>la coordination des comités de programme; </a:t>
            </a:r>
          </a:p>
          <a:p>
            <a:pPr marL="274320" indent="-274320" fontAlgn="auto">
              <a:spcBef>
                <a:spcPts val="500"/>
              </a:spcBef>
              <a:spcAft>
                <a:spcPts val="0"/>
              </a:spcAft>
              <a:buFont typeface="Wingdings 2"/>
              <a:buChar char=""/>
              <a:defRPr/>
            </a:pPr>
            <a:r>
              <a:rPr lang="fr-CA" sz="2000" dirty="0"/>
              <a:t>les activités particulières d’encadrement des étudiantes et des étudiants; </a:t>
            </a:r>
          </a:p>
          <a:p>
            <a:pPr marL="274320" indent="-274320" fontAlgn="auto">
              <a:spcBef>
                <a:spcPts val="500"/>
              </a:spcBef>
              <a:spcAft>
                <a:spcPts val="0"/>
              </a:spcAft>
              <a:buFont typeface="Wingdings 2"/>
              <a:buChar char=""/>
              <a:defRPr/>
            </a:pPr>
            <a:r>
              <a:rPr lang="fr-CA" sz="2000" dirty="0"/>
              <a:t>la participation aux activités de programme; </a:t>
            </a:r>
          </a:p>
          <a:p>
            <a:pPr marL="274320" indent="-274320" fontAlgn="auto">
              <a:spcBef>
                <a:spcPts val="500"/>
              </a:spcBef>
              <a:spcAft>
                <a:spcPts val="0"/>
              </a:spcAft>
              <a:buFont typeface="Wingdings 2"/>
              <a:buChar char=""/>
              <a:defRPr/>
            </a:pPr>
            <a:r>
              <a:rPr lang="fr-CA" sz="2000" dirty="0"/>
              <a:t>la participation au développement, à l’implantation et à l’évaluation des programmes. </a:t>
            </a:r>
          </a:p>
        </p:txBody>
      </p:sp>
      <p:sp>
        <p:nvSpPr>
          <p:cNvPr id="33796" name="ZoneTexte 4"/>
          <p:cNvSpPr txBox="1">
            <a:spLocks noChangeArrowheads="1"/>
          </p:cNvSpPr>
          <p:nvPr>
            <p:custDataLst>
              <p:tags r:id="rId3"/>
            </p:custDataLst>
          </p:nvPr>
        </p:nvSpPr>
        <p:spPr bwMode="auto">
          <a:xfrm>
            <a:off x="6404346" y="6517616"/>
            <a:ext cx="1304844" cy="184666"/>
          </a:xfrm>
          <a:prstGeom prst="rect">
            <a:avLst/>
          </a:prstGeom>
          <a:blipFill>
            <a:blip r:embed="rId6" cstate="print"/>
            <a:tile tx="0" ty="0" sx="100000" sy="100000" flip="none" algn="tl"/>
          </a:blipFill>
          <a:ln w="9525">
            <a:noFill/>
            <a:miter lim="800000"/>
            <a:headEnd/>
            <a:tailEnd/>
          </a:ln>
        </p:spPr>
        <p:txBody>
          <a:bodyPr wrap="none" lIns="0" tIns="0" rIns="0" bIns="0">
            <a:spAutoFit/>
          </a:bodyPr>
          <a:lstStyle/>
          <a:p>
            <a:r>
              <a:rPr lang="fr-CA" sz="1200" b="1" dirty="0">
                <a:latin typeface="+mn-lt"/>
                <a:hlinkClick r:id="rId7" action="ppaction://hlinksldjump"/>
              </a:rPr>
              <a:t>Début de section 1</a:t>
            </a:r>
            <a:endParaRPr lang="fr-CA" sz="1200" b="1" dirty="0">
              <a:latin typeface="+mn-lt"/>
            </a:endParaRPr>
          </a:p>
        </p:txBody>
      </p:sp>
      <p:sp>
        <p:nvSpPr>
          <p:cNvPr id="33797" name="Espace réservé de la date 1"/>
          <p:cNvSpPr>
            <a:spLocks noGrp="1"/>
          </p:cNvSpPr>
          <p:nvPr>
            <p:ph type="dt" sz="quarter" idx="10"/>
            <p:custDataLst>
              <p:tags r:id="rId4"/>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8" name="Espace réservé du numéro de diapositive 7"/>
          <p:cNvSpPr>
            <a:spLocks noGrp="1"/>
          </p:cNvSpPr>
          <p:nvPr>
            <p:ph type="sldNum" sz="quarter" idx="11"/>
          </p:nvPr>
        </p:nvSpPr>
        <p:spPr/>
        <p:txBody>
          <a:bodyPr/>
          <a:lstStyle/>
          <a:p>
            <a:pPr>
              <a:defRPr/>
            </a:pPr>
            <a:fld id="{BD083B82-993E-4E20-8064-C3CDB65AD39D}" type="slidenum">
              <a:rPr lang="fr-CA" smtClean="0"/>
              <a:pPr>
                <a:defRPr/>
              </a:pPr>
              <a:t>10</a:t>
            </a:fld>
            <a:endParaRPr lang="fr-CA"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custDataLst>
              <p:tags r:id="rId1"/>
            </p:custDataLst>
          </p:nvPr>
        </p:nvSpPr>
        <p:spPr>
          <a:xfrm>
            <a:off x="179388" y="188912"/>
            <a:ext cx="8785225" cy="838201"/>
          </a:xfrm>
        </p:spPr>
        <p:txBody>
          <a:bodyPr anchor="ctr">
            <a:normAutofit fontScale="90000"/>
          </a:bodyPr>
          <a:lstStyle/>
          <a:p>
            <a:pPr fontAlgn="auto">
              <a:spcAft>
                <a:spcPts val="0"/>
              </a:spcAft>
              <a:defRPr/>
            </a:pPr>
            <a:r>
              <a:rPr lang="fr-CA" dirty="0"/>
              <a:t>Perfectionnement – Recyclage – Stages – Etc.</a:t>
            </a:r>
          </a:p>
        </p:txBody>
      </p:sp>
      <p:sp>
        <p:nvSpPr>
          <p:cNvPr id="7" name="Espace réservé du contenu 6"/>
          <p:cNvSpPr>
            <a:spLocks noGrp="1"/>
          </p:cNvSpPr>
          <p:nvPr>
            <p:ph sz="quarter" idx="1"/>
            <p:custDataLst>
              <p:tags r:id="rId2"/>
            </p:custDataLst>
          </p:nvPr>
        </p:nvSpPr>
        <p:spPr>
          <a:xfrm>
            <a:off x="179388" y="1341438"/>
            <a:ext cx="8785225" cy="5040312"/>
          </a:xfrm>
        </p:spPr>
        <p:txBody>
          <a:bodyPr>
            <a:normAutofit/>
          </a:bodyPr>
          <a:lstStyle/>
          <a:p>
            <a:pPr marL="274320" indent="-274320" fontAlgn="auto">
              <a:lnSpc>
                <a:spcPct val="134000"/>
              </a:lnSpc>
              <a:spcBef>
                <a:spcPts val="0"/>
              </a:spcBef>
              <a:spcAft>
                <a:spcPts val="0"/>
              </a:spcAft>
              <a:buFont typeface="Wingdings 2"/>
              <a:buNone/>
              <a:defRPr/>
            </a:pPr>
            <a:endParaRPr lang="fr-CA" sz="1900" dirty="0"/>
          </a:p>
          <a:p>
            <a:pPr marL="274320" indent="-274320" fontAlgn="auto">
              <a:lnSpc>
                <a:spcPct val="134000"/>
              </a:lnSpc>
              <a:spcBef>
                <a:spcPts val="0"/>
              </a:spcBef>
              <a:spcAft>
                <a:spcPts val="0"/>
              </a:spcAft>
              <a:buFont typeface="Wingdings 2"/>
              <a:buNone/>
              <a:defRPr/>
            </a:pPr>
            <a:r>
              <a:rPr lang="fr-CA" sz="1900" dirty="0"/>
              <a:t>c) </a:t>
            </a:r>
            <a:r>
              <a:rPr lang="fr-CA" sz="1900" u="sng" dirty="0"/>
              <a:t>Volet 3</a:t>
            </a:r>
            <a:r>
              <a:rPr lang="fr-CA" sz="1900" dirty="0"/>
              <a:t> </a:t>
            </a:r>
          </a:p>
          <a:p>
            <a:pPr marL="0" indent="0" fontAlgn="auto">
              <a:lnSpc>
                <a:spcPct val="90000"/>
              </a:lnSpc>
              <a:spcBef>
                <a:spcPts val="500"/>
              </a:spcBef>
              <a:spcAft>
                <a:spcPts val="1500"/>
              </a:spcAft>
              <a:buNone/>
              <a:defRPr/>
            </a:pPr>
            <a:r>
              <a:rPr lang="fr-CA" sz="2000" dirty="0"/>
              <a:t>La tâche peut comprendre également, dans la mesure où l’enseignante ou l’enseignant y consent : </a:t>
            </a:r>
          </a:p>
          <a:p>
            <a:pPr marL="274320" indent="-274320" fontAlgn="auto">
              <a:spcBef>
                <a:spcPts val="500"/>
              </a:spcBef>
              <a:spcAft>
                <a:spcPts val="0"/>
              </a:spcAft>
              <a:buFont typeface="Wingdings 2"/>
              <a:buChar char=""/>
              <a:defRPr/>
            </a:pPr>
            <a:r>
              <a:rPr lang="fr-CA" sz="2000" dirty="0"/>
              <a:t>des activités de perfectionnement; </a:t>
            </a:r>
          </a:p>
          <a:p>
            <a:pPr marL="274320" indent="-274320" fontAlgn="auto">
              <a:spcBef>
                <a:spcPts val="500"/>
              </a:spcBef>
              <a:spcAft>
                <a:spcPts val="0"/>
              </a:spcAft>
              <a:buFont typeface="Wingdings 2"/>
              <a:buChar char=""/>
              <a:defRPr/>
            </a:pPr>
            <a:r>
              <a:rPr lang="fr-CA" sz="2000" dirty="0"/>
              <a:t>le recyclage; </a:t>
            </a:r>
          </a:p>
          <a:p>
            <a:pPr marL="274320" indent="-274320" fontAlgn="auto">
              <a:spcBef>
                <a:spcPts val="500"/>
              </a:spcBef>
              <a:spcAft>
                <a:spcPts val="0"/>
              </a:spcAft>
              <a:buFont typeface="Wingdings 2"/>
              <a:buChar char=""/>
              <a:defRPr/>
            </a:pPr>
            <a:r>
              <a:rPr lang="fr-CA" sz="2000" dirty="0"/>
              <a:t>les stages ou activités en milieu de travail reliés à la discipline; </a:t>
            </a:r>
          </a:p>
          <a:p>
            <a:pPr marL="274320" indent="-274320" fontAlgn="auto">
              <a:spcBef>
                <a:spcPts val="500"/>
              </a:spcBef>
              <a:spcAft>
                <a:spcPts val="0"/>
              </a:spcAft>
              <a:buFont typeface="Wingdings 2"/>
              <a:buChar char=""/>
              <a:defRPr/>
            </a:pPr>
            <a:r>
              <a:rPr lang="fr-CA" sz="2000" dirty="0"/>
              <a:t>des fonctions de recherche et d’innovation pédagogiques; </a:t>
            </a:r>
          </a:p>
          <a:p>
            <a:pPr marL="274320" indent="-274320" fontAlgn="auto">
              <a:spcBef>
                <a:spcPts val="500"/>
              </a:spcBef>
              <a:spcAft>
                <a:spcPts val="0"/>
              </a:spcAft>
              <a:buFont typeface="Wingdings 2"/>
              <a:buChar char=""/>
              <a:defRPr/>
            </a:pPr>
            <a:r>
              <a:rPr lang="fr-CA" sz="2000" dirty="0"/>
              <a:t>des activités dans les centres de transfert technologique; </a:t>
            </a:r>
          </a:p>
          <a:p>
            <a:pPr marL="274320" indent="-274320" fontAlgn="auto">
              <a:spcBef>
                <a:spcPts val="500"/>
              </a:spcBef>
              <a:spcAft>
                <a:spcPts val="0"/>
              </a:spcAft>
              <a:buFont typeface="Wingdings 2"/>
              <a:buChar char=""/>
              <a:defRPr/>
            </a:pPr>
            <a:r>
              <a:rPr lang="fr-CA" sz="2000" dirty="0"/>
              <a:t>la participation au développement institutionnel. </a:t>
            </a:r>
          </a:p>
        </p:txBody>
      </p:sp>
      <p:sp>
        <p:nvSpPr>
          <p:cNvPr id="33796" name="ZoneTexte 4"/>
          <p:cNvSpPr txBox="1">
            <a:spLocks noChangeArrowheads="1"/>
          </p:cNvSpPr>
          <p:nvPr>
            <p:custDataLst>
              <p:tags r:id="rId3"/>
            </p:custDataLst>
          </p:nvPr>
        </p:nvSpPr>
        <p:spPr bwMode="auto">
          <a:xfrm>
            <a:off x="6404346" y="6517616"/>
            <a:ext cx="1304844" cy="184666"/>
          </a:xfrm>
          <a:prstGeom prst="rect">
            <a:avLst/>
          </a:prstGeom>
          <a:blipFill>
            <a:blip r:embed="rId6" cstate="print"/>
            <a:tile tx="0" ty="0" sx="100000" sy="100000" flip="none" algn="tl"/>
          </a:blipFill>
          <a:ln w="9525">
            <a:noFill/>
            <a:miter lim="800000"/>
            <a:headEnd/>
            <a:tailEnd/>
          </a:ln>
        </p:spPr>
        <p:txBody>
          <a:bodyPr wrap="none" lIns="0" tIns="0" rIns="0" bIns="0">
            <a:spAutoFit/>
          </a:bodyPr>
          <a:lstStyle/>
          <a:p>
            <a:r>
              <a:rPr lang="fr-CA" sz="1200" b="1" dirty="0">
                <a:latin typeface="+mn-lt"/>
                <a:hlinkClick r:id="rId7" action="ppaction://hlinksldjump"/>
              </a:rPr>
              <a:t>Début de section 1</a:t>
            </a:r>
            <a:endParaRPr lang="fr-CA" sz="1200" b="1" dirty="0">
              <a:latin typeface="+mn-lt"/>
            </a:endParaRPr>
          </a:p>
        </p:txBody>
      </p:sp>
      <p:sp>
        <p:nvSpPr>
          <p:cNvPr id="33797" name="Espace réservé de la date 1"/>
          <p:cNvSpPr>
            <a:spLocks noGrp="1"/>
          </p:cNvSpPr>
          <p:nvPr>
            <p:ph type="dt" sz="quarter" idx="10"/>
            <p:custDataLst>
              <p:tags r:id="rId4"/>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8" name="Espace réservé du numéro de diapositive 7"/>
          <p:cNvSpPr>
            <a:spLocks noGrp="1"/>
          </p:cNvSpPr>
          <p:nvPr>
            <p:ph type="sldNum" sz="quarter" idx="11"/>
          </p:nvPr>
        </p:nvSpPr>
        <p:spPr/>
        <p:txBody>
          <a:bodyPr/>
          <a:lstStyle/>
          <a:p>
            <a:pPr>
              <a:defRPr/>
            </a:pPr>
            <a:fld id="{BD083B82-993E-4E20-8064-C3CDB65AD39D}" type="slidenum">
              <a:rPr lang="fr-CA" smtClean="0"/>
              <a:pPr>
                <a:defRPr/>
              </a:pPr>
              <a:t>11</a:t>
            </a:fld>
            <a:endParaRPr lang="fr-CA" dirty="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re 1"/>
          <p:cNvSpPr>
            <a:spLocks noGrp="1"/>
          </p:cNvSpPr>
          <p:nvPr>
            <p:ph type="title"/>
            <p:custDataLst>
              <p:tags r:id="rId1"/>
            </p:custDataLst>
          </p:nvPr>
        </p:nvSpPr>
        <p:spPr/>
        <p:txBody>
          <a:bodyPr/>
          <a:lstStyle/>
          <a:p>
            <a:pPr algn="l"/>
            <a:r>
              <a:rPr lang="fr-CA" dirty="0"/>
              <a:t>Qu’est-ce que la disponibilité?	</a:t>
            </a:r>
            <a:r>
              <a:rPr lang="fr-CA" sz="2400" dirty="0"/>
              <a:t>Art. 8-3.01</a:t>
            </a:r>
          </a:p>
        </p:txBody>
      </p:sp>
      <p:sp>
        <p:nvSpPr>
          <p:cNvPr id="4" name="Espace réservé du contenu 3"/>
          <p:cNvSpPr>
            <a:spLocks noGrp="1"/>
          </p:cNvSpPr>
          <p:nvPr>
            <p:ph sz="quarter" idx="1"/>
            <p:custDataLst>
              <p:tags r:id="rId2"/>
            </p:custDataLst>
          </p:nvPr>
        </p:nvSpPr>
        <p:spPr>
          <a:xfrm>
            <a:off x="179512" y="1628800"/>
            <a:ext cx="8784976" cy="4752528"/>
          </a:xfrm>
        </p:spPr>
        <p:txBody>
          <a:bodyPr/>
          <a:lstStyle/>
          <a:p>
            <a:pPr marL="0" indent="0">
              <a:buNone/>
            </a:pPr>
            <a:r>
              <a:rPr lang="fr-CA" sz="2200" dirty="0"/>
              <a:t>La disponibilité c’est le temps consacré, par exemple, à l’encadrement des élèves, à la participation aux réunions départementales, aux journées pédagogiques, etc.</a:t>
            </a:r>
          </a:p>
          <a:p>
            <a:r>
              <a:rPr lang="fr-CA" sz="2200" dirty="0"/>
              <a:t>Pour un prof qui assume une pleine charge session, la disponibilité s’établit </a:t>
            </a:r>
            <a:r>
              <a:rPr lang="fr-CA" sz="2200" u="sng" dirty="0"/>
              <a:t>normalement</a:t>
            </a:r>
            <a:r>
              <a:rPr lang="fr-CA" sz="2200" dirty="0"/>
              <a:t> à 32½ heures par semaine et à 6½ heures par jour.</a:t>
            </a:r>
          </a:p>
          <a:p>
            <a:r>
              <a:rPr lang="fr-CA" sz="2200" dirty="0"/>
              <a:t>Si vous n’avez pas une pleine tâche, la disponibilité est évaluée au prorata de la tâche.</a:t>
            </a:r>
          </a:p>
          <a:p>
            <a:r>
              <a:rPr lang="fr-CA" sz="2200" dirty="0"/>
              <a:t>Il doit s’écouler 14 heures entre la fin d’une période de disponibilité et le début d’une autre;</a:t>
            </a:r>
          </a:p>
          <a:p>
            <a:r>
              <a:rPr lang="fr-CA" sz="2200" dirty="0"/>
              <a:t>La disponibilité doit se situer à l’intérieur d’une période de 10 heures.</a:t>
            </a:r>
          </a:p>
        </p:txBody>
      </p:sp>
      <p:sp>
        <p:nvSpPr>
          <p:cNvPr id="34821" name="Espace réservé de la date 5"/>
          <p:cNvSpPr>
            <a:spLocks noGrp="1"/>
          </p:cNvSpPr>
          <p:nvPr>
            <p:ph type="dt" sz="quarter" idx="10"/>
            <p:custDataLst>
              <p:tags r:id="rId3"/>
            </p:custDataLst>
          </p:nvPr>
        </p:nvSpPr>
        <p:spPr/>
        <p:txBody>
          <a:bodyPr/>
          <a:lstStyle/>
          <a:p>
            <a:r>
              <a:rPr lang="fr-FR"/>
              <a:t>2019-03-28</a:t>
            </a:r>
            <a:endParaRPr lang="fr-CA"/>
          </a:p>
        </p:txBody>
      </p:sp>
      <p:sp>
        <p:nvSpPr>
          <p:cNvPr id="6" name="Espace réservé du numéro de diapositive 5"/>
          <p:cNvSpPr>
            <a:spLocks noGrp="1"/>
          </p:cNvSpPr>
          <p:nvPr>
            <p:ph type="sldNum" sz="quarter" idx="11"/>
          </p:nvPr>
        </p:nvSpPr>
        <p:spPr/>
        <p:txBody>
          <a:bodyPr/>
          <a:lstStyle/>
          <a:p>
            <a:fld id="{BD083B82-993E-4E20-8064-C3CDB65AD39D}" type="slidenum">
              <a:rPr lang="fr-CA" smtClean="0"/>
              <a:pPr/>
              <a:t>12</a:t>
            </a:fld>
            <a:endParaRPr lang="fr-CA" dirty="0"/>
          </a:p>
        </p:txBody>
      </p:sp>
      <p:sp>
        <p:nvSpPr>
          <p:cNvPr id="8" name="ZoneTexte 4"/>
          <p:cNvSpPr txBox="1">
            <a:spLocks noChangeArrowheads="1"/>
          </p:cNvSpPr>
          <p:nvPr>
            <p:custDataLst>
              <p:tags r:id="rId4"/>
            </p:custDataLst>
          </p:nvPr>
        </p:nvSpPr>
        <p:spPr bwMode="auto">
          <a:xfrm>
            <a:off x="6404346" y="6517616"/>
            <a:ext cx="1304844" cy="184666"/>
          </a:xfrm>
          <a:prstGeom prst="rect">
            <a:avLst/>
          </a:prstGeom>
          <a:blipFill>
            <a:blip r:embed="rId6" cstate="print"/>
            <a:tile tx="0" ty="0" sx="100000" sy="100000" flip="none" algn="tl"/>
          </a:blipFill>
          <a:ln w="9525">
            <a:noFill/>
            <a:miter lim="800000"/>
            <a:headEnd/>
            <a:tailEnd/>
          </a:ln>
        </p:spPr>
        <p:txBody>
          <a:bodyPr wrap="none" lIns="0" tIns="0" rIns="0" bIns="0">
            <a:spAutoFit/>
          </a:bodyPr>
          <a:lstStyle/>
          <a:p>
            <a:r>
              <a:rPr lang="fr-CA" sz="1200" b="1" dirty="0">
                <a:latin typeface="+mn-lt"/>
                <a:hlinkClick r:id="rId7" action="ppaction://hlinksldjump"/>
              </a:rPr>
              <a:t>Début de section 1</a:t>
            </a:r>
            <a:endParaRPr lang="fr-CA" sz="1200" b="1" dirty="0">
              <a:latin typeface="+mn-lt"/>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re 1"/>
          <p:cNvSpPr>
            <a:spLocks noGrp="1"/>
          </p:cNvSpPr>
          <p:nvPr>
            <p:ph type="title"/>
            <p:custDataLst>
              <p:tags r:id="rId1"/>
            </p:custDataLst>
          </p:nvPr>
        </p:nvSpPr>
        <p:spPr/>
        <p:txBody>
          <a:bodyPr/>
          <a:lstStyle/>
          <a:p>
            <a:pPr algn="l"/>
            <a:r>
              <a:rPr lang="fr-CA" dirty="0"/>
              <a:t>Qu’est-ce que le double emploi?</a:t>
            </a:r>
          </a:p>
        </p:txBody>
      </p:sp>
      <p:sp>
        <p:nvSpPr>
          <p:cNvPr id="4" name="Espace réservé du contenu 3"/>
          <p:cNvSpPr>
            <a:spLocks noGrp="1"/>
          </p:cNvSpPr>
          <p:nvPr>
            <p:ph sz="quarter" idx="1"/>
            <p:custDataLst>
              <p:tags r:id="rId2"/>
            </p:custDataLst>
          </p:nvPr>
        </p:nvSpPr>
        <p:spPr>
          <a:xfrm>
            <a:off x="179512" y="1556792"/>
            <a:ext cx="8784976" cy="4824536"/>
          </a:xfrm>
        </p:spPr>
        <p:txBody>
          <a:bodyPr>
            <a:normAutofit/>
          </a:bodyPr>
          <a:lstStyle/>
          <a:p>
            <a:r>
              <a:rPr lang="fr-CA" dirty="0"/>
              <a:t>Si vous assumez une pleine charge session, le Collège s’attend à ce que vous considériez qu’il s’agit de votre travail à plein temps.</a:t>
            </a:r>
          </a:p>
          <a:p>
            <a:r>
              <a:rPr lang="fr-CA" dirty="0"/>
              <a:t>Il y a encore un certain flou quant à l’interprétation de ce qu’est le double emploi. C’est souvent une question d’appréciation, car il existe une bonne dose de subjectivité.</a:t>
            </a:r>
          </a:p>
          <a:p>
            <a:r>
              <a:rPr lang="fr-CA" dirty="0"/>
              <a:t>Il s'agit de s’assurer que d’autres activités professionnelles ne nous empêchent pas de fournir les 32 ½ de disponibilité qui sont exigées par notre contrat de travail (dans le cas d’une pleine charge).</a:t>
            </a:r>
          </a:p>
          <a:p>
            <a:r>
              <a:rPr lang="fr-CA" dirty="0"/>
              <a:t>On peut donc enseigner le soir, l’été, enseigner dans un autre établissement scolaire, exercer une autre activité professionnelle </a:t>
            </a:r>
            <a:r>
              <a:rPr lang="fr-CA" b="1" dirty="0"/>
              <a:t>dans la mesure où on est capable de fournir la disponibilité requise </a:t>
            </a:r>
            <a:r>
              <a:rPr lang="fr-CA" dirty="0"/>
              <a:t>en proportion de notre charge d’enseignement.</a:t>
            </a:r>
          </a:p>
        </p:txBody>
      </p:sp>
      <p:sp>
        <p:nvSpPr>
          <p:cNvPr id="35845" name="Espace réservé de la date 5"/>
          <p:cNvSpPr>
            <a:spLocks noGrp="1"/>
          </p:cNvSpPr>
          <p:nvPr>
            <p:ph type="dt" sz="quarter" idx="10"/>
            <p:custDataLst>
              <p:tags r:id="rId3"/>
            </p:custDataLst>
          </p:nvPr>
        </p:nvSpPr>
        <p:spPr/>
        <p:txBody>
          <a:bodyPr/>
          <a:lstStyle/>
          <a:p>
            <a:r>
              <a:rPr lang="fr-FR"/>
              <a:t>2019-03-28</a:t>
            </a:r>
            <a:endParaRPr lang="fr-CA"/>
          </a:p>
        </p:txBody>
      </p:sp>
      <p:sp>
        <p:nvSpPr>
          <p:cNvPr id="6" name="Espace réservé du numéro de diapositive 5"/>
          <p:cNvSpPr>
            <a:spLocks noGrp="1"/>
          </p:cNvSpPr>
          <p:nvPr>
            <p:ph type="sldNum" sz="quarter" idx="11"/>
          </p:nvPr>
        </p:nvSpPr>
        <p:spPr/>
        <p:txBody>
          <a:bodyPr/>
          <a:lstStyle/>
          <a:p>
            <a:fld id="{BD083B82-993E-4E20-8064-C3CDB65AD39D}" type="slidenum">
              <a:rPr lang="fr-CA" smtClean="0"/>
              <a:pPr/>
              <a:t>13</a:t>
            </a:fld>
            <a:endParaRPr lang="fr-CA" dirty="0"/>
          </a:p>
        </p:txBody>
      </p:sp>
      <p:sp>
        <p:nvSpPr>
          <p:cNvPr id="8" name="ZoneTexte 4"/>
          <p:cNvSpPr txBox="1">
            <a:spLocks noChangeArrowheads="1"/>
          </p:cNvSpPr>
          <p:nvPr>
            <p:custDataLst>
              <p:tags r:id="rId4"/>
            </p:custDataLst>
          </p:nvPr>
        </p:nvSpPr>
        <p:spPr bwMode="auto">
          <a:xfrm>
            <a:off x="6404346" y="6517616"/>
            <a:ext cx="1304844" cy="184666"/>
          </a:xfrm>
          <a:prstGeom prst="rect">
            <a:avLst/>
          </a:prstGeom>
          <a:blipFill>
            <a:blip r:embed="rId6" cstate="print"/>
            <a:tile tx="0" ty="0" sx="100000" sy="100000" flip="none" algn="tl"/>
          </a:blipFill>
          <a:ln w="9525">
            <a:noFill/>
            <a:miter lim="800000"/>
            <a:headEnd/>
            <a:tailEnd/>
          </a:ln>
        </p:spPr>
        <p:txBody>
          <a:bodyPr wrap="none" lIns="0" tIns="0" rIns="0" bIns="0">
            <a:spAutoFit/>
          </a:bodyPr>
          <a:lstStyle/>
          <a:p>
            <a:r>
              <a:rPr lang="fr-CA" sz="1200" b="1" dirty="0">
                <a:latin typeface="+mn-lt"/>
                <a:hlinkClick r:id="rId7" action="ppaction://hlinksldjump"/>
              </a:rPr>
              <a:t>Début de section 1</a:t>
            </a:r>
            <a:endParaRPr lang="fr-CA" sz="1200" b="1" dirty="0">
              <a:latin typeface="+mn-lt"/>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itre 1"/>
          <p:cNvSpPr>
            <a:spLocks noGrp="1"/>
          </p:cNvSpPr>
          <p:nvPr>
            <p:ph type="title"/>
            <p:custDataLst>
              <p:tags r:id="rId1"/>
            </p:custDataLst>
          </p:nvPr>
        </p:nvSpPr>
        <p:spPr>
          <a:xfrm>
            <a:off x="155575" y="152400"/>
            <a:ext cx="8823325" cy="1905000"/>
          </a:xfrm>
        </p:spPr>
        <p:txBody>
          <a:bodyPr/>
          <a:lstStyle/>
          <a:p>
            <a:r>
              <a:rPr lang="fr-CA" sz="3200" dirty="0"/>
              <a:t>Section 2</a:t>
            </a:r>
            <a:br>
              <a:rPr lang="fr-CA" sz="3200" dirty="0"/>
            </a:br>
            <a:r>
              <a:rPr lang="fr-CA" sz="4000" dirty="0"/>
              <a:t>L’ATTRIBUTION</a:t>
            </a:r>
            <a:br>
              <a:rPr lang="fr-CA" sz="4000" dirty="0"/>
            </a:br>
            <a:r>
              <a:rPr lang="fr-CA" sz="4000" dirty="0"/>
              <a:t>DES CHARGES ET DES COURS</a:t>
            </a:r>
          </a:p>
        </p:txBody>
      </p:sp>
      <p:sp>
        <p:nvSpPr>
          <p:cNvPr id="36868" name="Espace réservé de la date 4"/>
          <p:cNvSpPr>
            <a:spLocks noGrp="1"/>
          </p:cNvSpPr>
          <p:nvPr>
            <p:ph type="dt" sz="quarter" idx="10"/>
            <p:custDataLst>
              <p:tags r:id="rId2"/>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3" name="Espace réservé du texte 2"/>
          <p:cNvSpPr>
            <a:spLocks noGrp="1"/>
          </p:cNvSpPr>
          <p:nvPr>
            <p:ph type="body" idx="1"/>
            <p:custDataLst>
              <p:tags r:id="rId3"/>
            </p:custDataLst>
          </p:nvPr>
        </p:nvSpPr>
        <p:spPr>
          <a:xfrm>
            <a:off x="179512" y="2636912"/>
            <a:ext cx="8785225" cy="3384550"/>
          </a:xfrm>
        </p:spPr>
        <p:txBody>
          <a:bodyPr>
            <a:normAutofit/>
          </a:bodyPr>
          <a:lstStyle/>
          <a:p>
            <a:pPr fontAlgn="auto">
              <a:spcAft>
                <a:spcPts val="0"/>
              </a:spcAft>
              <a:buFont typeface="Wingdings 2"/>
              <a:buNone/>
              <a:defRPr/>
            </a:pPr>
            <a:endParaRPr lang="fr-CA" dirty="0">
              <a:solidFill>
                <a:schemeClr val="accent6">
                  <a:lumMod val="50000"/>
                </a:schemeClr>
              </a:solidFill>
            </a:endParaRPr>
          </a:p>
          <a:p>
            <a:pPr marL="452438" indent="-366713" algn="l" fontAlgn="auto">
              <a:spcBef>
                <a:spcPts val="1500"/>
              </a:spcBef>
              <a:spcAft>
                <a:spcPts val="0"/>
              </a:spcAft>
              <a:buSzPct val="100000"/>
              <a:buFont typeface="Arial" pitchFamily="34" charset="0"/>
              <a:buChar char="•"/>
              <a:defRPr/>
            </a:pPr>
            <a:r>
              <a:rPr lang="fr-CA" sz="2400" dirty="0">
                <a:solidFill>
                  <a:schemeClr val="tx1">
                    <a:lumMod val="75000"/>
                    <a:lumOff val="25000"/>
                  </a:schemeClr>
                </a:solidFill>
                <a:hlinkClick r:id="rId5" action="ppaction://hlinksldjump"/>
              </a:rPr>
              <a:t>POSTULER – formulaire A</a:t>
            </a:r>
            <a:endParaRPr lang="fr-CA" sz="2400" dirty="0">
              <a:solidFill>
                <a:schemeClr val="tx1">
                  <a:lumMod val="75000"/>
                  <a:lumOff val="25000"/>
                </a:schemeClr>
              </a:solidFill>
            </a:endParaRPr>
          </a:p>
          <a:p>
            <a:pPr marL="452438" indent="-366713" algn="l" fontAlgn="auto">
              <a:spcBef>
                <a:spcPts val="1500"/>
              </a:spcBef>
              <a:spcAft>
                <a:spcPts val="0"/>
              </a:spcAft>
              <a:buSzPct val="100000"/>
              <a:buFont typeface="Arial" pitchFamily="34" charset="0"/>
              <a:buChar char="•"/>
              <a:defRPr/>
            </a:pPr>
            <a:r>
              <a:rPr lang="fr-CA" sz="2400" dirty="0">
                <a:solidFill>
                  <a:schemeClr val="accent6">
                    <a:lumMod val="50000"/>
                  </a:schemeClr>
                </a:solidFill>
                <a:hlinkClick r:id="rId6" action="ppaction://hlinksldjump"/>
              </a:rPr>
              <a:t>ANCIENNETÉ</a:t>
            </a:r>
            <a:endParaRPr lang="fr-CA" sz="2400" dirty="0">
              <a:solidFill>
                <a:schemeClr val="accent6">
                  <a:lumMod val="50000"/>
                </a:schemeClr>
              </a:solidFill>
            </a:endParaRPr>
          </a:p>
          <a:p>
            <a:pPr marL="452438" indent="-366713" algn="l" fontAlgn="auto">
              <a:spcBef>
                <a:spcPts val="1500"/>
              </a:spcBef>
              <a:spcAft>
                <a:spcPts val="0"/>
              </a:spcAft>
              <a:buSzPct val="100000"/>
              <a:buFont typeface="Arial" pitchFamily="34" charset="0"/>
              <a:buChar char="•"/>
              <a:defRPr/>
            </a:pPr>
            <a:r>
              <a:rPr lang="fr-CA" sz="2400" dirty="0">
                <a:solidFill>
                  <a:schemeClr val="accent6">
                    <a:lumMod val="50000"/>
                  </a:schemeClr>
                </a:solidFill>
                <a:hlinkClick r:id="rId7" action="ppaction://hlinksldjump"/>
              </a:rPr>
              <a:t>PRIORITÉ</a:t>
            </a:r>
            <a:endParaRPr lang="fr-CA" sz="2400" dirty="0">
              <a:solidFill>
                <a:schemeClr val="accent6">
                  <a:lumMod val="50000"/>
                </a:schemeClr>
              </a:solidFill>
            </a:endParaRPr>
          </a:p>
          <a:p>
            <a:pPr marL="452438" indent="-366713" algn="l" fontAlgn="auto">
              <a:spcBef>
                <a:spcPts val="1500"/>
              </a:spcBef>
              <a:spcAft>
                <a:spcPts val="0"/>
              </a:spcAft>
              <a:buSzPct val="100000"/>
              <a:buFont typeface="Arial" pitchFamily="34" charset="0"/>
              <a:buChar char="•"/>
              <a:defRPr/>
            </a:pPr>
            <a:r>
              <a:rPr lang="fr-CA" sz="2400" dirty="0">
                <a:solidFill>
                  <a:schemeClr val="accent6">
                    <a:lumMod val="50000"/>
                  </a:schemeClr>
                </a:solidFill>
                <a:hlinkClick r:id="rId8" action="ppaction://hlinksldjump"/>
              </a:rPr>
              <a:t>ALLOCATION DES RESSOURCES PAR DÉPARTEMENT</a:t>
            </a:r>
            <a:endParaRPr lang="fr-CA" sz="2400" dirty="0">
              <a:solidFill>
                <a:schemeClr val="accent6">
                  <a:lumMod val="50000"/>
                </a:schemeClr>
              </a:solidFill>
            </a:endParaRPr>
          </a:p>
          <a:p>
            <a:pPr marL="452438" indent="-366713" algn="l" fontAlgn="auto">
              <a:spcBef>
                <a:spcPts val="1500"/>
              </a:spcBef>
              <a:spcAft>
                <a:spcPts val="0"/>
              </a:spcAft>
              <a:buSzPct val="100000"/>
              <a:buFont typeface="Arial" pitchFamily="34" charset="0"/>
              <a:buChar char="•"/>
              <a:defRPr/>
            </a:pPr>
            <a:r>
              <a:rPr lang="fr-CA" sz="2400" dirty="0">
                <a:solidFill>
                  <a:schemeClr val="accent6">
                    <a:lumMod val="50000"/>
                  </a:schemeClr>
                </a:solidFill>
                <a:hlinkClick r:id="rId9" action="ppaction://hlinksldjump"/>
              </a:rPr>
              <a:t>RÉPARTITION DES COURS AU SEIN DU DÉPARTEMENT</a:t>
            </a:r>
            <a:endParaRPr lang="fr-CA" sz="2400" dirty="0">
              <a:solidFill>
                <a:schemeClr val="accent6">
                  <a:lumMod val="50000"/>
                </a:schemeClr>
              </a:solidFill>
            </a:endParaRPr>
          </a:p>
        </p:txBody>
      </p:sp>
      <p:sp>
        <p:nvSpPr>
          <p:cNvPr id="5" name="Espace réservé du numéro de diapositive 4"/>
          <p:cNvSpPr>
            <a:spLocks noGrp="1"/>
          </p:cNvSpPr>
          <p:nvPr>
            <p:ph type="sldNum" sz="quarter" idx="11"/>
          </p:nvPr>
        </p:nvSpPr>
        <p:spPr/>
        <p:txBody>
          <a:bodyPr/>
          <a:lstStyle/>
          <a:p>
            <a:pPr>
              <a:defRPr/>
            </a:pPr>
            <a:fld id="{52FE7E25-D8FF-422D-A0B4-EDF6309B0CD2}" type="slidenum">
              <a:rPr lang="fr-CA" smtClean="0"/>
              <a:pPr>
                <a:defRPr/>
              </a:pPr>
              <a:t>14</a:t>
            </a:fld>
            <a:endParaRPr lang="fr-CA" dirty="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Postuler – Le formulaire A</a:t>
            </a:r>
          </a:p>
        </p:txBody>
      </p:sp>
      <p:sp>
        <p:nvSpPr>
          <p:cNvPr id="3" name="Espace réservé du contenu 2"/>
          <p:cNvSpPr>
            <a:spLocks noGrp="1"/>
          </p:cNvSpPr>
          <p:nvPr>
            <p:ph sz="quarter" idx="1"/>
            <p:custDataLst>
              <p:tags r:id="rId2"/>
            </p:custDataLst>
          </p:nvPr>
        </p:nvSpPr>
        <p:spPr>
          <a:xfrm>
            <a:off x="179512" y="1507999"/>
            <a:ext cx="8784976" cy="4873329"/>
          </a:xfrm>
        </p:spPr>
        <p:txBody>
          <a:bodyPr anchor="ctr">
            <a:normAutofit/>
          </a:bodyPr>
          <a:lstStyle/>
          <a:p>
            <a:r>
              <a:rPr lang="fr-CA" dirty="0"/>
              <a:t>Le fait de participer à la répartition des tâches et de signer votre tâche ne vous dispense pas de postuler selon la procédure déterminée par le Collège. Si vous ne postulez pas, vous n’aurez pas de contrat.</a:t>
            </a:r>
          </a:p>
          <a:p>
            <a:r>
              <a:rPr lang="fr-CA" dirty="0"/>
              <a:t>Chaque session, il faut lire attentivement le document que transmet la direction sur la procédure à suivre.</a:t>
            </a:r>
          </a:p>
          <a:p>
            <a:r>
              <a:rPr lang="fr-CA" dirty="0"/>
              <a:t>Après avoir postulé, il est possible de se désister, mais il faut le faire avant l’échéance indiquée. </a:t>
            </a:r>
          </a:p>
          <a:p>
            <a:r>
              <a:rPr lang="fr-CA" dirty="0"/>
              <a:t>Un désistement hors délai pourrait avoir des conséquences sérieuses sur le lien d’emploi s’il a pour effet de provoquer la tenue d'un comité de sélection.</a:t>
            </a:r>
          </a:p>
        </p:txBody>
      </p:sp>
      <p:sp>
        <p:nvSpPr>
          <p:cNvPr id="37893" name="Espace réservé de la date 5"/>
          <p:cNvSpPr>
            <a:spLocks noGrp="1"/>
          </p:cNvSpPr>
          <p:nvPr>
            <p:ph type="dt" sz="quarter" idx="10"/>
            <p:custDataLst>
              <p:tags r:id="rId3"/>
            </p:custDataLst>
          </p:nvPr>
        </p:nvSpPr>
        <p:spPr/>
        <p:txBody>
          <a:bodyPr/>
          <a:lstStyle/>
          <a:p>
            <a:r>
              <a:rPr lang="fr-FR"/>
              <a:t>2019-03-28</a:t>
            </a:r>
            <a:endParaRPr lang="fr-CA"/>
          </a:p>
        </p:txBody>
      </p:sp>
      <p:sp>
        <p:nvSpPr>
          <p:cNvPr id="6" name="Espace réservé du numéro de diapositive 5"/>
          <p:cNvSpPr>
            <a:spLocks noGrp="1"/>
          </p:cNvSpPr>
          <p:nvPr>
            <p:ph type="sldNum" sz="quarter" idx="11"/>
          </p:nvPr>
        </p:nvSpPr>
        <p:spPr/>
        <p:txBody>
          <a:bodyPr/>
          <a:lstStyle/>
          <a:p>
            <a:fld id="{BD083B82-993E-4E20-8064-C3CDB65AD39D}" type="slidenum">
              <a:rPr lang="fr-CA" smtClean="0"/>
              <a:pPr/>
              <a:t>15</a:t>
            </a:fld>
            <a:endParaRPr lang="fr-CA" dirty="0"/>
          </a:p>
        </p:txBody>
      </p:sp>
      <p:sp>
        <p:nvSpPr>
          <p:cNvPr id="37892" name="ZoneTexte 4"/>
          <p:cNvSpPr txBox="1">
            <a:spLocks noChangeArrowheads="1"/>
          </p:cNvSpPr>
          <p:nvPr>
            <p:custDataLst>
              <p:tags r:id="rId4"/>
            </p:custDataLst>
          </p:nvPr>
        </p:nvSpPr>
        <p:spPr bwMode="auto">
          <a:xfrm>
            <a:off x="6252026" y="6503350"/>
            <a:ext cx="1434688" cy="184666"/>
          </a:xfrm>
          <a:prstGeom prst="rect">
            <a:avLst/>
          </a:prstGeom>
          <a:gradFill>
            <a:gsLst>
              <a:gs pos="0">
                <a:schemeClr val="accent6">
                  <a:lumMod val="60000"/>
                  <a:lumOff val="40000"/>
                </a:schemeClr>
              </a:gs>
              <a:gs pos="64999">
                <a:srgbClr val="F0EBD5"/>
              </a:gs>
              <a:gs pos="100000">
                <a:srgbClr val="D1C39F"/>
              </a:gs>
            </a:gsLst>
            <a:lin ang="5400000" scaled="0"/>
          </a:gradFill>
          <a:ln w="9525">
            <a:noFill/>
            <a:miter lim="800000"/>
            <a:headEnd/>
            <a:tailEnd/>
          </a:ln>
        </p:spPr>
        <p:txBody>
          <a:bodyPr wrap="none" lIns="0" tIns="0" rIns="0" bIns="0">
            <a:spAutoFit/>
          </a:bodyPr>
          <a:lstStyle/>
          <a:p>
            <a:r>
              <a:rPr lang="fr-CA" sz="1200" b="1" dirty="0">
                <a:latin typeface="+mn-lt"/>
                <a:hlinkClick r:id="rId6" action="ppaction://hlinksldjump"/>
              </a:rPr>
              <a:t>Menu de la section 2</a:t>
            </a:r>
            <a:endParaRPr lang="fr-CA" sz="1200" b="1" dirty="0">
              <a:latin typeface="+mn-lt"/>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re 1"/>
          <p:cNvSpPr>
            <a:spLocks noGrp="1"/>
          </p:cNvSpPr>
          <p:nvPr>
            <p:ph type="title"/>
            <p:custDataLst>
              <p:tags r:id="rId1"/>
            </p:custDataLst>
          </p:nvPr>
        </p:nvSpPr>
        <p:spPr>
          <a:xfrm>
            <a:off x="179388" y="188913"/>
            <a:ext cx="8785225" cy="798512"/>
          </a:xfrm>
        </p:spPr>
        <p:txBody>
          <a:bodyPr/>
          <a:lstStyle/>
          <a:p>
            <a:r>
              <a:rPr lang="fr-CA" dirty="0">
                <a:solidFill>
                  <a:srgbClr val="7B9899"/>
                </a:solidFill>
              </a:rPr>
              <a:t>Postuler </a:t>
            </a:r>
          </a:p>
        </p:txBody>
      </p:sp>
      <p:sp>
        <p:nvSpPr>
          <p:cNvPr id="38915" name="Espace réservé de la date 5"/>
          <p:cNvSpPr>
            <a:spLocks noGrp="1"/>
          </p:cNvSpPr>
          <p:nvPr>
            <p:ph type="dt" sz="quarter" idx="10"/>
            <p:custDataLst>
              <p:tags r:id="rId2"/>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3" name="Espace réservé du contenu 2"/>
          <p:cNvSpPr>
            <a:spLocks noGrp="1"/>
          </p:cNvSpPr>
          <p:nvPr>
            <p:ph sz="quarter" idx="1"/>
            <p:custDataLst>
              <p:tags r:id="rId3"/>
            </p:custDataLst>
          </p:nvPr>
        </p:nvSpPr>
        <p:spPr>
          <a:xfrm>
            <a:off x="179388" y="1412776"/>
            <a:ext cx="8785225" cy="4968974"/>
          </a:xfrm>
        </p:spPr>
        <p:txBody>
          <a:bodyPr>
            <a:normAutofit lnSpcReduction="10000"/>
          </a:bodyPr>
          <a:lstStyle/>
          <a:p>
            <a:pPr marL="0" indent="0" fontAlgn="auto">
              <a:spcBef>
                <a:spcPts val="0"/>
              </a:spcBef>
              <a:spcAft>
                <a:spcPts val="0"/>
              </a:spcAft>
              <a:buFont typeface="Wingdings 2"/>
              <a:buNone/>
              <a:defRPr/>
            </a:pPr>
            <a:r>
              <a:rPr lang="fr-CA" b="1" dirty="0">
                <a:solidFill>
                  <a:srgbClr val="800000"/>
                </a:solidFill>
              </a:rPr>
              <a:t>NOTEZ BIEN</a:t>
            </a:r>
          </a:p>
          <a:p>
            <a:pPr marL="457200" indent="-457200" fontAlgn="auto">
              <a:lnSpc>
                <a:spcPct val="110000"/>
              </a:lnSpc>
              <a:spcBef>
                <a:spcPts val="1500"/>
              </a:spcBef>
              <a:spcAft>
                <a:spcPts val="0"/>
              </a:spcAft>
              <a:buFont typeface="+mj-lt"/>
              <a:buAutoNum type="arabicPeriod"/>
              <a:defRPr/>
            </a:pPr>
            <a:r>
              <a:rPr lang="fr-CA" dirty="0"/>
              <a:t>Signer sa tâche lors de la répartition, ce n’est pas postuler.</a:t>
            </a:r>
          </a:p>
          <a:p>
            <a:pPr marL="457200" indent="-457200" fontAlgn="auto">
              <a:lnSpc>
                <a:spcPct val="110000"/>
              </a:lnSpc>
              <a:spcBef>
                <a:spcPts val="1500"/>
              </a:spcBef>
              <a:spcAft>
                <a:spcPts val="0"/>
              </a:spcAft>
              <a:buFont typeface="+mj-lt"/>
              <a:buAutoNum type="arabicPeriod"/>
              <a:defRPr/>
            </a:pPr>
            <a:r>
              <a:rPr lang="fr-CA" dirty="0"/>
              <a:t>Si vous êtes en congé (maladie, maternité, etc.), il faut quand même postuler. </a:t>
            </a:r>
          </a:p>
          <a:p>
            <a:pPr marL="457200" indent="-457200" fontAlgn="auto">
              <a:lnSpc>
                <a:spcPct val="110000"/>
              </a:lnSpc>
              <a:spcBef>
                <a:spcPts val="1500"/>
              </a:spcBef>
              <a:spcAft>
                <a:spcPts val="0"/>
              </a:spcAft>
              <a:buFont typeface="+mj-lt"/>
              <a:buAutoNum type="arabicPeriod"/>
              <a:defRPr/>
            </a:pPr>
            <a:r>
              <a:rPr lang="fr-CA" dirty="0"/>
              <a:t>Le lien d’emploi avec le Collège existe pendant les trois années </a:t>
            </a:r>
            <a:br>
              <a:rPr lang="fr-CA" dirty="0"/>
            </a:br>
            <a:r>
              <a:rPr lang="fr-CA" dirty="0"/>
              <a:t>(six sessions) qui suivent l’obtention du dernier contrat. </a:t>
            </a:r>
          </a:p>
          <a:p>
            <a:pPr marL="457200" indent="-457200" fontAlgn="auto">
              <a:lnSpc>
                <a:spcPct val="110000"/>
              </a:lnSpc>
              <a:spcBef>
                <a:spcPts val="1500"/>
              </a:spcBef>
              <a:spcAft>
                <a:spcPts val="0"/>
              </a:spcAft>
              <a:buFont typeface="+mj-lt"/>
              <a:buAutoNum type="arabicPeriod"/>
              <a:defRPr/>
            </a:pPr>
            <a:r>
              <a:rPr lang="fr-CA" dirty="0"/>
              <a:t>Les courriels ont une valeur officielle.</a:t>
            </a:r>
          </a:p>
          <a:p>
            <a:pPr marL="0" indent="0" fontAlgn="auto">
              <a:lnSpc>
                <a:spcPct val="110000"/>
              </a:lnSpc>
              <a:spcBef>
                <a:spcPts val="500"/>
              </a:spcBef>
              <a:spcAft>
                <a:spcPts val="0"/>
              </a:spcAft>
              <a:buNone/>
              <a:defRPr/>
            </a:pPr>
            <a:endParaRPr lang="fr-CA" dirty="0"/>
          </a:p>
          <a:p>
            <a:pPr marL="0" indent="0" fontAlgn="auto">
              <a:lnSpc>
                <a:spcPct val="110000"/>
              </a:lnSpc>
              <a:spcBef>
                <a:spcPts val="500"/>
              </a:spcBef>
              <a:spcAft>
                <a:spcPts val="0"/>
              </a:spcAft>
              <a:buNone/>
              <a:defRPr/>
            </a:pPr>
            <a:r>
              <a:rPr lang="fr-CA" b="1" dirty="0">
                <a:solidFill>
                  <a:srgbClr val="800000"/>
                </a:solidFill>
              </a:rPr>
              <a:t>Attention!</a:t>
            </a:r>
            <a:r>
              <a:rPr lang="fr-CA" dirty="0"/>
              <a:t>  Dans </a:t>
            </a:r>
            <a:r>
              <a:rPr lang="fr-CA" i="1" dirty="0"/>
              <a:t>Colnet</a:t>
            </a:r>
            <a:r>
              <a:rPr lang="fr-CA" dirty="0"/>
              <a:t>, cochez la petite case qui permet de transmettre une alerte à votre courriel personnel lors de la réception d'un message! Cela permet de demeurer en contact avec le Collège pendant les périodes de congé et pendant les sessions où vous n’avez pas de tâche.</a:t>
            </a:r>
          </a:p>
        </p:txBody>
      </p:sp>
      <p:sp>
        <p:nvSpPr>
          <p:cNvPr id="7" name="ZoneTexte 4"/>
          <p:cNvSpPr txBox="1">
            <a:spLocks noChangeArrowheads="1"/>
          </p:cNvSpPr>
          <p:nvPr>
            <p:custDataLst>
              <p:tags r:id="rId4"/>
            </p:custDataLst>
          </p:nvPr>
        </p:nvSpPr>
        <p:spPr bwMode="auto">
          <a:xfrm>
            <a:off x="6252026" y="6503350"/>
            <a:ext cx="1434688" cy="184666"/>
          </a:xfrm>
          <a:prstGeom prst="rect">
            <a:avLst/>
          </a:prstGeom>
          <a:gradFill>
            <a:gsLst>
              <a:gs pos="0">
                <a:schemeClr val="accent6">
                  <a:lumMod val="60000"/>
                  <a:lumOff val="40000"/>
                </a:schemeClr>
              </a:gs>
              <a:gs pos="64999">
                <a:srgbClr val="F0EBD5"/>
              </a:gs>
              <a:gs pos="100000">
                <a:srgbClr val="D1C39F"/>
              </a:gs>
            </a:gsLst>
            <a:lin ang="5400000" scaled="0"/>
          </a:gradFill>
          <a:ln w="9525">
            <a:noFill/>
            <a:miter lim="800000"/>
            <a:headEnd/>
            <a:tailEnd/>
          </a:ln>
        </p:spPr>
        <p:txBody>
          <a:bodyPr wrap="none" lIns="0" tIns="0" rIns="0" bIns="0">
            <a:spAutoFit/>
          </a:bodyPr>
          <a:lstStyle/>
          <a:p>
            <a:r>
              <a:rPr lang="fr-CA" sz="1200" b="1" dirty="0">
                <a:latin typeface="+mn-lt"/>
                <a:hlinkClick r:id="rId6" action="ppaction://hlinksldjump"/>
              </a:rPr>
              <a:t>Menu de la section 2</a:t>
            </a:r>
            <a:endParaRPr lang="fr-CA" sz="1200" b="1" dirty="0">
              <a:latin typeface="+mn-lt"/>
            </a:endParaRPr>
          </a:p>
        </p:txBody>
      </p:sp>
      <p:sp>
        <p:nvSpPr>
          <p:cNvPr id="6" name="Espace réservé du numéro de diapositive 5"/>
          <p:cNvSpPr>
            <a:spLocks noGrp="1"/>
          </p:cNvSpPr>
          <p:nvPr>
            <p:ph type="sldNum" sz="quarter" idx="11"/>
          </p:nvPr>
        </p:nvSpPr>
        <p:spPr/>
        <p:txBody>
          <a:bodyPr/>
          <a:lstStyle/>
          <a:p>
            <a:pPr>
              <a:defRPr/>
            </a:pPr>
            <a:fld id="{BD083B82-993E-4E20-8064-C3CDB65AD39D}" type="slidenum">
              <a:rPr lang="fr-CA" smtClean="0"/>
              <a:pPr>
                <a:defRPr/>
              </a:pPr>
              <a:t>16</a:t>
            </a:fld>
            <a:endParaRPr lang="fr-CA" dirty="0"/>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re 1"/>
          <p:cNvSpPr>
            <a:spLocks noGrp="1"/>
          </p:cNvSpPr>
          <p:nvPr>
            <p:ph type="title"/>
            <p:custDataLst>
              <p:tags r:id="rId1"/>
            </p:custDataLst>
          </p:nvPr>
        </p:nvSpPr>
        <p:spPr>
          <a:xfrm>
            <a:off x="179388" y="188913"/>
            <a:ext cx="8785225" cy="798512"/>
          </a:xfrm>
        </p:spPr>
        <p:txBody>
          <a:bodyPr/>
          <a:lstStyle/>
          <a:p>
            <a:r>
              <a:rPr lang="fr-CA">
                <a:solidFill>
                  <a:srgbClr val="7B9899"/>
                </a:solidFill>
              </a:rPr>
              <a:t>Les communications avec le Collège</a:t>
            </a:r>
          </a:p>
        </p:txBody>
      </p:sp>
      <p:sp>
        <p:nvSpPr>
          <p:cNvPr id="39939" name="Espace réservé de la date 5"/>
          <p:cNvSpPr>
            <a:spLocks noGrp="1"/>
          </p:cNvSpPr>
          <p:nvPr>
            <p:ph type="dt" sz="quarter" idx="10"/>
            <p:custDataLst>
              <p:tags r:id="rId2"/>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3" name="Espace réservé du contenu 2"/>
          <p:cNvSpPr>
            <a:spLocks noGrp="1"/>
          </p:cNvSpPr>
          <p:nvPr>
            <p:ph sz="quarter" idx="1"/>
            <p:custDataLst>
              <p:tags r:id="rId3"/>
            </p:custDataLst>
          </p:nvPr>
        </p:nvSpPr>
        <p:spPr>
          <a:xfrm>
            <a:off x="179388" y="1628800"/>
            <a:ext cx="8785225" cy="4752950"/>
          </a:xfrm>
        </p:spPr>
        <p:txBody>
          <a:bodyPr>
            <a:normAutofit/>
          </a:bodyPr>
          <a:lstStyle/>
          <a:p>
            <a:pPr marL="0" indent="0" fontAlgn="auto">
              <a:spcAft>
                <a:spcPts val="0"/>
              </a:spcAft>
              <a:buFont typeface="Wingdings 2"/>
              <a:buNone/>
              <a:defRPr/>
            </a:pPr>
            <a:r>
              <a:rPr lang="fr-CA" sz="2800" b="1" dirty="0">
                <a:solidFill>
                  <a:srgbClr val="800000"/>
                </a:solidFill>
              </a:rPr>
              <a:t>NOTEZ BIEN</a:t>
            </a:r>
          </a:p>
          <a:p>
            <a:pPr marL="457200" indent="-457200" fontAlgn="auto">
              <a:lnSpc>
                <a:spcPct val="110000"/>
              </a:lnSpc>
              <a:spcAft>
                <a:spcPts val="0"/>
              </a:spcAft>
              <a:buFont typeface="+mj-lt"/>
              <a:buAutoNum type="arabicPeriod"/>
              <a:defRPr/>
            </a:pPr>
            <a:r>
              <a:rPr lang="fr-CA" i="1" dirty="0" err="1"/>
              <a:t>Colnet</a:t>
            </a:r>
            <a:r>
              <a:rPr lang="fr-CA" dirty="0"/>
              <a:t> et l’adresse de courriel </a:t>
            </a:r>
            <a:r>
              <a:rPr lang="fr-CA" i="1" dirty="0">
                <a:solidFill>
                  <a:srgbClr val="008000"/>
                </a:solidFill>
              </a:rPr>
              <a:t>prénom.nom@clg.qc.ca</a:t>
            </a:r>
            <a:r>
              <a:rPr lang="fr-CA" dirty="0"/>
              <a:t> sont des moyens de communication fournis par l’employeur. </a:t>
            </a:r>
          </a:p>
          <a:p>
            <a:pPr marL="457200" indent="-457200" fontAlgn="auto">
              <a:lnSpc>
                <a:spcPct val="110000"/>
              </a:lnSpc>
              <a:spcAft>
                <a:spcPts val="0"/>
              </a:spcAft>
              <a:buFont typeface="+mj-lt"/>
              <a:buAutoNum type="arabicPeriod"/>
              <a:defRPr/>
            </a:pPr>
            <a:r>
              <a:rPr lang="fr-CA" dirty="0"/>
              <a:t>La jurisprudence a établi que l’employeur peut consulter les messages sur son serveur s’il a des raisons sérieuses de le faire. </a:t>
            </a:r>
          </a:p>
          <a:p>
            <a:pPr marL="457200" indent="-457200" fontAlgn="auto">
              <a:lnSpc>
                <a:spcPct val="110000"/>
              </a:lnSpc>
              <a:spcAft>
                <a:spcPts val="0"/>
              </a:spcAft>
              <a:buFont typeface="+mj-lt"/>
              <a:buAutoNum type="arabicPeriod"/>
              <a:defRPr/>
            </a:pPr>
            <a:r>
              <a:rPr lang="fr-CA" i="1" dirty="0" err="1"/>
              <a:t>PaieNet</a:t>
            </a:r>
            <a:r>
              <a:rPr lang="fr-CA" dirty="0"/>
              <a:t> permet de consulter votre bordereau de paie et les relevés fiscaux. Vous accédez à </a:t>
            </a:r>
            <a:r>
              <a:rPr lang="fr-CA" i="1" dirty="0" err="1"/>
              <a:t>PaieNet</a:t>
            </a:r>
            <a:r>
              <a:rPr lang="fr-CA" dirty="0"/>
              <a:t> par </a:t>
            </a:r>
            <a:r>
              <a:rPr lang="fr-CA" i="1" dirty="0" err="1"/>
              <a:t>Colnet</a:t>
            </a:r>
            <a:r>
              <a:rPr lang="fr-CA" dirty="0"/>
              <a:t>. </a:t>
            </a:r>
            <a:br>
              <a:rPr lang="fr-CA" dirty="0"/>
            </a:br>
            <a:r>
              <a:rPr lang="fr-CA" sz="2000" dirty="0"/>
              <a:t>(Cliquer sur l’icône à droite de l’écran permet d’accéder au document.pdf)</a:t>
            </a:r>
          </a:p>
        </p:txBody>
      </p:sp>
      <p:sp>
        <p:nvSpPr>
          <p:cNvPr id="7" name="ZoneTexte 4"/>
          <p:cNvSpPr txBox="1">
            <a:spLocks noChangeArrowheads="1"/>
          </p:cNvSpPr>
          <p:nvPr>
            <p:custDataLst>
              <p:tags r:id="rId4"/>
            </p:custDataLst>
          </p:nvPr>
        </p:nvSpPr>
        <p:spPr bwMode="auto">
          <a:xfrm>
            <a:off x="6252026" y="6503350"/>
            <a:ext cx="1434688" cy="184666"/>
          </a:xfrm>
          <a:prstGeom prst="rect">
            <a:avLst/>
          </a:prstGeom>
          <a:gradFill>
            <a:gsLst>
              <a:gs pos="0">
                <a:schemeClr val="accent6">
                  <a:lumMod val="60000"/>
                  <a:lumOff val="40000"/>
                </a:schemeClr>
              </a:gs>
              <a:gs pos="64999">
                <a:srgbClr val="F0EBD5"/>
              </a:gs>
              <a:gs pos="100000">
                <a:srgbClr val="D1C39F"/>
              </a:gs>
            </a:gsLst>
            <a:lin ang="5400000" scaled="0"/>
          </a:gradFill>
          <a:ln w="9525">
            <a:noFill/>
            <a:miter lim="800000"/>
            <a:headEnd/>
            <a:tailEnd/>
          </a:ln>
        </p:spPr>
        <p:txBody>
          <a:bodyPr wrap="none" lIns="0" tIns="0" rIns="0" bIns="0">
            <a:spAutoFit/>
          </a:bodyPr>
          <a:lstStyle/>
          <a:p>
            <a:r>
              <a:rPr lang="fr-CA" sz="1200" b="1" dirty="0">
                <a:latin typeface="+mn-lt"/>
                <a:hlinkClick r:id="rId6" action="ppaction://hlinksldjump"/>
              </a:rPr>
              <a:t>Menu de la section 2</a:t>
            </a:r>
            <a:endParaRPr lang="fr-CA" sz="1200" b="1" dirty="0">
              <a:latin typeface="+mn-lt"/>
            </a:endParaRPr>
          </a:p>
        </p:txBody>
      </p:sp>
      <p:sp>
        <p:nvSpPr>
          <p:cNvPr id="6" name="Espace réservé du numéro de diapositive 5"/>
          <p:cNvSpPr>
            <a:spLocks noGrp="1"/>
          </p:cNvSpPr>
          <p:nvPr>
            <p:ph type="sldNum" sz="quarter" idx="11"/>
          </p:nvPr>
        </p:nvSpPr>
        <p:spPr/>
        <p:txBody>
          <a:bodyPr/>
          <a:lstStyle/>
          <a:p>
            <a:pPr>
              <a:defRPr/>
            </a:pPr>
            <a:fld id="{BD083B82-993E-4E20-8064-C3CDB65AD39D}" type="slidenum">
              <a:rPr lang="fr-CA" smtClean="0"/>
              <a:pPr>
                <a:defRPr/>
              </a:pPr>
              <a:t>17</a:t>
            </a:fld>
            <a:endParaRPr lang="fr-CA" dirty="0"/>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re 3"/>
          <p:cNvSpPr>
            <a:spLocks noGrp="1"/>
          </p:cNvSpPr>
          <p:nvPr>
            <p:ph type="title"/>
            <p:custDataLst>
              <p:tags r:id="rId1"/>
            </p:custDataLst>
          </p:nvPr>
        </p:nvSpPr>
        <p:spPr/>
        <p:txBody>
          <a:bodyPr/>
          <a:lstStyle/>
          <a:p>
            <a:r>
              <a:rPr lang="fr-CA"/>
              <a:t>PAIE NET</a:t>
            </a:r>
          </a:p>
        </p:txBody>
      </p:sp>
      <p:pic>
        <p:nvPicPr>
          <p:cNvPr id="40963" name="Picture 2"/>
          <p:cNvPicPr>
            <a:picLocks noChangeAspect="1" noChangeArrowheads="1"/>
          </p:cNvPicPr>
          <p:nvPr>
            <p:custDataLst>
              <p:tags r:id="rId2"/>
            </p:custDataLst>
          </p:nvPr>
        </p:nvPicPr>
        <p:blipFill>
          <a:blip r:embed="rId7" cstate="print"/>
          <a:srcRect l="12445" t="15625" b="6250"/>
          <a:stretch>
            <a:fillRect/>
          </a:stretch>
        </p:blipFill>
        <p:spPr bwMode="auto">
          <a:xfrm>
            <a:off x="0" y="1736725"/>
            <a:ext cx="9113838" cy="4572000"/>
          </a:xfrm>
          <a:prstGeom prst="rect">
            <a:avLst/>
          </a:prstGeom>
          <a:noFill/>
          <a:ln w="9525">
            <a:noFill/>
            <a:miter lim="800000"/>
            <a:headEnd/>
            <a:tailEnd/>
          </a:ln>
        </p:spPr>
      </p:pic>
      <p:sp>
        <p:nvSpPr>
          <p:cNvPr id="7" name="Rectangle à coins arrondis 6"/>
          <p:cNvSpPr/>
          <p:nvPr>
            <p:custDataLst>
              <p:tags r:id="rId3"/>
            </p:custDataLst>
          </p:nvPr>
        </p:nvSpPr>
        <p:spPr>
          <a:xfrm>
            <a:off x="6084888" y="1412875"/>
            <a:ext cx="2159000" cy="306388"/>
          </a:xfrm>
          <a:prstGeom prst="wedgeRoundRectCallout">
            <a:avLst>
              <a:gd name="adj1" fmla="val 57758"/>
              <a:gd name="adj2" fmla="val 16004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algn="ctr" fontAlgn="auto">
              <a:spcBef>
                <a:spcPts val="0"/>
              </a:spcBef>
              <a:spcAft>
                <a:spcPts val="0"/>
              </a:spcAft>
              <a:defRPr/>
            </a:pPr>
            <a:r>
              <a:rPr lang="fr-CA" b="1" dirty="0"/>
              <a:t>Document .</a:t>
            </a:r>
            <a:r>
              <a:rPr lang="fr-CA" b="1" dirty="0" err="1"/>
              <a:t>pdf</a:t>
            </a:r>
            <a:endParaRPr lang="fr-CA" b="1" dirty="0"/>
          </a:p>
        </p:txBody>
      </p:sp>
      <p:sp>
        <p:nvSpPr>
          <p:cNvPr id="40966" name="Espace réservé de la date 1"/>
          <p:cNvSpPr>
            <a:spLocks noGrp="1"/>
          </p:cNvSpPr>
          <p:nvPr>
            <p:ph type="dt" sz="quarter" idx="10"/>
            <p:custDataLst>
              <p:tags r:id="rId4"/>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9" name="ZoneTexte 4"/>
          <p:cNvSpPr txBox="1">
            <a:spLocks noChangeArrowheads="1"/>
          </p:cNvSpPr>
          <p:nvPr>
            <p:custDataLst>
              <p:tags r:id="rId5"/>
            </p:custDataLst>
          </p:nvPr>
        </p:nvSpPr>
        <p:spPr bwMode="auto">
          <a:xfrm>
            <a:off x="6252026" y="6503350"/>
            <a:ext cx="1434688" cy="184666"/>
          </a:xfrm>
          <a:prstGeom prst="rect">
            <a:avLst/>
          </a:prstGeom>
          <a:gradFill>
            <a:gsLst>
              <a:gs pos="0">
                <a:schemeClr val="accent6">
                  <a:lumMod val="60000"/>
                  <a:lumOff val="40000"/>
                </a:schemeClr>
              </a:gs>
              <a:gs pos="64999">
                <a:srgbClr val="F0EBD5"/>
              </a:gs>
              <a:gs pos="100000">
                <a:srgbClr val="D1C39F"/>
              </a:gs>
            </a:gsLst>
            <a:lin ang="5400000" scaled="0"/>
          </a:gradFill>
          <a:ln w="9525">
            <a:noFill/>
            <a:miter lim="800000"/>
            <a:headEnd/>
            <a:tailEnd/>
          </a:ln>
        </p:spPr>
        <p:txBody>
          <a:bodyPr wrap="none" lIns="0" tIns="0" rIns="0" bIns="0">
            <a:spAutoFit/>
          </a:bodyPr>
          <a:lstStyle/>
          <a:p>
            <a:r>
              <a:rPr lang="fr-CA" sz="1200" b="1" dirty="0">
                <a:latin typeface="+mn-lt"/>
                <a:hlinkClick r:id="rId8" action="ppaction://hlinksldjump"/>
              </a:rPr>
              <a:t>Menu de la section 2</a:t>
            </a:r>
            <a:endParaRPr lang="fr-CA" sz="1200" b="1" dirty="0">
              <a:latin typeface="+mn-lt"/>
            </a:endParaRPr>
          </a:p>
        </p:txBody>
      </p:sp>
      <p:sp>
        <p:nvSpPr>
          <p:cNvPr id="8" name="Espace réservé du numéro de diapositive 7"/>
          <p:cNvSpPr>
            <a:spLocks noGrp="1"/>
          </p:cNvSpPr>
          <p:nvPr>
            <p:ph type="sldNum" sz="quarter" idx="11"/>
          </p:nvPr>
        </p:nvSpPr>
        <p:spPr/>
        <p:txBody>
          <a:bodyPr/>
          <a:lstStyle/>
          <a:p>
            <a:pPr>
              <a:defRPr/>
            </a:pPr>
            <a:fld id="{D59EB6D1-DA4A-4DE9-A80B-81CC44D9C229}" type="slidenum">
              <a:rPr lang="fr-CA" smtClean="0"/>
              <a:pPr>
                <a:defRPr/>
              </a:pPr>
              <a:t>18</a:t>
            </a:fld>
            <a:endParaRPr lang="fr-CA" dirty="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custDataLst>
              <p:tags r:id="rId1"/>
            </p:custDataLst>
          </p:nvPr>
        </p:nvPicPr>
        <p:blipFill>
          <a:blip r:embed="rId7" cstate="print"/>
          <a:srcRect l="16545" t="9634" r="14494" b="6250"/>
          <a:stretch>
            <a:fillRect/>
          </a:stretch>
        </p:blipFill>
        <p:spPr bwMode="auto">
          <a:xfrm>
            <a:off x="20638" y="260350"/>
            <a:ext cx="8972550" cy="6153150"/>
          </a:xfrm>
          <a:prstGeom prst="rect">
            <a:avLst/>
          </a:prstGeom>
          <a:noFill/>
          <a:ln w="9525">
            <a:noFill/>
            <a:miter lim="800000"/>
            <a:headEnd/>
            <a:tailEnd/>
          </a:ln>
        </p:spPr>
      </p:pic>
      <p:sp>
        <p:nvSpPr>
          <p:cNvPr id="5" name="Rectangle à coins arrondis 4"/>
          <p:cNvSpPr/>
          <p:nvPr>
            <p:custDataLst>
              <p:tags r:id="rId2"/>
            </p:custDataLst>
          </p:nvPr>
        </p:nvSpPr>
        <p:spPr>
          <a:xfrm>
            <a:off x="4356100" y="5661025"/>
            <a:ext cx="2303463" cy="306388"/>
          </a:xfrm>
          <a:prstGeom prst="wedgeRoundRectCallout">
            <a:avLst>
              <a:gd name="adj1" fmla="val -82085"/>
              <a:gd name="adj2" fmla="val 6659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algn="ctr" fontAlgn="auto">
              <a:spcBef>
                <a:spcPts val="0"/>
              </a:spcBef>
              <a:spcAft>
                <a:spcPts val="0"/>
              </a:spcAft>
              <a:defRPr/>
            </a:pPr>
            <a:r>
              <a:rPr lang="fr-CA" b="1" dirty="0"/>
              <a:t>Banque de congés</a:t>
            </a:r>
          </a:p>
        </p:txBody>
      </p:sp>
      <p:sp>
        <p:nvSpPr>
          <p:cNvPr id="6" name="Rectangle à coins arrondis 5"/>
          <p:cNvSpPr/>
          <p:nvPr>
            <p:custDataLst>
              <p:tags r:id="rId3"/>
            </p:custDataLst>
          </p:nvPr>
        </p:nvSpPr>
        <p:spPr>
          <a:xfrm>
            <a:off x="2916238" y="2349500"/>
            <a:ext cx="2160587" cy="306388"/>
          </a:xfrm>
          <a:prstGeom prst="wedgeRoundRectCallout">
            <a:avLst>
              <a:gd name="adj1" fmla="val -67644"/>
              <a:gd name="adj2" fmla="val 12977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algn="ctr" fontAlgn="auto">
              <a:spcBef>
                <a:spcPts val="0"/>
              </a:spcBef>
              <a:spcAft>
                <a:spcPts val="0"/>
              </a:spcAft>
              <a:defRPr/>
            </a:pPr>
            <a:r>
              <a:rPr lang="fr-CA" b="1" dirty="0"/>
              <a:t>Déductions</a:t>
            </a:r>
          </a:p>
        </p:txBody>
      </p:sp>
      <p:sp>
        <p:nvSpPr>
          <p:cNvPr id="41990" name="Espace réservé de la date 2"/>
          <p:cNvSpPr>
            <a:spLocks noGrp="1"/>
          </p:cNvSpPr>
          <p:nvPr>
            <p:ph type="dt" sz="quarter" idx="10"/>
            <p:custDataLst>
              <p:tags r:id="rId4"/>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8" name="ZoneTexte 4"/>
          <p:cNvSpPr txBox="1">
            <a:spLocks noChangeArrowheads="1"/>
          </p:cNvSpPr>
          <p:nvPr>
            <p:custDataLst>
              <p:tags r:id="rId5"/>
            </p:custDataLst>
          </p:nvPr>
        </p:nvSpPr>
        <p:spPr bwMode="auto">
          <a:xfrm>
            <a:off x="6252026" y="6503350"/>
            <a:ext cx="1434688" cy="184666"/>
          </a:xfrm>
          <a:prstGeom prst="rect">
            <a:avLst/>
          </a:prstGeom>
          <a:gradFill>
            <a:gsLst>
              <a:gs pos="0">
                <a:schemeClr val="accent6">
                  <a:lumMod val="60000"/>
                  <a:lumOff val="40000"/>
                </a:schemeClr>
              </a:gs>
              <a:gs pos="64999">
                <a:srgbClr val="F0EBD5"/>
              </a:gs>
              <a:gs pos="100000">
                <a:srgbClr val="D1C39F"/>
              </a:gs>
            </a:gsLst>
            <a:lin ang="5400000" scaled="0"/>
          </a:gradFill>
          <a:ln w="9525">
            <a:noFill/>
            <a:miter lim="800000"/>
            <a:headEnd/>
            <a:tailEnd/>
          </a:ln>
        </p:spPr>
        <p:txBody>
          <a:bodyPr wrap="none" lIns="0" tIns="0" rIns="0" bIns="0">
            <a:spAutoFit/>
          </a:bodyPr>
          <a:lstStyle/>
          <a:p>
            <a:r>
              <a:rPr lang="fr-CA" sz="1200" b="1" dirty="0">
                <a:latin typeface="+mn-lt"/>
                <a:hlinkClick r:id="rId8" action="ppaction://hlinksldjump"/>
              </a:rPr>
              <a:t>Menu de la section 2</a:t>
            </a:r>
            <a:endParaRPr lang="fr-CA" sz="1200" b="1" dirty="0">
              <a:latin typeface="+mn-lt"/>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L’ancienneté</a:t>
            </a:r>
            <a:endParaRPr lang="fr-CA" dirty="0"/>
          </a:p>
        </p:txBody>
      </p:sp>
      <p:sp>
        <p:nvSpPr>
          <p:cNvPr id="3" name="Espace réservé du contenu 2"/>
          <p:cNvSpPr>
            <a:spLocks noGrp="1"/>
          </p:cNvSpPr>
          <p:nvPr>
            <p:ph sz="quarter" idx="1"/>
            <p:custDataLst>
              <p:tags r:id="rId2"/>
            </p:custDataLst>
          </p:nvPr>
        </p:nvSpPr>
        <p:spPr/>
        <p:txBody>
          <a:bodyPr/>
          <a:lstStyle/>
          <a:p>
            <a:pPr marL="0" indent="0">
              <a:buNone/>
            </a:pPr>
            <a:r>
              <a:rPr lang="fr-CA" dirty="0"/>
              <a:t>La liste d’ancienneté est établie le 15 octobre de chaque année et elle constitue </a:t>
            </a:r>
            <a:r>
              <a:rPr lang="fr-CA" b="1" dirty="0">
                <a:solidFill>
                  <a:srgbClr val="800000"/>
                </a:solidFill>
              </a:rPr>
              <a:t>un</a:t>
            </a:r>
            <a:r>
              <a:rPr lang="fr-CA" dirty="0"/>
              <a:t> des éléments servant à déterminer l’ordre de priorité pour toute l’année qui suit (sessions d’hiver, d’été et d’automne). </a:t>
            </a:r>
          </a:p>
          <a:p>
            <a:pPr lvl="1"/>
            <a:r>
              <a:rPr lang="fr-CA" dirty="0"/>
              <a:t>La liste d’ancienneté doit vous être transmise.</a:t>
            </a:r>
          </a:p>
          <a:p>
            <a:pPr lvl="1"/>
            <a:r>
              <a:rPr lang="fr-CA" dirty="0"/>
              <a:t>Elle doit être affichée pendant 20 jours.</a:t>
            </a:r>
          </a:p>
          <a:p>
            <a:pPr lvl="1"/>
            <a:r>
              <a:rPr lang="fr-CA" dirty="0"/>
              <a:t>Vous pouvez demander des rectifications. (art. 5-3.04) </a:t>
            </a:r>
          </a:p>
          <a:p>
            <a:pPr marL="0" lvl="1" indent="0" algn="ctr">
              <a:spcBef>
                <a:spcPts val="2000"/>
              </a:spcBef>
              <a:buNone/>
            </a:pPr>
            <a:r>
              <a:rPr lang="fr-CA" sz="1900" i="1" dirty="0">
                <a:solidFill>
                  <a:srgbClr val="800000"/>
                </a:solidFill>
              </a:rPr>
              <a:t>Exemple : ancienneté indiquée si embauche en août avec deux sessions pleine charge</a:t>
            </a:r>
          </a:p>
        </p:txBody>
      </p:sp>
      <p:sp>
        <p:nvSpPr>
          <p:cNvPr id="43042" name="Espace réservé de la date 6"/>
          <p:cNvSpPr>
            <a:spLocks noGrp="1"/>
          </p:cNvSpPr>
          <p:nvPr>
            <p:ph type="dt" sz="quarter" idx="10"/>
            <p:custDataLst>
              <p:tags r:id="rId3"/>
            </p:custDataLst>
          </p:nvPr>
        </p:nvSpPr>
        <p:spPr/>
        <p:txBody>
          <a:bodyPr/>
          <a:lstStyle/>
          <a:p>
            <a:r>
              <a:rPr lang="fr-FR"/>
              <a:t>2019-03-28</a:t>
            </a:r>
            <a:endParaRPr lang="fr-CA"/>
          </a:p>
        </p:txBody>
      </p:sp>
      <p:sp>
        <p:nvSpPr>
          <p:cNvPr id="7" name="Espace réservé du numéro de diapositive 6"/>
          <p:cNvSpPr>
            <a:spLocks noGrp="1"/>
          </p:cNvSpPr>
          <p:nvPr>
            <p:ph type="sldNum" sz="quarter" idx="11"/>
          </p:nvPr>
        </p:nvSpPr>
        <p:spPr/>
        <p:txBody>
          <a:bodyPr/>
          <a:lstStyle/>
          <a:p>
            <a:fld id="{BD083B82-993E-4E20-8064-C3CDB65AD39D}" type="slidenum">
              <a:rPr lang="fr-CA" smtClean="0"/>
              <a:pPr/>
              <a:t>20</a:t>
            </a:fld>
            <a:endParaRPr lang="fr-CA" dirty="0"/>
          </a:p>
        </p:txBody>
      </p:sp>
      <p:graphicFrame>
        <p:nvGraphicFramePr>
          <p:cNvPr id="5" name="Tableau 4"/>
          <p:cNvGraphicFramePr>
            <a:graphicFrameLocks noGrp="1"/>
          </p:cNvGraphicFramePr>
          <p:nvPr>
            <p:custDataLst>
              <p:tags r:id="rId4"/>
            </p:custDataLst>
            <p:extLst>
              <p:ext uri="{D42A27DB-BD31-4B8C-83A1-F6EECF244321}">
                <p14:modId xmlns:p14="http://schemas.microsoft.com/office/powerpoint/2010/main" val="195341234"/>
              </p:ext>
            </p:extLst>
          </p:nvPr>
        </p:nvGraphicFramePr>
        <p:xfrm>
          <a:off x="198562" y="4581128"/>
          <a:ext cx="8784976" cy="1645920"/>
        </p:xfrm>
        <a:graphic>
          <a:graphicData uri="http://schemas.openxmlformats.org/drawingml/2006/table">
            <a:tbl>
              <a:tblPr firstRow="1" bandRow="1">
                <a:tableStyleId>{5C22544A-7EE6-4342-B048-85BDC9FD1C3A}</a:tableStyleId>
              </a:tblPr>
              <a:tblGrid>
                <a:gridCol w="1224260">
                  <a:extLst>
                    <a:ext uri="{9D8B030D-6E8A-4147-A177-3AD203B41FA5}">
                      <a16:colId xmlns:a16="http://schemas.microsoft.com/office/drawing/2014/main" xmlns="" val="20000"/>
                    </a:ext>
                  </a:extLst>
                </a:gridCol>
                <a:gridCol w="1384160">
                  <a:extLst>
                    <a:ext uri="{9D8B030D-6E8A-4147-A177-3AD203B41FA5}">
                      <a16:colId xmlns:a16="http://schemas.microsoft.com/office/drawing/2014/main" xmlns="" val="20001"/>
                    </a:ext>
                  </a:extLst>
                </a:gridCol>
                <a:gridCol w="1002443">
                  <a:extLst>
                    <a:ext uri="{9D8B030D-6E8A-4147-A177-3AD203B41FA5}">
                      <a16:colId xmlns:a16="http://schemas.microsoft.com/office/drawing/2014/main" xmlns="" val="20002"/>
                    </a:ext>
                  </a:extLst>
                </a:gridCol>
                <a:gridCol w="697802">
                  <a:extLst>
                    <a:ext uri="{9D8B030D-6E8A-4147-A177-3AD203B41FA5}">
                      <a16:colId xmlns:a16="http://schemas.microsoft.com/office/drawing/2014/main" xmlns="" val="20003"/>
                    </a:ext>
                  </a:extLst>
                </a:gridCol>
                <a:gridCol w="1380091">
                  <a:extLst>
                    <a:ext uri="{9D8B030D-6E8A-4147-A177-3AD203B41FA5}">
                      <a16:colId xmlns:a16="http://schemas.microsoft.com/office/drawing/2014/main" xmlns="" val="20004"/>
                    </a:ext>
                  </a:extLst>
                </a:gridCol>
                <a:gridCol w="1581540">
                  <a:extLst>
                    <a:ext uri="{9D8B030D-6E8A-4147-A177-3AD203B41FA5}">
                      <a16:colId xmlns:a16="http://schemas.microsoft.com/office/drawing/2014/main" xmlns="" val="20005"/>
                    </a:ext>
                  </a:extLst>
                </a:gridCol>
                <a:gridCol w="1514680">
                  <a:extLst>
                    <a:ext uri="{9D8B030D-6E8A-4147-A177-3AD203B41FA5}">
                      <a16:colId xmlns:a16="http://schemas.microsoft.com/office/drawing/2014/main" xmlns="" val="20006"/>
                    </a:ext>
                  </a:extLst>
                </a:gridCol>
              </a:tblGrid>
              <a:tr h="289856">
                <a:tc>
                  <a:txBody>
                    <a:bodyPr/>
                    <a:lstStyle/>
                    <a:p>
                      <a:pPr marL="0" algn="ctr" rtl="0" eaLnBrk="1" latinLnBrk="0" hangingPunct="1"/>
                      <a:r>
                        <a:rPr kumimoji="0" lang="fr-CA" sz="1600" b="0" kern="1200" dirty="0">
                          <a:solidFill>
                            <a:schemeClr val="bg1"/>
                          </a:solidFill>
                          <a:latin typeface="+mn-lt"/>
                          <a:ea typeface="+mn-ea"/>
                          <a:cs typeface="+mn-cs"/>
                        </a:rPr>
                        <a:t>Embauche</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1"/>
                    </a:solidFill>
                  </a:tcPr>
                </a:tc>
                <a:tc>
                  <a:txBody>
                    <a:bodyPr/>
                    <a:lstStyle/>
                    <a:p>
                      <a:pPr marL="0" algn="ctr" rtl="0" eaLnBrk="1" latinLnBrk="0" hangingPunct="1"/>
                      <a:r>
                        <a:rPr kumimoji="0" lang="fr-CA" sz="1600" b="0" kern="1200" dirty="0">
                          <a:solidFill>
                            <a:schemeClr val="bg1"/>
                          </a:solidFill>
                          <a:latin typeface="+mn-lt"/>
                          <a:ea typeface="+mn-ea"/>
                          <a:cs typeface="+mn-cs"/>
                        </a:rPr>
                        <a:t>15 oct. (an 1)</a:t>
                      </a:r>
                    </a:p>
                  </a:txBody>
                  <a:tcPr>
                    <a:lnT w="12700" cap="flat" cmpd="sng" algn="ctr">
                      <a:solidFill>
                        <a:schemeClr val="tx1"/>
                      </a:solidFill>
                      <a:prstDash val="solid"/>
                      <a:round/>
                      <a:headEnd type="none" w="med" len="med"/>
                      <a:tailEnd type="none" w="med" len="med"/>
                    </a:lnT>
                    <a:solidFill>
                      <a:schemeClr val="accent1"/>
                    </a:solidFill>
                  </a:tcPr>
                </a:tc>
                <a:tc>
                  <a:txBody>
                    <a:bodyPr/>
                    <a:lstStyle/>
                    <a:p>
                      <a:pPr marL="0" algn="ctr" rtl="0" eaLnBrk="1" latinLnBrk="0" hangingPunct="1"/>
                      <a:r>
                        <a:rPr kumimoji="0" lang="fr-CA" sz="1600" b="0" kern="1200" dirty="0">
                          <a:solidFill>
                            <a:schemeClr val="bg1"/>
                          </a:solidFill>
                          <a:latin typeface="+mn-lt"/>
                          <a:ea typeface="+mn-ea"/>
                          <a:cs typeface="+mn-cs"/>
                        </a:rPr>
                        <a:t>Hiver</a:t>
                      </a:r>
                    </a:p>
                  </a:txBody>
                  <a:tcPr>
                    <a:lnT w="12700" cap="flat" cmpd="sng" algn="ctr">
                      <a:solidFill>
                        <a:schemeClr val="tx1"/>
                      </a:solidFill>
                      <a:prstDash val="solid"/>
                      <a:round/>
                      <a:headEnd type="none" w="med" len="med"/>
                      <a:tailEnd type="none" w="med" len="med"/>
                    </a:lnT>
                    <a:solidFill>
                      <a:schemeClr val="accent1"/>
                    </a:solidFill>
                  </a:tcPr>
                </a:tc>
                <a:tc>
                  <a:txBody>
                    <a:bodyPr/>
                    <a:lstStyle/>
                    <a:p>
                      <a:pPr marL="0" algn="ctr" rtl="0" eaLnBrk="1" latinLnBrk="0" hangingPunct="1"/>
                      <a:r>
                        <a:rPr kumimoji="0" lang="fr-CA" sz="1600" b="0" kern="1200" dirty="0">
                          <a:solidFill>
                            <a:schemeClr val="bg1"/>
                          </a:solidFill>
                          <a:latin typeface="+mn-lt"/>
                          <a:ea typeface="+mn-ea"/>
                          <a:cs typeface="+mn-cs"/>
                        </a:rPr>
                        <a:t>Été</a:t>
                      </a:r>
                    </a:p>
                  </a:txBody>
                  <a:tcPr>
                    <a:lnT w="12700" cap="flat" cmpd="sng" algn="ctr">
                      <a:solidFill>
                        <a:schemeClr val="tx1"/>
                      </a:solidFill>
                      <a:prstDash val="solid"/>
                      <a:round/>
                      <a:headEnd type="none" w="med" len="med"/>
                      <a:tailEnd type="none" w="med" len="med"/>
                    </a:lnT>
                    <a:solidFill>
                      <a:schemeClr val="accent1"/>
                    </a:solidFill>
                  </a:tcPr>
                </a:tc>
                <a:tc>
                  <a:txBody>
                    <a:bodyPr/>
                    <a:lstStyle/>
                    <a:p>
                      <a:pPr marL="0" algn="ctr" rtl="0" eaLnBrk="1" latinLnBrk="0" hangingPunct="1"/>
                      <a:r>
                        <a:rPr kumimoji="0" lang="fr-CA" sz="1600" b="0" kern="1200" dirty="0">
                          <a:solidFill>
                            <a:schemeClr val="bg1"/>
                          </a:solidFill>
                          <a:latin typeface="+mn-lt"/>
                          <a:ea typeface="+mn-ea"/>
                          <a:cs typeface="+mn-cs"/>
                        </a:rPr>
                        <a:t>Automne</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1"/>
                    </a:solidFill>
                  </a:tcPr>
                </a:tc>
                <a:tc>
                  <a:txBody>
                    <a:bodyPr/>
                    <a:lstStyle/>
                    <a:p>
                      <a:pPr algn="ctr"/>
                      <a:r>
                        <a:rPr lang="fr-CA" sz="1600" b="0" dirty="0">
                          <a:solidFill>
                            <a:schemeClr val="bg1"/>
                          </a:solidFill>
                        </a:rPr>
                        <a:t>15 oct.  (an 2)</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1">
                        <a:lumMod val="75000"/>
                      </a:schemeClr>
                    </a:solidFill>
                  </a:tcPr>
                </a:tc>
                <a:tc>
                  <a:txBody>
                    <a:bodyPr/>
                    <a:lstStyle/>
                    <a:p>
                      <a:pPr algn="ctr"/>
                      <a:r>
                        <a:rPr lang="fr-CA" sz="1600" b="0" dirty="0">
                          <a:solidFill>
                            <a:schemeClr val="bg1"/>
                          </a:solidFill>
                        </a:rPr>
                        <a:t>Hiver</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1">
                        <a:lumMod val="75000"/>
                      </a:schemeClr>
                    </a:solidFill>
                  </a:tcPr>
                </a:tc>
                <a:extLst>
                  <a:ext uri="{0D108BD9-81ED-4DB2-BD59-A6C34878D82A}">
                    <a16:rowId xmlns:a16="http://schemas.microsoft.com/office/drawing/2014/main" xmlns="" val="10000"/>
                  </a:ext>
                </a:extLst>
              </a:tr>
              <a:tr h="365176">
                <a:tc>
                  <a:txBody>
                    <a:bodyPr/>
                    <a:lstStyle/>
                    <a:p>
                      <a:pPr algn="ctr"/>
                      <a:r>
                        <a:rPr lang="fr-CA" dirty="0"/>
                        <a:t>août</a:t>
                      </a:r>
                    </a:p>
                  </a:txBody>
                  <a:tcPr>
                    <a:lnL w="12700" cap="flat" cmpd="sng" algn="ctr">
                      <a:solidFill>
                        <a:schemeClr val="tx1"/>
                      </a:solidFill>
                      <a:prstDash val="solid"/>
                      <a:round/>
                      <a:headEnd type="none" w="med" len="med"/>
                      <a:tailEnd type="none" w="med" len="med"/>
                    </a:lnL>
                    <a:solidFill>
                      <a:schemeClr val="accent1">
                        <a:lumMod val="20000"/>
                        <a:lumOff val="80000"/>
                      </a:schemeClr>
                    </a:solidFill>
                  </a:tcPr>
                </a:tc>
                <a:tc>
                  <a:txBody>
                    <a:bodyPr/>
                    <a:lstStyle/>
                    <a:p>
                      <a:pPr algn="ctr"/>
                      <a:r>
                        <a:rPr lang="fr-CA" dirty="0"/>
                        <a:t>0</a:t>
                      </a:r>
                    </a:p>
                  </a:txBody>
                  <a:tcPr>
                    <a:solidFill>
                      <a:schemeClr val="accent1">
                        <a:lumMod val="20000"/>
                        <a:lumOff val="80000"/>
                      </a:schemeClr>
                    </a:solidFill>
                  </a:tcPr>
                </a:tc>
                <a:tc>
                  <a:txBody>
                    <a:bodyPr/>
                    <a:lstStyle/>
                    <a:p>
                      <a:pPr algn="ctr"/>
                      <a:r>
                        <a:rPr lang="fr-CA" dirty="0"/>
                        <a:t>0</a:t>
                      </a:r>
                    </a:p>
                  </a:txBody>
                  <a:tcPr>
                    <a:solidFill>
                      <a:schemeClr val="accent1">
                        <a:lumMod val="20000"/>
                        <a:lumOff val="80000"/>
                      </a:schemeClr>
                    </a:solidFill>
                  </a:tcPr>
                </a:tc>
                <a:tc>
                  <a:txBody>
                    <a:bodyPr/>
                    <a:lstStyle/>
                    <a:p>
                      <a:pPr algn="ctr"/>
                      <a:r>
                        <a:rPr lang="fr-CA" dirty="0"/>
                        <a:t>0</a:t>
                      </a:r>
                    </a:p>
                  </a:txBody>
                  <a:tcPr>
                    <a:solidFill>
                      <a:schemeClr val="accent1">
                        <a:lumMod val="20000"/>
                        <a:lumOff val="80000"/>
                      </a:schemeClr>
                    </a:solidFill>
                  </a:tcPr>
                </a:tc>
                <a:tc>
                  <a:txBody>
                    <a:bodyPr/>
                    <a:lstStyle/>
                    <a:p>
                      <a:pPr algn="ctr"/>
                      <a:r>
                        <a:rPr lang="fr-CA" dirty="0"/>
                        <a:t>0</a:t>
                      </a:r>
                    </a:p>
                  </a:txBody>
                  <a:tcPr>
                    <a:lnR w="12700"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r>
                        <a:rPr lang="fr-CA" dirty="0"/>
                        <a:t>1</a:t>
                      </a:r>
                    </a:p>
                  </a:txBody>
                  <a:tcPr>
                    <a:lnL w="12700" cap="flat" cmpd="sng" algn="ctr">
                      <a:solidFill>
                        <a:schemeClr val="tx1"/>
                      </a:solidFill>
                      <a:prstDash val="solid"/>
                      <a:round/>
                      <a:headEnd type="none" w="med" len="med"/>
                      <a:tailEnd type="none" w="med" len="med"/>
                    </a:lnL>
                    <a:solidFill>
                      <a:srgbClr val="EBBAAF"/>
                    </a:solidFill>
                  </a:tcPr>
                </a:tc>
                <a:tc>
                  <a:txBody>
                    <a:bodyPr/>
                    <a:lstStyle/>
                    <a:p>
                      <a:pPr algn="ctr"/>
                      <a:r>
                        <a:rPr lang="fr-CA" dirty="0"/>
                        <a:t>1</a:t>
                      </a:r>
                    </a:p>
                  </a:txBody>
                  <a:tcPr>
                    <a:lnR w="12700" cap="flat" cmpd="sng" algn="ctr">
                      <a:solidFill>
                        <a:schemeClr val="tx1"/>
                      </a:solidFill>
                      <a:prstDash val="solid"/>
                      <a:round/>
                      <a:headEnd type="none" w="med" len="med"/>
                      <a:tailEnd type="none" w="med" len="med"/>
                    </a:lnR>
                    <a:solidFill>
                      <a:srgbClr val="EBBAAF"/>
                    </a:solidFill>
                  </a:tcPr>
                </a:tc>
                <a:extLst>
                  <a:ext uri="{0D108BD9-81ED-4DB2-BD59-A6C34878D82A}">
                    <a16:rowId xmlns:a16="http://schemas.microsoft.com/office/drawing/2014/main" xmlns="" val="10001"/>
                  </a:ext>
                </a:extLst>
              </a:tr>
              <a:tr h="425088">
                <a:tc gridSpan="5">
                  <a:txBody>
                    <a:bodyPr/>
                    <a:lstStyle/>
                    <a:p>
                      <a:pPr algn="l"/>
                      <a:r>
                        <a:rPr lang="fr-CA" sz="1400" i="1" dirty="0"/>
                        <a:t>ordre d'engagement selon :</a:t>
                      </a:r>
                    </a:p>
                    <a:p>
                      <a:pPr marL="182563" indent="-182563" algn="l">
                        <a:buFont typeface="+mj-lt"/>
                        <a:buAutoNum type="arabicPeriod"/>
                      </a:pPr>
                      <a:r>
                        <a:rPr lang="fr-CA" sz="1400" i="1" dirty="0"/>
                        <a:t>date d’embauche; et si identique...</a:t>
                      </a:r>
                    </a:p>
                    <a:p>
                      <a:pPr marL="182563" indent="-182563" algn="l">
                        <a:buFont typeface="+mj-lt"/>
                        <a:buAutoNum type="arabicPeriod"/>
                      </a:pPr>
                      <a:r>
                        <a:rPr lang="fr-CA" sz="1400" i="1" dirty="0"/>
                        <a:t>date de recommandation du comité</a:t>
                      </a:r>
                      <a:r>
                        <a:rPr lang="fr-CA" sz="1400" i="1" baseline="0" dirty="0"/>
                        <a:t> de sélection; </a:t>
                      </a:r>
                      <a:r>
                        <a:rPr lang="fr-CA" sz="1400" i="1" dirty="0"/>
                        <a:t>et si identique...</a:t>
                      </a:r>
                      <a:endParaRPr lang="fr-CA" sz="1400" i="1" baseline="0" dirty="0"/>
                    </a:p>
                    <a:p>
                      <a:pPr marL="182563" indent="-182563" algn="l">
                        <a:buFont typeface="+mj-lt"/>
                        <a:buAutoNum type="arabicPeriod"/>
                      </a:pPr>
                      <a:r>
                        <a:rPr lang="fr-CA" sz="1400" i="1" baseline="0" dirty="0"/>
                        <a:t>ordre </a:t>
                      </a:r>
                      <a:r>
                        <a:rPr lang="fr-CA" sz="1400" i="1" dirty="0"/>
                        <a:t>déterminé par le comité de</a:t>
                      </a:r>
                      <a:r>
                        <a:rPr lang="fr-CA" sz="1400" i="1" baseline="0" dirty="0"/>
                        <a:t> </a:t>
                      </a:r>
                      <a:r>
                        <a:rPr lang="fr-CA" sz="1400" i="1" dirty="0"/>
                        <a:t>sélection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endParaRPr lang="fr-CA" dirty="0"/>
                    </a:p>
                  </a:txBody>
                  <a:tcPr/>
                </a:tc>
                <a:tc hMerge="1">
                  <a:txBody>
                    <a:bodyPr/>
                    <a:lstStyle/>
                    <a:p>
                      <a:pPr algn="ctr"/>
                      <a:endParaRPr lang="fr-CA" dirty="0"/>
                    </a:p>
                  </a:txBody>
                  <a:tcPr/>
                </a:tc>
                <a:tc hMerge="1">
                  <a:txBody>
                    <a:bodyPr/>
                    <a:lstStyle/>
                    <a:p>
                      <a:pPr algn="ctr"/>
                      <a:endParaRPr lang="fr-CA" dirty="0"/>
                    </a:p>
                  </a:txBody>
                  <a:tcPr/>
                </a:tc>
                <a:tc hMerge="1">
                  <a:txBody>
                    <a:bodyPr/>
                    <a:lstStyle/>
                    <a:p>
                      <a:pPr algn="ctr"/>
                      <a:endParaRPr lang="fr-CA" dirty="0"/>
                    </a:p>
                  </a:txBody>
                  <a:tcPr/>
                </a:tc>
                <a:tc gridSpan="2">
                  <a:txBody>
                    <a:bodyPr/>
                    <a:lstStyle/>
                    <a:p>
                      <a:pPr marL="182563" indent="-182563" algn="l">
                        <a:buFontTx/>
                        <a:buNone/>
                      </a:pPr>
                      <a:r>
                        <a:rPr lang="fr-CA" sz="1400" i="1" dirty="0">
                          <a:solidFill>
                            <a:schemeClr val="tx1">
                              <a:lumMod val="75000"/>
                              <a:lumOff val="25000"/>
                            </a:schemeClr>
                          </a:solidFill>
                        </a:rPr>
                        <a:t>ordre d'engagement selon</a:t>
                      </a:r>
                    </a:p>
                    <a:p>
                      <a:pPr marL="182563" indent="-182563" algn="l">
                        <a:buFont typeface="+mj-lt"/>
                        <a:buAutoNum type="arabicPeriod"/>
                      </a:pPr>
                      <a:r>
                        <a:rPr lang="fr-CA" sz="1400" i="1" dirty="0">
                          <a:solidFill>
                            <a:schemeClr val="tx1">
                              <a:lumMod val="75000"/>
                              <a:lumOff val="25000"/>
                            </a:schemeClr>
                          </a:solidFill>
                        </a:rPr>
                        <a:t>ancienneté</a:t>
                      </a:r>
                      <a:r>
                        <a:rPr kumimoji="0" lang="fr-CA" sz="1400" i="1" kern="1200" dirty="0">
                          <a:solidFill>
                            <a:schemeClr val="tx1">
                              <a:lumMod val="75000"/>
                              <a:lumOff val="25000"/>
                            </a:schemeClr>
                          </a:solidFill>
                          <a:latin typeface="+mn-lt"/>
                          <a:ea typeface="+mn-ea"/>
                          <a:cs typeface="+mn-cs"/>
                        </a:rPr>
                        <a:t>; et si identique...</a:t>
                      </a:r>
                    </a:p>
                    <a:p>
                      <a:pPr marL="182563" indent="-182563" algn="l">
                        <a:buFont typeface="+mj-lt"/>
                        <a:buAutoNum type="arabicPeriod"/>
                      </a:pPr>
                      <a:r>
                        <a:rPr kumimoji="0" lang="fr-CA" sz="1400" i="1" kern="1200" dirty="0">
                          <a:solidFill>
                            <a:schemeClr val="tx1">
                              <a:lumMod val="75000"/>
                              <a:lumOff val="25000"/>
                            </a:schemeClr>
                          </a:solidFill>
                          <a:latin typeface="+mn-lt"/>
                          <a:ea typeface="+mn-ea"/>
                          <a:cs typeface="+mn-cs"/>
                        </a:rPr>
                        <a:t>expérience; et si identique...</a:t>
                      </a:r>
                    </a:p>
                    <a:p>
                      <a:pPr marL="182563" indent="-182563" algn="l">
                        <a:buFont typeface="+mj-lt"/>
                        <a:buAutoNum type="arabicPeriod"/>
                      </a:pPr>
                      <a:r>
                        <a:rPr lang="fr-CA" sz="1400" i="1" dirty="0">
                          <a:solidFill>
                            <a:schemeClr val="tx1">
                              <a:lumMod val="75000"/>
                              <a:lumOff val="25000"/>
                            </a:schemeClr>
                          </a:solidFill>
                        </a:rPr>
                        <a:t>scolarité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BBAAF"/>
                    </a:solidFill>
                  </a:tcPr>
                </a:tc>
                <a:tc hMerge="1">
                  <a:txBody>
                    <a:bodyPr/>
                    <a:lstStyle/>
                    <a:p>
                      <a:pPr algn="ctr"/>
                      <a:endParaRPr lang="fr-CA" dirty="0"/>
                    </a:p>
                  </a:txBody>
                  <a:tcPr/>
                </a:tc>
                <a:extLst>
                  <a:ext uri="{0D108BD9-81ED-4DB2-BD59-A6C34878D82A}">
                    <a16:rowId xmlns:a16="http://schemas.microsoft.com/office/drawing/2014/main" xmlns="" val="10002"/>
                  </a:ext>
                </a:extLst>
              </a:tr>
            </a:tbl>
          </a:graphicData>
        </a:graphic>
      </p:graphicFrame>
      <p:sp>
        <p:nvSpPr>
          <p:cNvPr id="8" name="ZoneTexte 4"/>
          <p:cNvSpPr txBox="1">
            <a:spLocks noChangeArrowheads="1"/>
          </p:cNvSpPr>
          <p:nvPr>
            <p:custDataLst>
              <p:tags r:id="rId5"/>
            </p:custDataLst>
          </p:nvPr>
        </p:nvSpPr>
        <p:spPr bwMode="auto">
          <a:xfrm>
            <a:off x="6252026" y="6503350"/>
            <a:ext cx="1434688" cy="184666"/>
          </a:xfrm>
          <a:prstGeom prst="rect">
            <a:avLst/>
          </a:prstGeom>
          <a:gradFill>
            <a:gsLst>
              <a:gs pos="0">
                <a:schemeClr val="accent6">
                  <a:lumMod val="60000"/>
                  <a:lumOff val="40000"/>
                </a:schemeClr>
              </a:gs>
              <a:gs pos="64999">
                <a:srgbClr val="F0EBD5"/>
              </a:gs>
              <a:gs pos="100000">
                <a:srgbClr val="D1C39F"/>
              </a:gs>
            </a:gsLst>
            <a:lin ang="5400000" scaled="0"/>
          </a:gradFill>
          <a:ln w="9525">
            <a:noFill/>
            <a:miter lim="800000"/>
            <a:headEnd/>
            <a:tailEnd/>
          </a:ln>
        </p:spPr>
        <p:txBody>
          <a:bodyPr wrap="none" lIns="0" tIns="0" rIns="0" bIns="0">
            <a:spAutoFit/>
          </a:bodyPr>
          <a:lstStyle/>
          <a:p>
            <a:r>
              <a:rPr lang="fr-CA" sz="1200" b="1" dirty="0">
                <a:latin typeface="+mn-lt"/>
                <a:hlinkClick r:id="rId7" action="ppaction://hlinksldjump"/>
              </a:rPr>
              <a:t>Menu de la section 2</a:t>
            </a:r>
            <a:endParaRPr lang="fr-CA" sz="1200" b="1" dirty="0">
              <a:latin typeface="+mn-lt"/>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179388" y="188913"/>
            <a:ext cx="8785225" cy="798512"/>
          </a:xfrm>
        </p:spPr>
        <p:txBody>
          <a:bodyPr>
            <a:normAutofit/>
          </a:bodyPr>
          <a:lstStyle/>
          <a:p>
            <a:pPr fontAlgn="auto">
              <a:spcAft>
                <a:spcPts val="0"/>
              </a:spcAft>
              <a:defRPr/>
            </a:pPr>
            <a:r>
              <a:rPr lang="fr-CA" dirty="0"/>
              <a:t>L’ancienneté – Charge individuelle</a:t>
            </a:r>
            <a:endParaRPr lang="fr-CA" sz="1800" dirty="0">
              <a:solidFill>
                <a:schemeClr val="accent1">
                  <a:lumMod val="50000"/>
                </a:schemeClr>
              </a:solidFill>
            </a:endParaRPr>
          </a:p>
        </p:txBody>
      </p:sp>
      <p:sp>
        <p:nvSpPr>
          <p:cNvPr id="3" name="Espace réservé du contenu 2"/>
          <p:cNvSpPr>
            <a:spLocks noGrp="1"/>
          </p:cNvSpPr>
          <p:nvPr>
            <p:ph sz="quarter" idx="1"/>
            <p:custDataLst>
              <p:tags r:id="rId2"/>
            </p:custDataLst>
          </p:nvPr>
        </p:nvSpPr>
        <p:spPr>
          <a:xfrm>
            <a:off x="179388" y="1527175"/>
            <a:ext cx="8785225" cy="4854575"/>
          </a:xfrm>
        </p:spPr>
        <p:txBody>
          <a:bodyPr anchor="ctr">
            <a:normAutofit/>
          </a:bodyPr>
          <a:lstStyle/>
          <a:p>
            <a:pPr marL="274320" indent="-274320" fontAlgn="auto">
              <a:spcBef>
                <a:spcPts val="2400"/>
              </a:spcBef>
              <a:spcAft>
                <a:spcPts val="0"/>
              </a:spcAft>
              <a:buFont typeface="Wingdings 2"/>
              <a:buChar char=""/>
              <a:tabLst>
                <a:tab pos="4310063" algn="l"/>
              </a:tabLst>
              <a:defRPr/>
            </a:pPr>
            <a:r>
              <a:rPr lang="fr-CA" dirty="0"/>
              <a:t>Durant toute la première année, la liste n’affiche que la date d’embauche  le prof a « 0 » d’ancienneté. </a:t>
            </a:r>
          </a:p>
          <a:p>
            <a:pPr marL="274320" indent="-274320" fontAlgn="auto">
              <a:spcBef>
                <a:spcPts val="2400"/>
              </a:spcBef>
              <a:spcAft>
                <a:spcPts val="0"/>
              </a:spcAft>
              <a:buFont typeface="Wingdings 2"/>
              <a:buChar char=""/>
              <a:tabLst>
                <a:tab pos="4310063" algn="l"/>
              </a:tabLst>
              <a:defRPr/>
            </a:pPr>
            <a:r>
              <a:rPr lang="fr-CA" dirty="0"/>
              <a:t>Une pleine charge session (100 %)	= 0,5  année d’ancienneté 	</a:t>
            </a:r>
            <a:br>
              <a:rPr lang="fr-CA" dirty="0"/>
            </a:br>
            <a:r>
              <a:rPr lang="fr-CA" dirty="0"/>
              <a:t>	= contrat à temps partiel (TP)</a:t>
            </a:r>
            <a:br>
              <a:rPr lang="fr-CA" dirty="0"/>
            </a:br>
            <a:r>
              <a:rPr lang="fr-CA" dirty="0"/>
              <a:t>	= 40 de CI / session </a:t>
            </a:r>
            <a:r>
              <a:rPr lang="fr-CA" sz="2000" i="1" dirty="0"/>
              <a:t>(ou plus)</a:t>
            </a:r>
          </a:p>
          <a:p>
            <a:pPr marL="274320" indent="-274320" fontAlgn="auto">
              <a:spcBef>
                <a:spcPts val="2400"/>
              </a:spcBef>
              <a:spcAft>
                <a:spcPts val="0"/>
              </a:spcAft>
              <a:buFont typeface="Wingdings 2"/>
              <a:buChar char=""/>
              <a:tabLst>
                <a:tab pos="4310063" algn="l"/>
              </a:tabLst>
              <a:defRPr/>
            </a:pPr>
            <a:r>
              <a:rPr lang="fr-CA" dirty="0"/>
              <a:t>Deux pleines charges session 	= 1 année d’ancienneté </a:t>
            </a:r>
            <a:br>
              <a:rPr lang="fr-CA" dirty="0"/>
            </a:br>
            <a:r>
              <a:rPr lang="fr-CA" dirty="0"/>
              <a:t>	= temps complet annuel (TC)</a:t>
            </a:r>
            <a:br>
              <a:rPr lang="fr-CA" dirty="0"/>
            </a:br>
            <a:r>
              <a:rPr lang="fr-CA" dirty="0"/>
              <a:t>	= 80 de CI / année </a:t>
            </a:r>
            <a:r>
              <a:rPr lang="fr-CA" sz="2000" i="1" dirty="0"/>
              <a:t>(ou plus)</a:t>
            </a:r>
            <a:endParaRPr lang="fr-CA" sz="2000" dirty="0"/>
          </a:p>
        </p:txBody>
      </p:sp>
      <p:sp>
        <p:nvSpPr>
          <p:cNvPr id="44036" name="Espace réservé de la date 4"/>
          <p:cNvSpPr>
            <a:spLocks noGrp="1"/>
          </p:cNvSpPr>
          <p:nvPr>
            <p:ph type="dt" sz="quarter" idx="10"/>
            <p:custDataLst>
              <p:tags r:id="rId3"/>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7" name="ZoneTexte 4"/>
          <p:cNvSpPr txBox="1">
            <a:spLocks noChangeArrowheads="1"/>
          </p:cNvSpPr>
          <p:nvPr>
            <p:custDataLst>
              <p:tags r:id="rId4"/>
            </p:custDataLst>
          </p:nvPr>
        </p:nvSpPr>
        <p:spPr bwMode="auto">
          <a:xfrm>
            <a:off x="6252026" y="6503350"/>
            <a:ext cx="1434688" cy="184666"/>
          </a:xfrm>
          <a:prstGeom prst="rect">
            <a:avLst/>
          </a:prstGeom>
          <a:gradFill>
            <a:gsLst>
              <a:gs pos="0">
                <a:schemeClr val="accent6">
                  <a:lumMod val="60000"/>
                  <a:lumOff val="40000"/>
                </a:schemeClr>
              </a:gs>
              <a:gs pos="64999">
                <a:srgbClr val="F0EBD5"/>
              </a:gs>
              <a:gs pos="100000">
                <a:srgbClr val="D1C39F"/>
              </a:gs>
            </a:gsLst>
            <a:lin ang="5400000" scaled="0"/>
          </a:gradFill>
          <a:ln w="9525">
            <a:noFill/>
            <a:miter lim="800000"/>
            <a:headEnd/>
            <a:tailEnd/>
          </a:ln>
        </p:spPr>
        <p:txBody>
          <a:bodyPr wrap="none" lIns="0" tIns="0" rIns="0" bIns="0">
            <a:spAutoFit/>
          </a:bodyPr>
          <a:lstStyle/>
          <a:p>
            <a:r>
              <a:rPr lang="fr-CA" sz="1200" b="1" dirty="0">
                <a:latin typeface="+mn-lt"/>
                <a:hlinkClick r:id="rId6" action="ppaction://hlinksldjump"/>
              </a:rPr>
              <a:t>Menu de la section 2</a:t>
            </a:r>
            <a:endParaRPr lang="fr-CA" sz="1200" b="1" dirty="0">
              <a:latin typeface="+mn-lt"/>
            </a:endParaRPr>
          </a:p>
        </p:txBody>
      </p:sp>
      <p:sp>
        <p:nvSpPr>
          <p:cNvPr id="6" name="Espace réservé du numéro de diapositive 5"/>
          <p:cNvSpPr>
            <a:spLocks noGrp="1"/>
          </p:cNvSpPr>
          <p:nvPr>
            <p:ph type="sldNum" sz="quarter" idx="11"/>
          </p:nvPr>
        </p:nvSpPr>
        <p:spPr/>
        <p:txBody>
          <a:bodyPr/>
          <a:lstStyle/>
          <a:p>
            <a:pPr>
              <a:defRPr/>
            </a:pPr>
            <a:fld id="{BD083B82-993E-4E20-8064-C3CDB65AD39D}" type="slidenum">
              <a:rPr lang="fr-CA" smtClean="0"/>
              <a:pPr>
                <a:defRPr/>
              </a:pPr>
              <a:t>21</a:t>
            </a:fld>
            <a:endParaRPr lang="fr-CA" dirty="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re 1"/>
          <p:cNvSpPr>
            <a:spLocks noGrp="1"/>
          </p:cNvSpPr>
          <p:nvPr>
            <p:ph type="title"/>
            <p:custDataLst>
              <p:tags r:id="rId1"/>
            </p:custDataLst>
          </p:nvPr>
        </p:nvSpPr>
        <p:spPr>
          <a:xfrm>
            <a:off x="179512" y="188640"/>
            <a:ext cx="8784976" cy="1080120"/>
          </a:xfrm>
        </p:spPr>
        <p:txBody>
          <a:bodyPr anchor="ctr"/>
          <a:lstStyle/>
          <a:p>
            <a:r>
              <a:rPr lang="fr-CA" sz="3000" dirty="0"/>
              <a:t>L’ancienneté et la priorité : deux choses différentes!</a:t>
            </a:r>
          </a:p>
        </p:txBody>
      </p:sp>
      <p:sp>
        <p:nvSpPr>
          <p:cNvPr id="3" name="Espace réservé du contenu 2"/>
          <p:cNvSpPr>
            <a:spLocks noGrp="1"/>
          </p:cNvSpPr>
          <p:nvPr>
            <p:ph sz="quarter" idx="1"/>
            <p:custDataLst>
              <p:tags r:id="rId2"/>
            </p:custDataLst>
          </p:nvPr>
        </p:nvSpPr>
        <p:spPr/>
        <p:txBody>
          <a:bodyPr>
            <a:normAutofit lnSpcReduction="10000"/>
          </a:bodyPr>
          <a:lstStyle/>
          <a:p>
            <a:pPr marL="0" indent="0">
              <a:buNone/>
            </a:pPr>
            <a:r>
              <a:rPr lang="fr-CA" dirty="0"/>
              <a:t>L’ancienneté est le critère le plus important pour établir la priorité d’engagement. Mais  ce n'est pas le seul. Par exemple…</a:t>
            </a:r>
          </a:p>
          <a:p>
            <a:r>
              <a:rPr lang="fr-CA" dirty="0"/>
              <a:t>À </a:t>
            </a:r>
            <a:r>
              <a:rPr lang="fr-CA" u="sng" dirty="0">
                <a:uFill>
                  <a:solidFill>
                    <a:srgbClr val="800000"/>
                  </a:solidFill>
                </a:uFill>
              </a:rPr>
              <a:t>ancienneté</a:t>
            </a:r>
            <a:r>
              <a:rPr lang="fr-CA" dirty="0"/>
              <a:t> égale, la priorité est déterminée par </a:t>
            </a:r>
            <a:r>
              <a:rPr lang="fr-CA" u="sng" dirty="0">
                <a:uFill>
                  <a:solidFill>
                    <a:srgbClr val="800000"/>
                  </a:solidFill>
                </a:uFill>
              </a:rPr>
              <a:t>l’expérience</a:t>
            </a:r>
            <a:r>
              <a:rPr lang="fr-CA" dirty="0"/>
              <a:t>, et à expérience égale, par la </a:t>
            </a:r>
            <a:r>
              <a:rPr lang="fr-CA" u="sng" dirty="0">
                <a:uFill>
                  <a:solidFill>
                    <a:srgbClr val="800000"/>
                  </a:solidFill>
                </a:uFill>
              </a:rPr>
              <a:t>scolarité</a:t>
            </a:r>
            <a:r>
              <a:rPr lang="fr-CA" dirty="0"/>
              <a:t>.</a:t>
            </a:r>
          </a:p>
          <a:p>
            <a:r>
              <a:rPr lang="fr-CA" dirty="0"/>
              <a:t>Si plusieurs profs sont engagés au même moment, leur ancienneté est à zéro, la priorité est déterminée par la </a:t>
            </a:r>
            <a:r>
              <a:rPr lang="fr-CA" u="sng" dirty="0">
                <a:uFill>
                  <a:solidFill>
                    <a:srgbClr val="800000"/>
                  </a:solidFill>
                </a:uFill>
              </a:rPr>
              <a:t>date officielle d’embauche</a:t>
            </a:r>
            <a:r>
              <a:rPr lang="fr-CA" dirty="0"/>
              <a:t>, ou à date égale, par la </a:t>
            </a:r>
            <a:r>
              <a:rPr lang="fr-CA" u="sng" dirty="0">
                <a:uFill>
                  <a:solidFill>
                    <a:srgbClr val="800000"/>
                  </a:solidFill>
                </a:uFill>
              </a:rPr>
              <a:t>date de la recommandation</a:t>
            </a:r>
            <a:r>
              <a:rPr lang="fr-CA" dirty="0">
                <a:uFill>
                  <a:solidFill>
                    <a:srgbClr val="800000"/>
                  </a:solidFill>
                </a:uFill>
              </a:rPr>
              <a:t> du comité de sélection</a:t>
            </a:r>
            <a:r>
              <a:rPr lang="fr-CA" dirty="0"/>
              <a:t>, ou si cette date est également la même, par </a:t>
            </a:r>
            <a:r>
              <a:rPr lang="fr-CA" u="sng" dirty="0">
                <a:uFill>
                  <a:solidFill>
                    <a:srgbClr val="800000"/>
                  </a:solidFill>
                </a:uFill>
              </a:rPr>
              <a:t>l’ordre</a:t>
            </a:r>
            <a:r>
              <a:rPr lang="fr-CA" dirty="0">
                <a:uFill>
                  <a:solidFill>
                    <a:srgbClr val="800000"/>
                  </a:solidFill>
                </a:uFill>
              </a:rPr>
              <a:t> établi par le comité de sélection</a:t>
            </a:r>
          </a:p>
          <a:p>
            <a:r>
              <a:rPr lang="fr-CA" dirty="0"/>
              <a:t>Il faut aussi savoir qu’un </a:t>
            </a:r>
            <a:r>
              <a:rPr lang="fr-CA" dirty="0">
                <a:uFill>
                  <a:solidFill>
                    <a:srgbClr val="800000"/>
                  </a:solidFill>
                </a:uFill>
              </a:rPr>
              <a:t>prof mis en disponibilité </a:t>
            </a:r>
            <a:r>
              <a:rPr lang="fr-CA" dirty="0"/>
              <a:t>(</a:t>
            </a:r>
            <a:r>
              <a:rPr lang="fr-CA" u="sng" dirty="0">
                <a:uFill>
                  <a:solidFill>
                    <a:srgbClr val="800000"/>
                  </a:solidFill>
                </a:uFill>
              </a:rPr>
              <a:t>MED</a:t>
            </a:r>
            <a:r>
              <a:rPr lang="fr-CA" dirty="0"/>
              <a:t>) dans un autre collège pourrait faire valoir sa priorité à Lionel-Groulx devant des profs qui figurent sur la liste d’ancienneté.</a:t>
            </a:r>
          </a:p>
          <a:p>
            <a:pPr marL="0" indent="0" algn="r">
              <a:buNone/>
            </a:pPr>
            <a:r>
              <a:rPr lang="fr-CA" dirty="0"/>
              <a:t>Il y a d’autres cas... Dans le doute, consultez votre syndicat.</a:t>
            </a:r>
          </a:p>
        </p:txBody>
      </p:sp>
      <p:sp>
        <p:nvSpPr>
          <p:cNvPr id="45061" name="Espace réservé de la date 5"/>
          <p:cNvSpPr>
            <a:spLocks noGrp="1"/>
          </p:cNvSpPr>
          <p:nvPr>
            <p:ph type="dt" sz="quarter" idx="10"/>
            <p:custDataLst>
              <p:tags r:id="rId3"/>
            </p:custDataLst>
          </p:nvPr>
        </p:nvSpPr>
        <p:spPr/>
        <p:txBody>
          <a:bodyPr/>
          <a:lstStyle/>
          <a:p>
            <a:r>
              <a:rPr lang="fr-FR"/>
              <a:t>2019-03-28</a:t>
            </a:r>
            <a:endParaRPr lang="fr-CA"/>
          </a:p>
        </p:txBody>
      </p:sp>
      <p:sp>
        <p:nvSpPr>
          <p:cNvPr id="6" name="Espace réservé du numéro de diapositive 5"/>
          <p:cNvSpPr>
            <a:spLocks noGrp="1"/>
          </p:cNvSpPr>
          <p:nvPr>
            <p:ph type="sldNum" sz="quarter" idx="11"/>
          </p:nvPr>
        </p:nvSpPr>
        <p:spPr/>
        <p:txBody>
          <a:bodyPr/>
          <a:lstStyle/>
          <a:p>
            <a:fld id="{BD083B82-993E-4E20-8064-C3CDB65AD39D}" type="slidenum">
              <a:rPr lang="fr-CA" smtClean="0"/>
              <a:pPr/>
              <a:t>22</a:t>
            </a:fld>
            <a:endParaRPr lang="fr-CA" dirty="0"/>
          </a:p>
        </p:txBody>
      </p:sp>
      <p:sp>
        <p:nvSpPr>
          <p:cNvPr id="7" name="ZoneTexte 4"/>
          <p:cNvSpPr txBox="1">
            <a:spLocks noChangeArrowheads="1"/>
          </p:cNvSpPr>
          <p:nvPr>
            <p:custDataLst>
              <p:tags r:id="rId4"/>
            </p:custDataLst>
          </p:nvPr>
        </p:nvSpPr>
        <p:spPr bwMode="auto">
          <a:xfrm>
            <a:off x="6252026" y="6503350"/>
            <a:ext cx="1434688" cy="184666"/>
          </a:xfrm>
          <a:prstGeom prst="rect">
            <a:avLst/>
          </a:prstGeom>
          <a:gradFill>
            <a:gsLst>
              <a:gs pos="0">
                <a:schemeClr val="accent6">
                  <a:lumMod val="60000"/>
                  <a:lumOff val="40000"/>
                </a:schemeClr>
              </a:gs>
              <a:gs pos="64999">
                <a:srgbClr val="F0EBD5"/>
              </a:gs>
              <a:gs pos="100000">
                <a:srgbClr val="D1C39F"/>
              </a:gs>
            </a:gsLst>
            <a:lin ang="5400000" scaled="0"/>
          </a:gradFill>
          <a:ln w="9525">
            <a:noFill/>
            <a:miter lim="800000"/>
            <a:headEnd/>
            <a:tailEnd/>
          </a:ln>
        </p:spPr>
        <p:txBody>
          <a:bodyPr wrap="none" lIns="0" tIns="0" rIns="0" bIns="0">
            <a:spAutoFit/>
          </a:bodyPr>
          <a:lstStyle/>
          <a:p>
            <a:r>
              <a:rPr lang="fr-CA" sz="1200" b="1" dirty="0">
                <a:latin typeface="+mn-lt"/>
                <a:hlinkClick r:id="rId6" action="ppaction://hlinksldjump"/>
              </a:rPr>
              <a:t>Menu de la section 2</a:t>
            </a:r>
            <a:endParaRPr lang="fr-CA" sz="1200" b="1" dirty="0">
              <a:latin typeface="+mn-lt"/>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re 1"/>
          <p:cNvSpPr>
            <a:spLocks noGrp="1"/>
          </p:cNvSpPr>
          <p:nvPr>
            <p:ph type="title"/>
            <p:custDataLst>
              <p:tags r:id="rId1"/>
            </p:custDataLst>
          </p:nvPr>
        </p:nvSpPr>
        <p:spPr>
          <a:xfrm>
            <a:off x="179388" y="188912"/>
            <a:ext cx="8785225" cy="1080419"/>
          </a:xfrm>
        </p:spPr>
        <p:txBody>
          <a:bodyPr anchor="ctr"/>
          <a:lstStyle/>
          <a:p>
            <a:r>
              <a:rPr lang="fr-CA" sz="3200" dirty="0">
                <a:solidFill>
                  <a:schemeClr val="tx2"/>
                </a:solidFill>
              </a:rPr>
              <a:t>Priorité sur les cours d’été et les cours de la formation continue</a:t>
            </a:r>
          </a:p>
        </p:txBody>
      </p:sp>
      <p:sp>
        <p:nvSpPr>
          <p:cNvPr id="3" name="Espace réservé du contenu 2"/>
          <p:cNvSpPr>
            <a:spLocks noGrp="1"/>
          </p:cNvSpPr>
          <p:nvPr>
            <p:ph sz="quarter" idx="1"/>
            <p:custDataLst>
              <p:tags r:id="rId2"/>
            </p:custDataLst>
          </p:nvPr>
        </p:nvSpPr>
        <p:spPr>
          <a:xfrm>
            <a:off x="179388" y="1340769"/>
            <a:ext cx="8785225" cy="5040982"/>
          </a:xfrm>
        </p:spPr>
        <p:txBody>
          <a:bodyPr anchor="ctr">
            <a:normAutofit lnSpcReduction="10000"/>
          </a:bodyPr>
          <a:lstStyle/>
          <a:p>
            <a:pPr marL="274320" indent="-274320" fontAlgn="auto">
              <a:lnSpc>
                <a:spcPct val="120000"/>
              </a:lnSpc>
              <a:spcAft>
                <a:spcPts val="0"/>
              </a:spcAft>
              <a:buFont typeface="Wingdings 2"/>
              <a:buNone/>
              <a:defRPr/>
            </a:pPr>
            <a:r>
              <a:rPr lang="fr-CA" b="1" dirty="0">
                <a:solidFill>
                  <a:schemeClr val="accent1">
                    <a:lumMod val="50000"/>
                  </a:schemeClr>
                </a:solidFill>
              </a:rPr>
              <a:t>NOTEZ BIEN</a:t>
            </a:r>
          </a:p>
          <a:p>
            <a:pPr marL="274320" indent="-274320" fontAlgn="auto">
              <a:lnSpc>
                <a:spcPct val="120000"/>
              </a:lnSpc>
              <a:spcAft>
                <a:spcPts val="0"/>
              </a:spcAft>
              <a:buFont typeface="Wingdings 2"/>
              <a:buChar char=""/>
              <a:defRPr/>
            </a:pPr>
            <a:r>
              <a:rPr lang="fr-CA" dirty="0"/>
              <a:t>Tant que vous n’avez pas accumulé 3 ans d’ancienneté, tentez toujours d’obtenir un temps complet annuel par des cours d’été, des remplacements ou des suppléances ou des cours à la formation continue *.</a:t>
            </a:r>
          </a:p>
          <a:p>
            <a:pPr marL="274320" indent="-274320" fontAlgn="auto">
              <a:lnSpc>
                <a:spcPct val="120000"/>
              </a:lnSpc>
              <a:spcAft>
                <a:spcPts val="0"/>
              </a:spcAft>
              <a:buFont typeface="Wingdings 2"/>
              <a:buChar char=""/>
              <a:defRPr/>
            </a:pPr>
            <a:r>
              <a:rPr lang="fr-CA" dirty="0"/>
              <a:t>Sachez que les profs qui n’ont pas de temps complet annuel ont priorité sur les cours d’été et les cours à la formation continue.</a:t>
            </a:r>
          </a:p>
          <a:p>
            <a:pPr marL="893445" lvl="1" indent="-274320" fontAlgn="auto">
              <a:lnSpc>
                <a:spcPct val="120000"/>
              </a:lnSpc>
              <a:spcAft>
                <a:spcPts val="0"/>
              </a:spcAft>
              <a:buFont typeface="Wingdings 2"/>
              <a:buChar char=""/>
              <a:defRPr/>
            </a:pPr>
            <a:r>
              <a:rPr lang="fr-CA" dirty="0"/>
              <a:t>Le libellé de la convention collective est le suivant : « À moins de difficultés de recrutement, les enseignants à temps complet ne peuvent se voir attribuer un cours à la formation continue ou un cours d’été (art. 5-1.12). »</a:t>
            </a:r>
          </a:p>
          <a:p>
            <a:pPr marL="3679825" indent="-185738" fontAlgn="auto">
              <a:lnSpc>
                <a:spcPct val="120000"/>
              </a:lnSpc>
              <a:spcAft>
                <a:spcPts val="0"/>
              </a:spcAft>
              <a:buNone/>
              <a:defRPr/>
            </a:pPr>
            <a:r>
              <a:rPr lang="fr-CA" sz="1900" dirty="0"/>
              <a:t>*	Ce qui n’est possible qu’à partir du moment où vous avez cumulé au moins 50 de Ci annuelle au régulier.</a:t>
            </a:r>
          </a:p>
        </p:txBody>
      </p:sp>
      <p:sp>
        <p:nvSpPr>
          <p:cNvPr id="46085" name="Espace réservé de la date 5"/>
          <p:cNvSpPr>
            <a:spLocks noGrp="1"/>
          </p:cNvSpPr>
          <p:nvPr>
            <p:ph type="dt" sz="quarter" idx="10"/>
            <p:custDataLst>
              <p:tags r:id="rId3"/>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7" name="ZoneTexte 4"/>
          <p:cNvSpPr txBox="1">
            <a:spLocks noChangeArrowheads="1"/>
          </p:cNvSpPr>
          <p:nvPr>
            <p:custDataLst>
              <p:tags r:id="rId4"/>
            </p:custDataLst>
          </p:nvPr>
        </p:nvSpPr>
        <p:spPr bwMode="auto">
          <a:xfrm>
            <a:off x="6252026" y="6503350"/>
            <a:ext cx="1434688" cy="184666"/>
          </a:xfrm>
          <a:prstGeom prst="rect">
            <a:avLst/>
          </a:prstGeom>
          <a:gradFill>
            <a:gsLst>
              <a:gs pos="0">
                <a:schemeClr val="accent6">
                  <a:lumMod val="60000"/>
                  <a:lumOff val="40000"/>
                </a:schemeClr>
              </a:gs>
              <a:gs pos="64999">
                <a:srgbClr val="F0EBD5"/>
              </a:gs>
              <a:gs pos="100000">
                <a:srgbClr val="D1C39F"/>
              </a:gs>
            </a:gsLst>
            <a:lin ang="5400000" scaled="0"/>
          </a:gradFill>
          <a:ln w="9525">
            <a:noFill/>
            <a:miter lim="800000"/>
            <a:headEnd/>
            <a:tailEnd/>
          </a:ln>
        </p:spPr>
        <p:txBody>
          <a:bodyPr wrap="none" lIns="0" tIns="0" rIns="0" bIns="0">
            <a:spAutoFit/>
          </a:bodyPr>
          <a:lstStyle/>
          <a:p>
            <a:r>
              <a:rPr lang="fr-CA" sz="1200" b="1" dirty="0">
                <a:latin typeface="+mn-lt"/>
                <a:hlinkClick r:id="rId6" action="ppaction://hlinksldjump"/>
              </a:rPr>
              <a:t>Menu de la section 2</a:t>
            </a:r>
            <a:endParaRPr lang="fr-CA" sz="1200" b="1" dirty="0">
              <a:latin typeface="+mn-lt"/>
            </a:endParaRPr>
          </a:p>
        </p:txBody>
      </p:sp>
      <p:sp>
        <p:nvSpPr>
          <p:cNvPr id="6" name="Espace réservé du numéro de diapositive 5"/>
          <p:cNvSpPr>
            <a:spLocks noGrp="1"/>
          </p:cNvSpPr>
          <p:nvPr>
            <p:ph type="sldNum" sz="quarter" idx="11"/>
          </p:nvPr>
        </p:nvSpPr>
        <p:spPr/>
        <p:txBody>
          <a:bodyPr/>
          <a:lstStyle/>
          <a:p>
            <a:pPr>
              <a:defRPr/>
            </a:pPr>
            <a:fld id="{BD083B82-993E-4E20-8064-C3CDB65AD39D}" type="slidenum">
              <a:rPr lang="fr-CA" smtClean="0"/>
              <a:pPr>
                <a:defRPr/>
              </a:pPr>
              <a:t>23</a:t>
            </a:fld>
            <a:endParaRPr lang="fr-CA" dirty="0"/>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re 1"/>
          <p:cNvSpPr>
            <a:spLocks noGrp="1"/>
          </p:cNvSpPr>
          <p:nvPr>
            <p:ph type="title"/>
            <p:custDataLst>
              <p:tags r:id="rId1"/>
            </p:custDataLst>
          </p:nvPr>
        </p:nvSpPr>
        <p:spPr>
          <a:xfrm>
            <a:off x="179388" y="228600"/>
            <a:ext cx="8785225" cy="752475"/>
          </a:xfrm>
        </p:spPr>
        <p:txBody>
          <a:bodyPr anchor="ctr"/>
          <a:lstStyle/>
          <a:p>
            <a:r>
              <a:rPr lang="fr-CA">
                <a:solidFill>
                  <a:srgbClr val="7B9899"/>
                </a:solidFill>
              </a:rPr>
              <a:t>Allocation – ETC – Organisation scolaire</a:t>
            </a:r>
            <a:endParaRPr lang="fr-CA" sz="2000">
              <a:solidFill>
                <a:srgbClr val="7B9899"/>
              </a:solidFill>
            </a:endParaRPr>
          </a:p>
        </p:txBody>
      </p:sp>
      <p:sp>
        <p:nvSpPr>
          <p:cNvPr id="4" name="Espace réservé du contenu 3"/>
          <p:cNvSpPr>
            <a:spLocks noGrp="1"/>
          </p:cNvSpPr>
          <p:nvPr>
            <p:ph sz="quarter" idx="1"/>
            <p:custDataLst>
              <p:tags r:id="rId2"/>
            </p:custDataLst>
          </p:nvPr>
        </p:nvSpPr>
        <p:spPr>
          <a:xfrm>
            <a:off x="179389" y="1527175"/>
            <a:ext cx="8713092" cy="4854575"/>
          </a:xfrm>
        </p:spPr>
        <p:txBody>
          <a:bodyPr anchor="ctr">
            <a:normAutofit/>
          </a:bodyPr>
          <a:lstStyle/>
          <a:p>
            <a:pPr marL="274320" indent="-274320" fontAlgn="auto">
              <a:spcAft>
                <a:spcPts val="0"/>
              </a:spcAft>
              <a:buFont typeface="Wingdings 2"/>
              <a:buChar char=""/>
              <a:defRPr/>
            </a:pPr>
            <a:r>
              <a:rPr lang="fr-CA" dirty="0"/>
              <a:t>La direction</a:t>
            </a:r>
            <a:r>
              <a:rPr lang="fr-CA" b="1" dirty="0"/>
              <a:t> </a:t>
            </a:r>
            <a:r>
              <a:rPr lang="fr-CA" dirty="0"/>
              <a:t>fait une prévision de la population étudiante.</a:t>
            </a:r>
            <a:br>
              <a:rPr lang="fr-CA" dirty="0"/>
            </a:br>
            <a:r>
              <a:rPr lang="fr-CA" sz="2200" dirty="0"/>
              <a:t>(En fonction des inscriptions au SRAM aux 1</a:t>
            </a:r>
            <a:r>
              <a:rPr lang="fr-CA" sz="2200" baseline="30000" dirty="0"/>
              <a:t>er</a:t>
            </a:r>
            <a:r>
              <a:rPr lang="fr-CA" sz="2200" dirty="0"/>
              <a:t>, 2</a:t>
            </a:r>
            <a:r>
              <a:rPr lang="fr-CA" sz="2200" baseline="30000" dirty="0"/>
              <a:t>e</a:t>
            </a:r>
            <a:r>
              <a:rPr lang="fr-CA" sz="2200" dirty="0"/>
              <a:t> et 3</a:t>
            </a:r>
            <a:r>
              <a:rPr lang="fr-CA" sz="2200" baseline="30000" dirty="0"/>
              <a:t>e</a:t>
            </a:r>
            <a:r>
              <a:rPr lang="fr-CA" sz="2200" dirty="0"/>
              <a:t> tours; des cours préalables réussis ou échoués; des changements de programme; etc.).</a:t>
            </a:r>
          </a:p>
          <a:p>
            <a:pPr marL="274320" indent="-274320" fontAlgn="auto">
              <a:spcBef>
                <a:spcPts val="2000"/>
              </a:spcBef>
              <a:spcAft>
                <a:spcPts val="0"/>
              </a:spcAft>
              <a:buFont typeface="Wingdings 2"/>
              <a:buChar char=""/>
              <a:defRPr/>
            </a:pPr>
            <a:r>
              <a:rPr lang="fr-CA" dirty="0"/>
              <a:t>La direction détermine le nombre de groupes-classes et le nombre d’élèves pour chacun des cours dispensés par le Collège.</a:t>
            </a:r>
          </a:p>
          <a:p>
            <a:pPr marL="274320" indent="-274320" fontAlgn="auto">
              <a:spcBef>
                <a:spcPts val="2000"/>
              </a:spcBef>
              <a:spcAft>
                <a:spcPts val="0"/>
              </a:spcAft>
              <a:buFont typeface="Wingdings 2"/>
              <a:buChar char=""/>
              <a:tabLst>
                <a:tab pos="8520113" algn="r"/>
              </a:tabLst>
              <a:defRPr/>
            </a:pPr>
            <a:r>
              <a:rPr lang="fr-CA" dirty="0"/>
              <a:t>La direction détermine le nombre de profs dont le Collège a besoin dans chaque discipline pour « faire le travail ». </a:t>
            </a:r>
            <a:r>
              <a:rPr lang="fr-CA" b="1" dirty="0"/>
              <a:t>C’est l’allocation</a:t>
            </a:r>
            <a:r>
              <a:rPr lang="fr-CA" dirty="0"/>
              <a:t>.</a:t>
            </a:r>
            <a:br>
              <a:rPr lang="fr-CA" dirty="0"/>
            </a:br>
            <a:r>
              <a:rPr lang="fr-CA" dirty="0"/>
              <a:t>	</a:t>
            </a:r>
            <a:r>
              <a:rPr lang="fr-CA" sz="2000" i="1" dirty="0">
                <a:solidFill>
                  <a:srgbClr val="800000"/>
                </a:solidFill>
              </a:rPr>
              <a:t>1 équivalent temps complet (</a:t>
            </a:r>
            <a:r>
              <a:rPr lang="fr-CA" sz="2000" b="1" i="1" dirty="0">
                <a:solidFill>
                  <a:srgbClr val="800000"/>
                </a:solidFill>
              </a:rPr>
              <a:t>ETC</a:t>
            </a:r>
            <a:r>
              <a:rPr lang="fr-CA" sz="2000" i="1" dirty="0">
                <a:solidFill>
                  <a:srgbClr val="800000"/>
                </a:solidFill>
              </a:rPr>
              <a:t>) = 1 prof  à 100 %</a:t>
            </a:r>
          </a:p>
          <a:p>
            <a:pPr marL="274320" indent="-274320" fontAlgn="auto">
              <a:spcBef>
                <a:spcPts val="2000"/>
              </a:spcBef>
              <a:spcAft>
                <a:spcPts val="0"/>
              </a:spcAft>
              <a:buFont typeface="Wingdings 2"/>
              <a:buChar char=""/>
              <a:tabLst>
                <a:tab pos="8520113" algn="r"/>
              </a:tabLst>
              <a:defRPr/>
            </a:pPr>
            <a:r>
              <a:rPr lang="fr-CA" dirty="0"/>
              <a:t>La direction transmet l’allocation aux </a:t>
            </a:r>
            <a:r>
              <a:rPr lang="fr-CA" dirty="0" err="1"/>
              <a:t>coordonnateurx</a:t>
            </a:r>
            <a:r>
              <a:rPr lang="fr-CA" dirty="0"/>
              <a:t> de chacun des départements.</a:t>
            </a:r>
          </a:p>
        </p:txBody>
      </p:sp>
      <p:sp>
        <p:nvSpPr>
          <p:cNvPr id="47109" name="Espace réservé de la date 5"/>
          <p:cNvSpPr>
            <a:spLocks noGrp="1"/>
          </p:cNvSpPr>
          <p:nvPr>
            <p:ph type="dt" sz="quarter" idx="10"/>
            <p:custDataLst>
              <p:tags r:id="rId3"/>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7" name="ZoneTexte 4"/>
          <p:cNvSpPr txBox="1">
            <a:spLocks noChangeArrowheads="1"/>
          </p:cNvSpPr>
          <p:nvPr>
            <p:custDataLst>
              <p:tags r:id="rId4"/>
            </p:custDataLst>
          </p:nvPr>
        </p:nvSpPr>
        <p:spPr bwMode="auto">
          <a:xfrm>
            <a:off x="6252026" y="6503350"/>
            <a:ext cx="1434688" cy="184666"/>
          </a:xfrm>
          <a:prstGeom prst="rect">
            <a:avLst/>
          </a:prstGeom>
          <a:gradFill>
            <a:gsLst>
              <a:gs pos="0">
                <a:schemeClr val="accent6">
                  <a:lumMod val="60000"/>
                  <a:lumOff val="40000"/>
                </a:schemeClr>
              </a:gs>
              <a:gs pos="64999">
                <a:srgbClr val="F0EBD5"/>
              </a:gs>
              <a:gs pos="100000">
                <a:srgbClr val="D1C39F"/>
              </a:gs>
            </a:gsLst>
            <a:lin ang="5400000" scaled="0"/>
          </a:gradFill>
          <a:ln w="9525">
            <a:noFill/>
            <a:miter lim="800000"/>
            <a:headEnd/>
            <a:tailEnd/>
          </a:ln>
        </p:spPr>
        <p:txBody>
          <a:bodyPr wrap="none" lIns="0" tIns="0" rIns="0" bIns="0">
            <a:spAutoFit/>
          </a:bodyPr>
          <a:lstStyle/>
          <a:p>
            <a:r>
              <a:rPr lang="fr-CA" sz="1200" b="1" dirty="0">
                <a:latin typeface="+mn-lt"/>
                <a:hlinkClick r:id="rId6" action="ppaction://hlinksldjump"/>
              </a:rPr>
              <a:t>Menu de la section 2</a:t>
            </a:r>
            <a:endParaRPr lang="fr-CA" sz="1200" b="1" dirty="0">
              <a:latin typeface="+mn-lt"/>
            </a:endParaRPr>
          </a:p>
        </p:txBody>
      </p:sp>
      <p:sp>
        <p:nvSpPr>
          <p:cNvPr id="6" name="Espace réservé du numéro de diapositive 5"/>
          <p:cNvSpPr>
            <a:spLocks noGrp="1"/>
          </p:cNvSpPr>
          <p:nvPr>
            <p:ph type="sldNum" sz="quarter" idx="11"/>
          </p:nvPr>
        </p:nvSpPr>
        <p:spPr/>
        <p:txBody>
          <a:bodyPr/>
          <a:lstStyle/>
          <a:p>
            <a:pPr>
              <a:defRPr/>
            </a:pPr>
            <a:fld id="{BD083B82-993E-4E20-8064-C3CDB65AD39D}" type="slidenum">
              <a:rPr lang="fr-CA" smtClean="0"/>
              <a:pPr>
                <a:defRPr/>
              </a:pPr>
              <a:t>24</a:t>
            </a:fld>
            <a:endParaRPr lang="fr-CA" dirty="0"/>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Répartition des tâches</a:t>
            </a:r>
            <a:endParaRPr lang="fr-CA" dirty="0"/>
          </a:p>
        </p:txBody>
      </p:sp>
      <p:sp>
        <p:nvSpPr>
          <p:cNvPr id="3" name="Espace réservé du contenu 2"/>
          <p:cNvSpPr>
            <a:spLocks noGrp="1"/>
          </p:cNvSpPr>
          <p:nvPr>
            <p:ph sz="quarter" idx="1"/>
            <p:custDataLst>
              <p:tags r:id="rId2"/>
            </p:custDataLst>
          </p:nvPr>
        </p:nvSpPr>
        <p:spPr/>
        <p:txBody>
          <a:bodyPr>
            <a:normAutofit lnSpcReduction="10000"/>
          </a:bodyPr>
          <a:lstStyle/>
          <a:p>
            <a:pPr>
              <a:lnSpc>
                <a:spcPct val="110000"/>
              </a:lnSpc>
              <a:spcBef>
                <a:spcPts val="1800"/>
              </a:spcBef>
            </a:pPr>
            <a:r>
              <a:rPr lang="fr-CA" dirty="0"/>
              <a:t>La convention collective confie aux départements la responsabilité de répartir les charges d’enseignement entre les profs, sans toutefois prescrire une façon de faire. C’est bien le département qui assume cette responsabilité et non le coordonnateur qui n’est pas un supérieur hiérarchique.</a:t>
            </a:r>
          </a:p>
          <a:p>
            <a:pPr>
              <a:lnSpc>
                <a:spcPct val="110000"/>
              </a:lnSpc>
              <a:spcBef>
                <a:spcPts val="1800"/>
              </a:spcBef>
            </a:pPr>
            <a:r>
              <a:rPr lang="fr-CA" dirty="0"/>
              <a:t>Ce sont donc les règles départementales qui déterminent la procédure pour chaque département. Toutefois, il faut respecter l'ordre d'engagement et il faut respecter l’allocation.</a:t>
            </a:r>
          </a:p>
          <a:p>
            <a:pPr>
              <a:lnSpc>
                <a:spcPct val="110000"/>
              </a:lnSpc>
              <a:spcBef>
                <a:spcPts val="1800"/>
              </a:spcBef>
            </a:pPr>
            <a:r>
              <a:rPr lang="fr-CA" dirty="0"/>
              <a:t>L’ancienneté peut être </a:t>
            </a:r>
            <a:r>
              <a:rPr lang="fr-CA" u="sng" dirty="0"/>
              <a:t>un</a:t>
            </a:r>
            <a:r>
              <a:rPr lang="fr-CA" dirty="0"/>
              <a:t> critère, mais ce n’est pas le seul! On peut aussi tenter de limiter le nombre de nouvelles préparations et tenir compte des expertises ou des préférences de chacun. Le document de la FNEEQ </a:t>
            </a:r>
            <a:r>
              <a:rPr lang="fr-CA" i="1" dirty="0"/>
              <a:t>Regard sur les départements </a:t>
            </a:r>
            <a:r>
              <a:rPr lang="fr-CA" dirty="0"/>
              <a:t>offrent des suggestions pour assurer une certaine équité dans l’attribution des cours.</a:t>
            </a:r>
          </a:p>
        </p:txBody>
      </p:sp>
      <p:sp>
        <p:nvSpPr>
          <p:cNvPr id="48133" name="Espace réservé de la date 5"/>
          <p:cNvSpPr>
            <a:spLocks noGrp="1"/>
          </p:cNvSpPr>
          <p:nvPr>
            <p:ph type="dt" sz="quarter" idx="10"/>
            <p:custDataLst>
              <p:tags r:id="rId3"/>
            </p:custDataLst>
          </p:nvPr>
        </p:nvSpPr>
        <p:spPr/>
        <p:txBody>
          <a:bodyPr/>
          <a:lstStyle/>
          <a:p>
            <a:r>
              <a:rPr lang="fr-FR"/>
              <a:t>2019-03-28</a:t>
            </a:r>
            <a:endParaRPr lang="fr-CA"/>
          </a:p>
        </p:txBody>
      </p:sp>
      <p:sp>
        <p:nvSpPr>
          <p:cNvPr id="6" name="Espace réservé du numéro de diapositive 5"/>
          <p:cNvSpPr>
            <a:spLocks noGrp="1"/>
          </p:cNvSpPr>
          <p:nvPr>
            <p:ph type="sldNum" sz="quarter" idx="11"/>
          </p:nvPr>
        </p:nvSpPr>
        <p:spPr/>
        <p:txBody>
          <a:bodyPr/>
          <a:lstStyle/>
          <a:p>
            <a:fld id="{BD083B82-993E-4E20-8064-C3CDB65AD39D}" type="slidenum">
              <a:rPr lang="fr-CA" smtClean="0"/>
              <a:pPr/>
              <a:t>25</a:t>
            </a:fld>
            <a:endParaRPr lang="fr-CA" dirty="0"/>
          </a:p>
        </p:txBody>
      </p:sp>
      <p:sp>
        <p:nvSpPr>
          <p:cNvPr id="7" name="ZoneTexte 4"/>
          <p:cNvSpPr txBox="1">
            <a:spLocks noChangeArrowheads="1"/>
          </p:cNvSpPr>
          <p:nvPr>
            <p:custDataLst>
              <p:tags r:id="rId4"/>
            </p:custDataLst>
          </p:nvPr>
        </p:nvSpPr>
        <p:spPr bwMode="auto">
          <a:xfrm>
            <a:off x="6252026" y="6503350"/>
            <a:ext cx="1434688" cy="184666"/>
          </a:xfrm>
          <a:prstGeom prst="rect">
            <a:avLst/>
          </a:prstGeom>
          <a:gradFill>
            <a:gsLst>
              <a:gs pos="0">
                <a:schemeClr val="accent6">
                  <a:lumMod val="60000"/>
                  <a:lumOff val="40000"/>
                </a:schemeClr>
              </a:gs>
              <a:gs pos="64999">
                <a:srgbClr val="F0EBD5"/>
              </a:gs>
              <a:gs pos="100000">
                <a:srgbClr val="D1C39F"/>
              </a:gs>
            </a:gsLst>
            <a:lin ang="5400000" scaled="0"/>
          </a:gradFill>
          <a:ln w="9525">
            <a:noFill/>
            <a:miter lim="800000"/>
            <a:headEnd/>
            <a:tailEnd/>
          </a:ln>
        </p:spPr>
        <p:txBody>
          <a:bodyPr wrap="none" lIns="0" tIns="0" rIns="0" bIns="0">
            <a:spAutoFit/>
          </a:bodyPr>
          <a:lstStyle/>
          <a:p>
            <a:r>
              <a:rPr lang="fr-CA" sz="1200" b="1" dirty="0">
                <a:latin typeface="+mn-lt"/>
                <a:hlinkClick r:id="rId6" action="ppaction://hlinksldjump"/>
              </a:rPr>
              <a:t>Menu de la section 2</a:t>
            </a:r>
            <a:endParaRPr lang="fr-CA" sz="1200" b="1" dirty="0">
              <a:latin typeface="+mn-lt"/>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custDataLst>
              <p:tags r:id="rId1"/>
            </p:custDataLst>
          </p:nvPr>
        </p:nvSpPr>
        <p:spPr>
          <a:xfrm>
            <a:off x="179388" y="2708275"/>
            <a:ext cx="8785225" cy="3384550"/>
          </a:xfrm>
        </p:spPr>
        <p:txBody>
          <a:bodyPr>
            <a:normAutofit fontScale="92500"/>
          </a:bodyPr>
          <a:lstStyle/>
          <a:p>
            <a:pPr fontAlgn="auto">
              <a:spcAft>
                <a:spcPts val="0"/>
              </a:spcAft>
              <a:buFont typeface="Wingdings 2"/>
              <a:buNone/>
              <a:defRPr/>
            </a:pPr>
            <a:endParaRPr lang="fr-CA" dirty="0"/>
          </a:p>
          <a:p>
            <a:pPr marL="269875" indent="-195263" algn="l" fontAlgn="auto">
              <a:lnSpc>
                <a:spcPct val="110000"/>
              </a:lnSpc>
              <a:spcBef>
                <a:spcPts val="1500"/>
              </a:spcBef>
              <a:spcAft>
                <a:spcPts val="0"/>
              </a:spcAft>
              <a:buSzPct val="100000"/>
              <a:buFont typeface="Arial" pitchFamily="34" charset="0"/>
              <a:buChar char="•"/>
              <a:defRPr/>
            </a:pPr>
            <a:r>
              <a:rPr lang="fr-CA" sz="2300" spc="200" dirty="0">
                <a:hlinkClick r:id="rId5" action="ppaction://hlinksldjump"/>
              </a:rPr>
              <a:t>Pourcentage de charge - Valeur session</a:t>
            </a:r>
            <a:endParaRPr lang="fr-CA" sz="2300" spc="200" dirty="0"/>
          </a:p>
          <a:p>
            <a:pPr marL="269875" indent="-195263" algn="l" fontAlgn="auto">
              <a:lnSpc>
                <a:spcPct val="110000"/>
              </a:lnSpc>
              <a:spcBef>
                <a:spcPts val="1500"/>
              </a:spcBef>
              <a:spcAft>
                <a:spcPts val="0"/>
              </a:spcAft>
              <a:buSzPct val="100000"/>
              <a:buFont typeface="Arial" pitchFamily="34" charset="0"/>
              <a:buChar char="•"/>
              <a:defRPr/>
            </a:pPr>
            <a:r>
              <a:rPr lang="fr-CA" sz="2300" spc="200" dirty="0">
                <a:hlinkClick r:id="rId6" action="ppaction://hlinksldjump"/>
              </a:rPr>
              <a:t>Modification de la charge confiée en début de session</a:t>
            </a:r>
            <a:endParaRPr lang="fr-CA" sz="2300" spc="200" dirty="0"/>
          </a:p>
          <a:p>
            <a:pPr marL="269875" indent="-195263" algn="l" fontAlgn="auto">
              <a:lnSpc>
                <a:spcPct val="110000"/>
              </a:lnSpc>
              <a:spcBef>
                <a:spcPts val="1500"/>
              </a:spcBef>
              <a:spcAft>
                <a:spcPts val="0"/>
              </a:spcAft>
              <a:buSzPct val="100000"/>
              <a:buFont typeface="Arial" pitchFamily="34" charset="0"/>
              <a:buChar char="•"/>
              <a:defRPr/>
            </a:pPr>
            <a:r>
              <a:rPr lang="fr-CA" sz="2300" spc="200" dirty="0">
                <a:hlinkClick r:id="rId7" action="ppaction://hlinksldjump"/>
              </a:rPr>
              <a:t>SUPPLÉANCES ET REMPACEMENTS</a:t>
            </a:r>
            <a:endParaRPr lang="fr-CA" sz="2300" spc="200" dirty="0"/>
          </a:p>
          <a:p>
            <a:pPr marL="269875" indent="-195263" algn="l" fontAlgn="auto">
              <a:lnSpc>
                <a:spcPct val="110000"/>
              </a:lnSpc>
              <a:spcBef>
                <a:spcPts val="1500"/>
              </a:spcBef>
              <a:spcAft>
                <a:spcPts val="0"/>
              </a:spcAft>
              <a:buSzPct val="100000"/>
              <a:buFont typeface="Arial" pitchFamily="34" charset="0"/>
              <a:buChar char="•"/>
              <a:defRPr/>
            </a:pPr>
            <a:r>
              <a:rPr lang="fr-CA" sz="2300" spc="200" dirty="0"/>
              <a:t>Échelle salariale </a:t>
            </a:r>
            <a:r>
              <a:rPr lang="fr-CA" sz="1900" b="0" cap="none" spc="200" dirty="0"/>
              <a:t>(Voir la page 335 de la convention collective)</a:t>
            </a:r>
          </a:p>
          <a:p>
            <a:pPr marL="269875" indent="-195263" algn="l" fontAlgn="auto">
              <a:lnSpc>
                <a:spcPct val="120000"/>
              </a:lnSpc>
              <a:spcBef>
                <a:spcPts val="1500"/>
              </a:spcBef>
              <a:spcAft>
                <a:spcPts val="0"/>
              </a:spcAft>
              <a:buSzPct val="100000"/>
              <a:buFont typeface="Arial" pitchFamily="34" charset="0"/>
              <a:buChar char="•"/>
              <a:defRPr/>
            </a:pPr>
            <a:r>
              <a:rPr lang="fr-CA" sz="2300" spc="200" dirty="0">
                <a:hlinkClick r:id="rId8" action="ppaction://hlinksldjump"/>
              </a:rPr>
              <a:t>Évaluation de la scolarité et de l’expérience</a:t>
            </a:r>
            <a:endParaRPr lang="fr-CA" sz="2300" spc="200" dirty="0"/>
          </a:p>
        </p:txBody>
      </p:sp>
      <p:sp>
        <p:nvSpPr>
          <p:cNvPr id="49155" name="Titre 1"/>
          <p:cNvSpPr>
            <a:spLocks noGrp="1"/>
          </p:cNvSpPr>
          <p:nvPr>
            <p:ph type="title"/>
            <p:custDataLst>
              <p:tags r:id="rId2"/>
            </p:custDataLst>
          </p:nvPr>
        </p:nvSpPr>
        <p:spPr>
          <a:xfrm>
            <a:off x="155575" y="152400"/>
            <a:ext cx="8823325" cy="1905000"/>
          </a:xfrm>
        </p:spPr>
        <p:txBody>
          <a:bodyPr/>
          <a:lstStyle/>
          <a:p>
            <a:r>
              <a:rPr lang="fr-CA" sz="3200" dirty="0"/>
              <a:t>Section 3</a:t>
            </a:r>
            <a:r>
              <a:rPr lang="fr-CA" dirty="0"/>
              <a:t/>
            </a:r>
            <a:br>
              <a:rPr lang="fr-CA" dirty="0"/>
            </a:br>
            <a:r>
              <a:rPr lang="fr-CA" sz="4000" dirty="0"/>
              <a:t>LE CONTRAT</a:t>
            </a:r>
          </a:p>
        </p:txBody>
      </p:sp>
      <p:sp>
        <p:nvSpPr>
          <p:cNvPr id="49156" name="Espace réservé de la date 4"/>
          <p:cNvSpPr>
            <a:spLocks noGrp="1"/>
          </p:cNvSpPr>
          <p:nvPr>
            <p:ph type="dt" sz="quarter" idx="10"/>
            <p:custDataLst>
              <p:tags r:id="rId3"/>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5" name="Espace réservé du numéro de diapositive 4"/>
          <p:cNvSpPr>
            <a:spLocks noGrp="1"/>
          </p:cNvSpPr>
          <p:nvPr>
            <p:ph type="sldNum" sz="quarter" idx="11"/>
          </p:nvPr>
        </p:nvSpPr>
        <p:spPr/>
        <p:txBody>
          <a:bodyPr/>
          <a:lstStyle/>
          <a:p>
            <a:pPr>
              <a:defRPr/>
            </a:pPr>
            <a:fld id="{52FE7E25-D8FF-422D-A0B4-EDF6309B0CD2}" type="slidenum">
              <a:rPr lang="fr-CA" smtClean="0"/>
              <a:pPr>
                <a:defRPr/>
              </a:pPr>
              <a:t>26</a:t>
            </a:fld>
            <a:endParaRPr lang="fr-CA" dirty="0"/>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re 1"/>
          <p:cNvSpPr>
            <a:spLocks noGrp="1"/>
          </p:cNvSpPr>
          <p:nvPr>
            <p:ph type="title"/>
            <p:custDataLst>
              <p:tags r:id="rId1"/>
            </p:custDataLst>
          </p:nvPr>
        </p:nvSpPr>
        <p:spPr/>
        <p:txBody>
          <a:bodyPr/>
          <a:lstStyle/>
          <a:p>
            <a:r>
              <a:rPr lang="fr-CA"/>
              <a:t>Pourcentage de charge - Valeur session</a:t>
            </a:r>
            <a:endParaRPr lang="fr-CA" dirty="0"/>
          </a:p>
        </p:txBody>
      </p:sp>
      <p:sp>
        <p:nvSpPr>
          <p:cNvPr id="4" name="Espace réservé du contenu 3"/>
          <p:cNvSpPr>
            <a:spLocks noGrp="1"/>
          </p:cNvSpPr>
          <p:nvPr>
            <p:ph sz="quarter" idx="1"/>
            <p:custDataLst>
              <p:tags r:id="rId2"/>
            </p:custDataLst>
          </p:nvPr>
        </p:nvSpPr>
        <p:spPr/>
        <p:txBody>
          <a:bodyPr/>
          <a:lstStyle/>
          <a:p>
            <a:r>
              <a:rPr lang="fr-CA" dirty="0"/>
              <a:t>Au début de la session, le </a:t>
            </a:r>
            <a:r>
              <a:rPr lang="fr-CA" b="1" dirty="0">
                <a:solidFill>
                  <a:srgbClr val="800000"/>
                </a:solidFill>
              </a:rPr>
              <a:t>pourcentage de charge </a:t>
            </a:r>
            <a:r>
              <a:rPr lang="fr-CA" dirty="0"/>
              <a:t>est établi selon la charge individuelle (CI) prévue. </a:t>
            </a:r>
          </a:p>
          <a:p>
            <a:pPr lvl="1"/>
            <a:r>
              <a:rPr lang="fr-CA" dirty="0"/>
              <a:t>De 40 à 44 de CI (ou même plus dans certains cas) = 100 %.</a:t>
            </a:r>
          </a:p>
          <a:p>
            <a:pPr lvl="1"/>
            <a:r>
              <a:rPr lang="fr-CA" dirty="0"/>
              <a:t>La CI est calculée avec des paramètres qui prennent en compte, entre autres, le nombre de préparations, le nombre d’heures d’enseignement et le nombre d’élèves.</a:t>
            </a:r>
          </a:p>
          <a:p>
            <a:r>
              <a:rPr lang="fr-CA" dirty="0"/>
              <a:t>Au début de la session, le pourcentage de la valeur session est établi par le nombre de jours d'enseignement prévu. </a:t>
            </a:r>
          </a:p>
          <a:p>
            <a:pPr lvl="1"/>
            <a:r>
              <a:rPr lang="fr-CA" dirty="0"/>
              <a:t>15 semaines de cours plus les périodes de disponibilité  = 100 %.</a:t>
            </a:r>
          </a:p>
          <a:p>
            <a:pPr lvl="1"/>
            <a:r>
              <a:rPr lang="fr-CA" dirty="0"/>
              <a:t>Si vous assumez un remplacement en cours de session, le pourcentage de la valeur session pour ce remplacement sera nécessairement inférieur à 100 %.</a:t>
            </a:r>
          </a:p>
        </p:txBody>
      </p:sp>
      <p:sp>
        <p:nvSpPr>
          <p:cNvPr id="50181" name="Espace réservé de la date 5"/>
          <p:cNvSpPr>
            <a:spLocks noGrp="1"/>
          </p:cNvSpPr>
          <p:nvPr>
            <p:ph type="dt" sz="quarter" idx="10"/>
            <p:custDataLst>
              <p:tags r:id="rId3"/>
            </p:custDataLst>
          </p:nvPr>
        </p:nvSpPr>
        <p:spPr/>
        <p:txBody>
          <a:bodyPr/>
          <a:lstStyle/>
          <a:p>
            <a:r>
              <a:rPr lang="fr-FR"/>
              <a:t>2019-03-28</a:t>
            </a:r>
            <a:endParaRPr lang="fr-CA"/>
          </a:p>
        </p:txBody>
      </p:sp>
      <p:sp>
        <p:nvSpPr>
          <p:cNvPr id="7" name="Espace réservé du numéro de diapositive 6"/>
          <p:cNvSpPr>
            <a:spLocks noGrp="1"/>
          </p:cNvSpPr>
          <p:nvPr>
            <p:ph type="sldNum" sz="quarter" idx="11"/>
          </p:nvPr>
        </p:nvSpPr>
        <p:spPr/>
        <p:txBody>
          <a:bodyPr/>
          <a:lstStyle/>
          <a:p>
            <a:fld id="{BD083B82-993E-4E20-8064-C3CDB65AD39D}" type="slidenum">
              <a:rPr lang="fr-CA" smtClean="0"/>
              <a:pPr/>
              <a:t>27</a:t>
            </a:fld>
            <a:endParaRPr lang="fr-CA" dirty="0"/>
          </a:p>
        </p:txBody>
      </p:sp>
      <p:sp>
        <p:nvSpPr>
          <p:cNvPr id="6" name="ZoneTexte 5">
            <a:hlinkClick r:id="rId5" action="ppaction://hlinksldjump"/>
          </p:cNvPr>
          <p:cNvSpPr txBox="1"/>
          <p:nvPr/>
        </p:nvSpPr>
        <p:spPr>
          <a:xfrm>
            <a:off x="6228184" y="6517616"/>
            <a:ext cx="1484493" cy="184666"/>
          </a:xfrm>
          <a:prstGeom prst="rect">
            <a:avLst/>
          </a:prstGeom>
          <a:blipFill>
            <a:blip r:embed="rId6" cstate="print"/>
            <a:tile tx="0" ty="0" sx="100000" sy="100000" flip="none" algn="tl"/>
          </a:blipFill>
          <a:ln>
            <a:solidFill>
              <a:schemeClr val="bg2">
                <a:lumMod val="50000"/>
              </a:schemeClr>
            </a:solidFill>
          </a:ln>
        </p:spPr>
        <p:txBody>
          <a:bodyPr wrap="square" lIns="0" tIns="0" rIns="0" bIns="0" rtlCol="0">
            <a:spAutoFit/>
          </a:bodyPr>
          <a:lstStyle/>
          <a:p>
            <a:pPr algn="ctr"/>
            <a:r>
              <a:rPr lang="fr-CA" sz="1200" b="1" dirty="0">
                <a:solidFill>
                  <a:srgbClr val="7030A0"/>
                </a:solidFill>
                <a:latin typeface="+mn-lt"/>
              </a:rPr>
              <a:t>Menu de la section 3</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179388" y="188913"/>
            <a:ext cx="8785225" cy="798512"/>
          </a:xfrm>
        </p:spPr>
        <p:txBody>
          <a:bodyPr>
            <a:normAutofit/>
          </a:bodyPr>
          <a:lstStyle/>
          <a:p>
            <a:pPr fontAlgn="auto">
              <a:spcAft>
                <a:spcPts val="0"/>
              </a:spcAft>
              <a:defRPr/>
            </a:pPr>
            <a:r>
              <a:rPr lang="fr-CA" dirty="0"/>
              <a:t>Qu’est-ce qu’une charge annuelle ?</a:t>
            </a:r>
            <a:endParaRPr lang="fr-CA" sz="1800" dirty="0">
              <a:solidFill>
                <a:schemeClr val="accent1">
                  <a:lumMod val="50000"/>
                </a:schemeClr>
              </a:solidFill>
            </a:endParaRPr>
          </a:p>
        </p:txBody>
      </p:sp>
      <p:sp>
        <p:nvSpPr>
          <p:cNvPr id="3" name="Espace réservé du contenu 2"/>
          <p:cNvSpPr>
            <a:spLocks noGrp="1"/>
          </p:cNvSpPr>
          <p:nvPr>
            <p:ph sz="quarter" idx="1"/>
            <p:custDataLst>
              <p:tags r:id="rId2"/>
            </p:custDataLst>
          </p:nvPr>
        </p:nvSpPr>
        <p:spPr>
          <a:xfrm>
            <a:off x="179388" y="1556792"/>
            <a:ext cx="8785225" cy="4752528"/>
          </a:xfrm>
        </p:spPr>
        <p:txBody>
          <a:bodyPr lIns="0" tIns="0" rIns="0" bIns="0" anchor="t">
            <a:normAutofit/>
          </a:bodyPr>
          <a:lstStyle/>
          <a:p>
            <a:pPr marL="274320" indent="-274320" fontAlgn="auto">
              <a:spcBef>
                <a:spcPts val="0"/>
              </a:spcBef>
              <a:spcAft>
                <a:spcPts val="0"/>
              </a:spcAft>
              <a:buFont typeface="Wingdings 2"/>
              <a:buChar char=""/>
              <a:tabLst>
                <a:tab pos="8431213" algn="r"/>
                <a:tab pos="8516938" algn="r"/>
              </a:tabLst>
              <a:defRPr/>
            </a:pPr>
            <a:r>
              <a:rPr lang="fr-CA" sz="1900" dirty="0"/>
              <a:t>Lorsque le Collège est assuré qu’une pleine charge d’enseignement sera disponible pour vous à l’automne </a:t>
            </a:r>
            <a:r>
              <a:rPr lang="fr-CA" sz="1900" b="1" u="sng" dirty="0">
                <a:uFill>
                  <a:solidFill>
                    <a:srgbClr val="800000"/>
                  </a:solidFill>
                </a:uFill>
              </a:rPr>
              <a:t>et</a:t>
            </a:r>
            <a:r>
              <a:rPr lang="fr-CA" sz="1900" dirty="0"/>
              <a:t> à l’hiver, par exemple en raison d’un congé sans salaire accordé à un autre prof, on vous confiera une </a:t>
            </a:r>
            <a:r>
              <a:rPr lang="fr-CA" sz="1900" b="1" dirty="0"/>
              <a:t>charge annuelle.</a:t>
            </a:r>
          </a:p>
          <a:p>
            <a:pPr marL="274320" indent="-274320" fontAlgn="auto">
              <a:spcBef>
                <a:spcPts val="6000"/>
              </a:spcBef>
              <a:spcAft>
                <a:spcPts val="0"/>
              </a:spcAft>
              <a:buFont typeface="Wingdings 2"/>
              <a:buChar char=""/>
              <a:tabLst>
                <a:tab pos="8431213" algn="r"/>
                <a:tab pos="8516938" algn="r"/>
              </a:tabLst>
              <a:defRPr/>
            </a:pPr>
            <a:r>
              <a:rPr lang="fr-CA" sz="1900" dirty="0"/>
              <a:t>Si, au début d’une session, le Collège prévoit que votre CI sera de 40 ou plus, on vous confiera une </a:t>
            </a:r>
            <a:r>
              <a:rPr lang="fr-CA" sz="1900" b="1" dirty="0"/>
              <a:t>pleine charge </a:t>
            </a:r>
            <a:r>
              <a:rPr lang="fr-CA" sz="1900" b="1" u="sng" dirty="0"/>
              <a:t>session</a:t>
            </a:r>
            <a:r>
              <a:rPr lang="fr-CA" sz="1900" dirty="0"/>
              <a:t>. </a:t>
            </a:r>
            <a:r>
              <a:rPr lang="fr-CA" sz="1600" dirty="0"/>
              <a:t>	(100 % session = 1/2 année = 1/2 d’un TC = temps partiel)</a:t>
            </a:r>
          </a:p>
          <a:p>
            <a:pPr marL="274320" indent="-274320" fontAlgn="auto">
              <a:spcBef>
                <a:spcPts val="6000"/>
              </a:spcBef>
              <a:spcAft>
                <a:spcPts val="0"/>
              </a:spcAft>
              <a:buFont typeface="Wingdings 2"/>
              <a:buChar char=""/>
              <a:tabLst>
                <a:tab pos="8431213" algn="r"/>
                <a:tab pos="8516938" algn="r"/>
              </a:tabLst>
              <a:defRPr/>
            </a:pPr>
            <a:r>
              <a:rPr lang="fr-CA" sz="1900" dirty="0"/>
              <a:t>Si, à la fin d’une année scolaire, le Collège constate que vous avez cumulé une charge individuelle (CI) supérieure à 80, on vous accordera le statut de temps complet </a:t>
            </a:r>
            <a:r>
              <a:rPr lang="fr-CA" sz="1900" b="1" dirty="0"/>
              <a:t>a posteriori</a:t>
            </a:r>
            <a:r>
              <a:rPr lang="fr-CA" sz="1900" dirty="0"/>
              <a:t>.</a:t>
            </a:r>
          </a:p>
        </p:txBody>
      </p:sp>
      <p:sp>
        <p:nvSpPr>
          <p:cNvPr id="51204" name="Espace réservé de la date 5"/>
          <p:cNvSpPr>
            <a:spLocks noGrp="1"/>
          </p:cNvSpPr>
          <p:nvPr>
            <p:ph type="dt" sz="quarter" idx="10"/>
            <p:custDataLst>
              <p:tags r:id="rId3"/>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8" name="Rectangle 7"/>
          <p:cNvSpPr/>
          <p:nvPr>
            <p:custDataLst>
              <p:tags r:id="rId4"/>
            </p:custDataLst>
          </p:nvPr>
        </p:nvSpPr>
        <p:spPr>
          <a:xfrm>
            <a:off x="467544" y="2492896"/>
            <a:ext cx="8208912" cy="492443"/>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spAutoFit/>
          </a:bodyPr>
          <a:lstStyle/>
          <a:p>
            <a:pPr fontAlgn="auto">
              <a:spcBef>
                <a:spcPts val="0"/>
              </a:spcBef>
              <a:spcAft>
                <a:spcPts val="0"/>
              </a:spcAft>
              <a:tabLst>
                <a:tab pos="8431213" algn="r"/>
                <a:tab pos="8516938" algn="r"/>
              </a:tabLst>
              <a:defRPr/>
            </a:pPr>
            <a:r>
              <a:rPr lang="fr-CA" sz="1600" b="1" dirty="0">
                <a:solidFill>
                  <a:srgbClr val="FFDF9F"/>
                </a:solidFill>
                <a:sym typeface="Wingdings 3"/>
              </a:rPr>
              <a:t>Le contrat indique : </a:t>
            </a:r>
            <a:br>
              <a:rPr lang="fr-CA" sz="1600" b="1" dirty="0">
                <a:solidFill>
                  <a:srgbClr val="FFDF9F"/>
                </a:solidFill>
                <a:sym typeface="Wingdings 3"/>
              </a:rPr>
            </a:br>
            <a:r>
              <a:rPr lang="fr-CA" sz="1600" b="1" dirty="0">
                <a:solidFill>
                  <a:srgbClr val="FFDF9F"/>
                </a:solidFill>
                <a:sym typeface="Wingdings 3"/>
              </a:rPr>
              <a:t>PROFESSEUR(E) TEMPS</a:t>
            </a:r>
            <a:r>
              <a:rPr lang="fr-CA" sz="1600" b="1" dirty="0">
                <a:solidFill>
                  <a:srgbClr val="FFDF9F"/>
                </a:solidFill>
              </a:rPr>
              <a:t> </a:t>
            </a:r>
            <a:r>
              <a:rPr lang="fr-CA" sz="1600" b="1" dirty="0">
                <a:solidFill>
                  <a:srgbClr val="FFDF9F"/>
                </a:solidFill>
                <a:sym typeface="Wingdings 3"/>
              </a:rPr>
              <a:t>COMPLET – CHARGE ANNUELLE </a:t>
            </a:r>
          </a:p>
        </p:txBody>
      </p:sp>
      <p:sp>
        <p:nvSpPr>
          <p:cNvPr id="9" name="Rectangle 8"/>
          <p:cNvSpPr/>
          <p:nvPr>
            <p:custDataLst>
              <p:tags r:id="rId5"/>
            </p:custDataLst>
          </p:nvPr>
        </p:nvSpPr>
        <p:spPr>
          <a:xfrm>
            <a:off x="467544" y="3789040"/>
            <a:ext cx="8208912" cy="492443"/>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spAutoFit/>
          </a:bodyPr>
          <a:lstStyle/>
          <a:p>
            <a:pPr fontAlgn="auto">
              <a:spcBef>
                <a:spcPts val="0"/>
              </a:spcBef>
              <a:spcAft>
                <a:spcPts val="0"/>
              </a:spcAft>
              <a:tabLst>
                <a:tab pos="8434388" algn="r"/>
                <a:tab pos="8612188" algn="r"/>
              </a:tabLst>
              <a:defRPr/>
            </a:pPr>
            <a:r>
              <a:rPr lang="fr-CA" sz="1600" b="1" dirty="0">
                <a:solidFill>
                  <a:srgbClr val="FFDF9F"/>
                </a:solidFill>
                <a:sym typeface="Wingdings 3"/>
              </a:rPr>
              <a:t>Le contrat indique : </a:t>
            </a:r>
            <a:br>
              <a:rPr lang="fr-CA" sz="1600" b="1" dirty="0">
                <a:solidFill>
                  <a:srgbClr val="FFDF9F"/>
                </a:solidFill>
                <a:sym typeface="Wingdings 3"/>
              </a:rPr>
            </a:br>
            <a:r>
              <a:rPr lang="fr-CA" sz="1600" b="1" dirty="0">
                <a:solidFill>
                  <a:srgbClr val="FFDF9F"/>
                </a:solidFill>
                <a:sym typeface="Wingdings 3"/>
              </a:rPr>
              <a:t>Enseignant temps partiel - Pourcentage de charge : 100% - Valeur session : 100 %</a:t>
            </a:r>
            <a:endParaRPr lang="fr-CA" sz="1600" b="1" dirty="0">
              <a:solidFill>
                <a:srgbClr val="FFDF9F"/>
              </a:solidFill>
            </a:endParaRPr>
          </a:p>
        </p:txBody>
      </p:sp>
      <p:sp>
        <p:nvSpPr>
          <p:cNvPr id="10" name="Rectangle 9"/>
          <p:cNvSpPr/>
          <p:nvPr>
            <p:custDataLst>
              <p:tags r:id="rId6"/>
            </p:custDataLst>
          </p:nvPr>
        </p:nvSpPr>
        <p:spPr>
          <a:xfrm>
            <a:off x="467544" y="5445224"/>
            <a:ext cx="8208912" cy="492443"/>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spAutoFit/>
          </a:bodyPr>
          <a:lstStyle/>
          <a:p>
            <a:pPr fontAlgn="auto">
              <a:spcBef>
                <a:spcPts val="0"/>
              </a:spcBef>
              <a:spcAft>
                <a:spcPts val="0"/>
              </a:spcAft>
              <a:tabLst>
                <a:tab pos="8434388" algn="r"/>
                <a:tab pos="8612188" algn="r"/>
              </a:tabLst>
              <a:defRPr/>
            </a:pPr>
            <a:r>
              <a:rPr lang="fr-CA" sz="1600" b="1" dirty="0">
                <a:solidFill>
                  <a:srgbClr val="FFDF9F"/>
                </a:solidFill>
                <a:sym typeface="Wingdings 3"/>
              </a:rPr>
              <a:t>Le contrat indique : </a:t>
            </a:r>
            <a:br>
              <a:rPr lang="fr-CA" sz="1600" b="1" dirty="0">
                <a:solidFill>
                  <a:srgbClr val="FFDF9F"/>
                </a:solidFill>
                <a:sym typeface="Wingdings 3"/>
              </a:rPr>
            </a:br>
            <a:r>
              <a:rPr lang="fr-CA" sz="1600" b="1" dirty="0">
                <a:solidFill>
                  <a:srgbClr val="FFDF9F"/>
                </a:solidFill>
                <a:sym typeface="Wingdings 3"/>
              </a:rPr>
              <a:t>ENSEIGNANTE OU ENSEIGNANT À TEMPS COMPLET – CLAUSE 5-1.03</a:t>
            </a:r>
            <a:endParaRPr lang="fr-CA" sz="1600" b="1" dirty="0">
              <a:solidFill>
                <a:srgbClr val="FFDF9F"/>
              </a:solidFill>
            </a:endParaRPr>
          </a:p>
        </p:txBody>
      </p:sp>
      <p:sp>
        <p:nvSpPr>
          <p:cNvPr id="13" name="ZoneTexte 12">
            <a:hlinkClick r:id="rId8" action="ppaction://hlinksldjump"/>
          </p:cNvPr>
          <p:cNvSpPr txBox="1"/>
          <p:nvPr/>
        </p:nvSpPr>
        <p:spPr>
          <a:xfrm>
            <a:off x="6228184" y="6517616"/>
            <a:ext cx="1484493" cy="184666"/>
          </a:xfrm>
          <a:prstGeom prst="rect">
            <a:avLst/>
          </a:prstGeom>
          <a:blipFill>
            <a:blip r:embed="rId9" cstate="print"/>
            <a:tile tx="0" ty="0" sx="100000" sy="100000" flip="none" algn="tl"/>
          </a:blipFill>
          <a:ln>
            <a:solidFill>
              <a:schemeClr val="bg2">
                <a:lumMod val="50000"/>
              </a:schemeClr>
            </a:solidFill>
          </a:ln>
        </p:spPr>
        <p:txBody>
          <a:bodyPr wrap="square" lIns="0" tIns="0" rIns="0" bIns="0" rtlCol="0">
            <a:spAutoFit/>
          </a:bodyPr>
          <a:lstStyle/>
          <a:p>
            <a:pPr algn="ctr"/>
            <a:r>
              <a:rPr lang="fr-CA" sz="1200" b="1" dirty="0">
                <a:solidFill>
                  <a:srgbClr val="7030A0"/>
                </a:solidFill>
                <a:latin typeface="+mn-lt"/>
              </a:rPr>
              <a:t>Menu de la section 3</a:t>
            </a:r>
          </a:p>
        </p:txBody>
      </p:sp>
      <p:sp>
        <p:nvSpPr>
          <p:cNvPr id="11" name="Espace réservé du numéro de diapositive 10"/>
          <p:cNvSpPr>
            <a:spLocks noGrp="1"/>
          </p:cNvSpPr>
          <p:nvPr>
            <p:ph type="sldNum" sz="quarter" idx="11"/>
          </p:nvPr>
        </p:nvSpPr>
        <p:spPr/>
        <p:txBody>
          <a:bodyPr/>
          <a:lstStyle/>
          <a:p>
            <a:pPr>
              <a:defRPr/>
            </a:pPr>
            <a:fld id="{BD083B82-993E-4E20-8064-C3CDB65AD39D}" type="slidenum">
              <a:rPr lang="fr-CA" smtClean="0"/>
              <a:pPr>
                <a:defRPr/>
              </a:pPr>
              <a:t>28</a:t>
            </a:fld>
            <a:endParaRPr lang="fr-CA" dirty="0"/>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re 1"/>
          <p:cNvSpPr>
            <a:spLocks noGrp="1"/>
          </p:cNvSpPr>
          <p:nvPr>
            <p:ph type="title"/>
            <p:custDataLst>
              <p:tags r:id="rId1"/>
            </p:custDataLst>
          </p:nvPr>
        </p:nvSpPr>
        <p:spPr/>
        <p:txBody>
          <a:bodyPr/>
          <a:lstStyle/>
          <a:p>
            <a:r>
              <a:rPr lang="fr-CA"/>
              <a:t>Impact d’une diminution de la CI</a:t>
            </a:r>
          </a:p>
        </p:txBody>
      </p:sp>
      <p:sp>
        <p:nvSpPr>
          <p:cNvPr id="3" name="Espace réservé du contenu 2"/>
          <p:cNvSpPr>
            <a:spLocks noGrp="1"/>
          </p:cNvSpPr>
          <p:nvPr>
            <p:ph sz="quarter" idx="1"/>
            <p:custDataLst>
              <p:tags r:id="rId2"/>
            </p:custDataLst>
          </p:nvPr>
        </p:nvSpPr>
        <p:spPr>
          <a:xfrm>
            <a:off x="179512" y="1844824"/>
            <a:ext cx="8784976" cy="4536504"/>
          </a:xfrm>
        </p:spPr>
        <p:txBody>
          <a:bodyPr/>
          <a:lstStyle/>
          <a:p>
            <a:r>
              <a:rPr lang="fr-CA" dirty="0"/>
              <a:t>Le 20 septembre et le 15 février, le Collège procède au recensement des élèves. </a:t>
            </a:r>
          </a:p>
          <a:p>
            <a:r>
              <a:rPr lang="fr-CA" dirty="0"/>
              <a:t>Si des élèves se désinscrivent de vos cours, votre CI peut diminuer, mais cela ne peut pas vous faire perdre les bénéfices attachés à la charge qui vous a été confiée au début de la session.</a:t>
            </a:r>
          </a:p>
          <a:p>
            <a:r>
              <a:rPr lang="fr-CA" dirty="0"/>
              <a:t>En conséquence, si le Collège vous a confié une pleine charge session, votre CI devra compter pour 40, et ce, quel que soit l'effet des désinscriptions. Votre salaire ne sera pas ajusté à la baisse.</a:t>
            </a:r>
          </a:p>
        </p:txBody>
      </p:sp>
      <p:sp>
        <p:nvSpPr>
          <p:cNvPr id="52227" name="Espace réservé de la date 5"/>
          <p:cNvSpPr>
            <a:spLocks noGrp="1"/>
          </p:cNvSpPr>
          <p:nvPr>
            <p:ph type="dt" sz="quarter" idx="10"/>
            <p:custDataLst>
              <p:tags r:id="rId3"/>
            </p:custDataLst>
          </p:nvPr>
        </p:nvSpPr>
        <p:spPr/>
        <p:txBody>
          <a:bodyPr/>
          <a:lstStyle/>
          <a:p>
            <a:r>
              <a:rPr lang="fr-FR"/>
              <a:t>2019-03-28</a:t>
            </a:r>
            <a:endParaRPr lang="fr-CA"/>
          </a:p>
        </p:txBody>
      </p:sp>
      <p:sp>
        <p:nvSpPr>
          <p:cNvPr id="6" name="Espace réservé du numéro de diapositive 5"/>
          <p:cNvSpPr>
            <a:spLocks noGrp="1"/>
          </p:cNvSpPr>
          <p:nvPr>
            <p:ph type="sldNum" sz="quarter" idx="11"/>
          </p:nvPr>
        </p:nvSpPr>
        <p:spPr/>
        <p:txBody>
          <a:bodyPr/>
          <a:lstStyle/>
          <a:p>
            <a:fld id="{BD083B82-993E-4E20-8064-C3CDB65AD39D}" type="slidenum">
              <a:rPr lang="fr-CA" smtClean="0"/>
              <a:pPr/>
              <a:t>29</a:t>
            </a:fld>
            <a:endParaRPr lang="fr-CA" dirty="0"/>
          </a:p>
        </p:txBody>
      </p:sp>
      <p:sp>
        <p:nvSpPr>
          <p:cNvPr id="8" name="ZoneTexte 7">
            <a:hlinkClick r:id="rId5" action="ppaction://hlinksldjump"/>
          </p:cNvPr>
          <p:cNvSpPr txBox="1"/>
          <p:nvPr/>
        </p:nvSpPr>
        <p:spPr>
          <a:xfrm>
            <a:off x="6228184" y="6517616"/>
            <a:ext cx="1484493" cy="184666"/>
          </a:xfrm>
          <a:prstGeom prst="rect">
            <a:avLst/>
          </a:prstGeom>
          <a:blipFill>
            <a:blip r:embed="rId6" cstate="print"/>
            <a:tile tx="0" ty="0" sx="100000" sy="100000" flip="none" algn="tl"/>
          </a:blipFill>
          <a:ln>
            <a:solidFill>
              <a:schemeClr val="bg2">
                <a:lumMod val="50000"/>
              </a:schemeClr>
            </a:solidFill>
          </a:ln>
        </p:spPr>
        <p:txBody>
          <a:bodyPr wrap="square" lIns="0" tIns="0" rIns="0" bIns="0" rtlCol="0">
            <a:spAutoFit/>
          </a:bodyPr>
          <a:lstStyle/>
          <a:p>
            <a:pPr algn="ctr"/>
            <a:r>
              <a:rPr lang="fr-CA" sz="1200" b="1" dirty="0">
                <a:solidFill>
                  <a:srgbClr val="7030A0"/>
                </a:solidFill>
                <a:latin typeface="+mn-lt"/>
              </a:rPr>
              <a:t>Menu de la section 3</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Impact de la perte d'un groupe</a:t>
            </a:r>
            <a:endParaRPr lang="fr-CA" dirty="0"/>
          </a:p>
        </p:txBody>
      </p:sp>
      <p:sp>
        <p:nvSpPr>
          <p:cNvPr id="3" name="Espace réservé du contenu 2"/>
          <p:cNvSpPr>
            <a:spLocks noGrp="1"/>
          </p:cNvSpPr>
          <p:nvPr>
            <p:ph sz="quarter" idx="1"/>
            <p:custDataLst>
              <p:tags r:id="rId2"/>
            </p:custDataLst>
          </p:nvPr>
        </p:nvSpPr>
        <p:spPr>
          <a:xfrm>
            <a:off x="179512" y="1916832"/>
            <a:ext cx="8784976" cy="4464496"/>
          </a:xfrm>
        </p:spPr>
        <p:txBody>
          <a:bodyPr/>
          <a:lstStyle/>
          <a:p>
            <a:r>
              <a:rPr lang="fr-CA" dirty="0"/>
              <a:t>Toutefois, si on vous a confié une charge moindre, disons à 60 % session, vous êtes encore assuré d'obtenir les bénéfices de cette charge (CI et salaire) …</a:t>
            </a:r>
          </a:p>
          <a:p>
            <a:pPr lvl="1"/>
            <a:r>
              <a:rPr lang="fr-CA" b="1" u="sng" dirty="0"/>
              <a:t>sauf si </a:t>
            </a:r>
            <a:r>
              <a:rPr lang="fr-CA" dirty="0"/>
              <a:t>une baisse des inscriptions aux cours impliqués justifie la fermeture d’un groupe (diminution des heures de prestation);</a:t>
            </a:r>
          </a:p>
          <a:p>
            <a:pPr lvl="1"/>
            <a:r>
              <a:rPr lang="fr-CA" dirty="0"/>
              <a:t>votre contrat (% - ancienneté) serait alors ajusté à la baisse et votre salaire aussi.</a:t>
            </a:r>
          </a:p>
          <a:p>
            <a:r>
              <a:rPr lang="fr-CA" dirty="0"/>
              <a:t>C'est normalement le dernier inscrit sur la liste de priorité qui peut se retrouver dans cette situation.</a:t>
            </a:r>
          </a:p>
        </p:txBody>
      </p:sp>
      <p:sp>
        <p:nvSpPr>
          <p:cNvPr id="53252" name="Espace réservé de la date 5"/>
          <p:cNvSpPr>
            <a:spLocks noGrp="1"/>
          </p:cNvSpPr>
          <p:nvPr>
            <p:ph type="dt" sz="quarter" idx="10"/>
            <p:custDataLst>
              <p:tags r:id="rId3"/>
            </p:custDataLst>
          </p:nvPr>
        </p:nvSpPr>
        <p:spPr/>
        <p:txBody>
          <a:bodyPr/>
          <a:lstStyle/>
          <a:p>
            <a:r>
              <a:rPr lang="fr-FR"/>
              <a:t>2019-03-28</a:t>
            </a:r>
            <a:endParaRPr lang="fr-CA"/>
          </a:p>
        </p:txBody>
      </p:sp>
      <p:sp>
        <p:nvSpPr>
          <p:cNvPr id="6" name="Espace réservé du numéro de diapositive 5"/>
          <p:cNvSpPr>
            <a:spLocks noGrp="1"/>
          </p:cNvSpPr>
          <p:nvPr>
            <p:ph type="sldNum" sz="quarter" idx="11"/>
          </p:nvPr>
        </p:nvSpPr>
        <p:spPr/>
        <p:txBody>
          <a:bodyPr/>
          <a:lstStyle/>
          <a:p>
            <a:fld id="{BD083B82-993E-4E20-8064-C3CDB65AD39D}" type="slidenum">
              <a:rPr lang="fr-CA" smtClean="0"/>
              <a:pPr/>
              <a:t>30</a:t>
            </a:fld>
            <a:endParaRPr lang="fr-CA" dirty="0"/>
          </a:p>
        </p:txBody>
      </p:sp>
      <p:sp>
        <p:nvSpPr>
          <p:cNvPr id="8" name="ZoneTexte 7">
            <a:hlinkClick r:id="rId5" action="ppaction://hlinksldjump"/>
          </p:cNvPr>
          <p:cNvSpPr txBox="1"/>
          <p:nvPr/>
        </p:nvSpPr>
        <p:spPr>
          <a:xfrm>
            <a:off x="6228184" y="6517616"/>
            <a:ext cx="1484493" cy="184666"/>
          </a:xfrm>
          <a:prstGeom prst="rect">
            <a:avLst/>
          </a:prstGeom>
          <a:blipFill>
            <a:blip r:embed="rId6" cstate="print"/>
            <a:tile tx="0" ty="0" sx="100000" sy="100000" flip="none" algn="tl"/>
          </a:blipFill>
          <a:ln>
            <a:solidFill>
              <a:schemeClr val="bg2">
                <a:lumMod val="50000"/>
              </a:schemeClr>
            </a:solidFill>
          </a:ln>
        </p:spPr>
        <p:txBody>
          <a:bodyPr wrap="square" lIns="0" tIns="0" rIns="0" bIns="0" rtlCol="0">
            <a:spAutoFit/>
          </a:bodyPr>
          <a:lstStyle/>
          <a:p>
            <a:pPr algn="ctr"/>
            <a:r>
              <a:rPr lang="fr-CA" sz="1200" b="1" dirty="0">
                <a:solidFill>
                  <a:srgbClr val="7030A0"/>
                </a:solidFill>
                <a:latin typeface="+mn-lt"/>
              </a:rPr>
              <a:t>Menu de la section 3</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re 1"/>
          <p:cNvSpPr>
            <a:spLocks noGrp="1"/>
          </p:cNvSpPr>
          <p:nvPr>
            <p:ph type="title"/>
            <p:custDataLst>
              <p:tags r:id="rId1"/>
            </p:custDataLst>
          </p:nvPr>
        </p:nvSpPr>
        <p:spPr/>
        <p:txBody>
          <a:bodyPr/>
          <a:lstStyle/>
          <a:p>
            <a:r>
              <a:rPr lang="fr-CA"/>
              <a:t>Impact d’une augmentation de la CI</a:t>
            </a:r>
          </a:p>
        </p:txBody>
      </p:sp>
      <p:sp>
        <p:nvSpPr>
          <p:cNvPr id="3" name="Espace réservé du contenu 2"/>
          <p:cNvSpPr>
            <a:spLocks noGrp="1"/>
          </p:cNvSpPr>
          <p:nvPr>
            <p:ph sz="quarter" idx="1"/>
            <p:custDataLst>
              <p:tags r:id="rId2"/>
            </p:custDataLst>
          </p:nvPr>
        </p:nvSpPr>
        <p:spPr>
          <a:xfrm>
            <a:off x="179512" y="1844824"/>
            <a:ext cx="8784976" cy="4536504"/>
          </a:xfrm>
        </p:spPr>
        <p:txBody>
          <a:bodyPr/>
          <a:lstStyle/>
          <a:p>
            <a:r>
              <a:rPr lang="fr-CA" dirty="0"/>
              <a:t>À l'inverse, si votre CI augmente, le Collège vous fera signer un autre contrat et ajustera votre salaire à la hausse.</a:t>
            </a:r>
          </a:p>
          <a:p>
            <a:r>
              <a:rPr lang="fr-CA" dirty="0"/>
              <a:t>Cela peut se produire, par exemple, si on vous confie un remplacement en raison d’un congé de maladie survenant en cours de session ou si le Collège ajoute un groupe à votre tâche.</a:t>
            </a:r>
          </a:p>
          <a:p>
            <a:r>
              <a:rPr lang="fr-CA" dirty="0"/>
              <a:t>Vous pouvez refuser un contrat qui ferait en sorte que votre CI soit plus élevée que 88 annuellement.</a:t>
            </a:r>
          </a:p>
          <a:p>
            <a:r>
              <a:rPr lang="fr-CA" dirty="0"/>
              <a:t>Le Collège, pour sa part, pourrait refuser une tâche à un enseignant qui aurait pour effet de lui faire assumer une tâche supérieure à 55 de CI session.</a:t>
            </a:r>
          </a:p>
        </p:txBody>
      </p:sp>
      <p:sp>
        <p:nvSpPr>
          <p:cNvPr id="54275" name="Espace réservé de la date 5"/>
          <p:cNvSpPr>
            <a:spLocks noGrp="1"/>
          </p:cNvSpPr>
          <p:nvPr>
            <p:ph type="dt" sz="quarter" idx="10"/>
            <p:custDataLst>
              <p:tags r:id="rId3"/>
            </p:custDataLst>
          </p:nvPr>
        </p:nvSpPr>
        <p:spPr/>
        <p:txBody>
          <a:bodyPr/>
          <a:lstStyle/>
          <a:p>
            <a:r>
              <a:rPr lang="fr-FR"/>
              <a:t>2019-03-28</a:t>
            </a:r>
            <a:endParaRPr lang="fr-CA"/>
          </a:p>
        </p:txBody>
      </p:sp>
      <p:sp>
        <p:nvSpPr>
          <p:cNvPr id="6" name="Espace réservé du numéro de diapositive 5"/>
          <p:cNvSpPr>
            <a:spLocks noGrp="1"/>
          </p:cNvSpPr>
          <p:nvPr>
            <p:ph type="sldNum" sz="quarter" idx="11"/>
          </p:nvPr>
        </p:nvSpPr>
        <p:spPr/>
        <p:txBody>
          <a:bodyPr/>
          <a:lstStyle/>
          <a:p>
            <a:fld id="{BD083B82-993E-4E20-8064-C3CDB65AD39D}" type="slidenum">
              <a:rPr lang="fr-CA" smtClean="0"/>
              <a:pPr/>
              <a:t>31</a:t>
            </a:fld>
            <a:endParaRPr lang="fr-CA" dirty="0"/>
          </a:p>
        </p:txBody>
      </p:sp>
      <p:sp>
        <p:nvSpPr>
          <p:cNvPr id="8" name="ZoneTexte 7">
            <a:hlinkClick r:id="rId5" action="ppaction://hlinksldjump"/>
          </p:cNvPr>
          <p:cNvSpPr txBox="1"/>
          <p:nvPr/>
        </p:nvSpPr>
        <p:spPr>
          <a:xfrm>
            <a:off x="6228184" y="6517616"/>
            <a:ext cx="1484493" cy="184666"/>
          </a:xfrm>
          <a:prstGeom prst="rect">
            <a:avLst/>
          </a:prstGeom>
          <a:blipFill>
            <a:blip r:embed="rId6" cstate="print"/>
            <a:tile tx="0" ty="0" sx="100000" sy="100000" flip="none" algn="tl"/>
          </a:blipFill>
          <a:ln>
            <a:solidFill>
              <a:schemeClr val="bg2">
                <a:lumMod val="50000"/>
              </a:schemeClr>
            </a:solidFill>
          </a:ln>
        </p:spPr>
        <p:txBody>
          <a:bodyPr wrap="square" lIns="0" tIns="0" rIns="0" bIns="0" rtlCol="0">
            <a:spAutoFit/>
          </a:bodyPr>
          <a:lstStyle/>
          <a:p>
            <a:pPr algn="ctr"/>
            <a:r>
              <a:rPr lang="fr-CA" sz="1200" b="1" dirty="0">
                <a:solidFill>
                  <a:srgbClr val="7030A0"/>
                </a:solidFill>
                <a:latin typeface="+mn-lt"/>
              </a:rPr>
              <a:t>Menu de la section 3</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Suppléances – Remplacements</a:t>
            </a:r>
            <a:endParaRPr lang="fr-CA" dirty="0"/>
          </a:p>
        </p:txBody>
      </p:sp>
      <p:sp>
        <p:nvSpPr>
          <p:cNvPr id="4" name="Espace réservé du contenu 3"/>
          <p:cNvSpPr>
            <a:spLocks noGrp="1"/>
          </p:cNvSpPr>
          <p:nvPr>
            <p:ph sz="quarter" idx="1"/>
            <p:custDataLst>
              <p:tags r:id="rId2"/>
            </p:custDataLst>
          </p:nvPr>
        </p:nvSpPr>
        <p:spPr/>
        <p:txBody>
          <a:bodyPr>
            <a:normAutofit/>
          </a:bodyPr>
          <a:lstStyle/>
          <a:p>
            <a:r>
              <a:rPr lang="fr-CA" dirty="0"/>
              <a:t>Politique de remplacement du Collège - À consulter sur le site du Collège. </a:t>
            </a:r>
          </a:p>
          <a:p>
            <a:pPr lvl="1">
              <a:spcBef>
                <a:spcPts val="500"/>
              </a:spcBef>
            </a:pPr>
            <a:r>
              <a:rPr lang="fr-CA" dirty="0"/>
              <a:t>Dix jours ou moins </a:t>
            </a:r>
            <a:r>
              <a:rPr lang="fr-CA" dirty="0">
                <a:sym typeface="Wingdings"/>
              </a:rPr>
              <a:t> </a:t>
            </a:r>
            <a:r>
              <a:rPr lang="fr-CA" dirty="0"/>
              <a:t>1/260e du salaire par jour.</a:t>
            </a:r>
          </a:p>
          <a:p>
            <a:pPr lvl="1">
              <a:spcBef>
                <a:spcPts val="500"/>
              </a:spcBef>
            </a:pPr>
            <a:r>
              <a:rPr lang="fr-CA" dirty="0"/>
              <a:t>Onze jours ou plus </a:t>
            </a:r>
            <a:r>
              <a:rPr lang="fr-CA" dirty="0">
                <a:sym typeface="Wingdings"/>
              </a:rPr>
              <a:t> O</a:t>
            </a:r>
            <a:r>
              <a:rPr lang="fr-CA" dirty="0"/>
              <a:t>n calcule le remplacement en CI.</a:t>
            </a:r>
          </a:p>
          <a:p>
            <a:r>
              <a:rPr lang="fr-CA" dirty="0"/>
              <a:t>De là l’importance de cocher « J’accepte les suppléances » sur le formulaire qui permet de postuler. Il faut maximiser les chances d’obtenir 40 de CI.</a:t>
            </a:r>
          </a:p>
          <a:p>
            <a:pPr marL="0" indent="0">
              <a:buNone/>
            </a:pPr>
            <a:endParaRPr lang="fr-CA" dirty="0"/>
          </a:p>
          <a:p>
            <a:pPr marL="0" indent="0">
              <a:spcBef>
                <a:spcPts val="0"/>
              </a:spcBef>
              <a:buNone/>
            </a:pPr>
            <a:r>
              <a:rPr lang="fr-CA" b="1" dirty="0">
                <a:solidFill>
                  <a:srgbClr val="800000"/>
                </a:solidFill>
              </a:rPr>
              <a:t>NOTEZ BIEN</a:t>
            </a:r>
          </a:p>
          <a:p>
            <a:pPr marL="0" indent="-85725">
              <a:spcBef>
                <a:spcPts val="500"/>
              </a:spcBef>
              <a:buNone/>
            </a:pPr>
            <a:r>
              <a:rPr lang="fr-CA" dirty="0"/>
              <a:t>Les profs qui ne bénéficient pas d’une pleine charge ont priorité pour les remplacements et pour les suppléances si leur horaire le permet. Ils ont aussi priorité sur les cours d’été et les cours de la formation continue (AEC)</a:t>
            </a:r>
          </a:p>
        </p:txBody>
      </p:sp>
      <p:sp>
        <p:nvSpPr>
          <p:cNvPr id="55300" name="Espace réservé de la date 5"/>
          <p:cNvSpPr>
            <a:spLocks noGrp="1"/>
          </p:cNvSpPr>
          <p:nvPr>
            <p:ph type="dt" sz="quarter" idx="10"/>
            <p:custDataLst>
              <p:tags r:id="rId3"/>
            </p:custDataLst>
          </p:nvPr>
        </p:nvSpPr>
        <p:spPr/>
        <p:txBody>
          <a:bodyPr/>
          <a:lstStyle/>
          <a:p>
            <a:r>
              <a:rPr lang="fr-FR"/>
              <a:t>2019-03-28</a:t>
            </a:r>
            <a:endParaRPr lang="fr-CA"/>
          </a:p>
        </p:txBody>
      </p:sp>
      <p:sp>
        <p:nvSpPr>
          <p:cNvPr id="6" name="Espace réservé du numéro de diapositive 5"/>
          <p:cNvSpPr>
            <a:spLocks noGrp="1"/>
          </p:cNvSpPr>
          <p:nvPr>
            <p:ph type="sldNum" sz="quarter" idx="11"/>
          </p:nvPr>
        </p:nvSpPr>
        <p:spPr/>
        <p:txBody>
          <a:bodyPr/>
          <a:lstStyle/>
          <a:p>
            <a:fld id="{BD083B82-993E-4E20-8064-C3CDB65AD39D}" type="slidenum">
              <a:rPr lang="fr-CA" smtClean="0"/>
              <a:pPr/>
              <a:t>32</a:t>
            </a:fld>
            <a:endParaRPr lang="fr-CA" dirty="0"/>
          </a:p>
        </p:txBody>
      </p:sp>
      <p:sp>
        <p:nvSpPr>
          <p:cNvPr id="8" name="ZoneTexte 7">
            <a:hlinkClick r:id="rId5" action="ppaction://hlinksldjump"/>
          </p:cNvPr>
          <p:cNvSpPr txBox="1"/>
          <p:nvPr/>
        </p:nvSpPr>
        <p:spPr>
          <a:xfrm>
            <a:off x="6228184" y="6517616"/>
            <a:ext cx="1484493" cy="184666"/>
          </a:xfrm>
          <a:prstGeom prst="rect">
            <a:avLst/>
          </a:prstGeom>
          <a:blipFill>
            <a:blip r:embed="rId6" cstate="print"/>
            <a:tile tx="0" ty="0" sx="100000" sy="100000" flip="none" algn="tl"/>
          </a:blipFill>
          <a:ln>
            <a:solidFill>
              <a:schemeClr val="bg2">
                <a:lumMod val="50000"/>
              </a:schemeClr>
            </a:solidFill>
          </a:ln>
        </p:spPr>
        <p:txBody>
          <a:bodyPr wrap="square" lIns="0" tIns="0" rIns="0" bIns="0" rtlCol="0">
            <a:spAutoFit/>
          </a:bodyPr>
          <a:lstStyle/>
          <a:p>
            <a:pPr algn="ctr"/>
            <a:r>
              <a:rPr lang="fr-CA" sz="1200" b="1" dirty="0">
                <a:solidFill>
                  <a:srgbClr val="7030A0"/>
                </a:solidFill>
                <a:latin typeface="+mn-lt"/>
              </a:rPr>
              <a:t>Menu de la section 3</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re 1"/>
          <p:cNvSpPr>
            <a:spLocks noGrp="1"/>
          </p:cNvSpPr>
          <p:nvPr>
            <p:ph type="title"/>
            <p:custDataLst>
              <p:tags r:id="rId1"/>
            </p:custDataLst>
          </p:nvPr>
        </p:nvSpPr>
        <p:spPr>
          <a:xfrm>
            <a:off x="179388" y="188913"/>
            <a:ext cx="8785225" cy="798512"/>
          </a:xfrm>
        </p:spPr>
        <p:txBody>
          <a:bodyPr/>
          <a:lstStyle/>
          <a:p>
            <a:r>
              <a:rPr lang="fr-CA">
                <a:solidFill>
                  <a:srgbClr val="7B9899"/>
                </a:solidFill>
              </a:rPr>
              <a:t>Évaluation de la scolarité et de l’expérience</a:t>
            </a:r>
          </a:p>
        </p:txBody>
      </p:sp>
      <p:sp>
        <p:nvSpPr>
          <p:cNvPr id="56323" name="Espace réservé de la date 2"/>
          <p:cNvSpPr>
            <a:spLocks noGrp="1"/>
          </p:cNvSpPr>
          <p:nvPr>
            <p:ph type="dt" sz="quarter" idx="10"/>
            <p:custDataLst>
              <p:tags r:id="rId2"/>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4" name="Espace réservé du contenu 3"/>
          <p:cNvSpPr>
            <a:spLocks noGrp="1"/>
          </p:cNvSpPr>
          <p:nvPr>
            <p:ph sz="quarter" idx="1"/>
            <p:custDataLst>
              <p:tags r:id="rId3"/>
            </p:custDataLst>
          </p:nvPr>
        </p:nvSpPr>
        <p:spPr>
          <a:xfrm>
            <a:off x="179388" y="1527175"/>
            <a:ext cx="8785225" cy="4854575"/>
          </a:xfrm>
        </p:spPr>
        <p:txBody>
          <a:bodyPr anchor="ctr">
            <a:normAutofit/>
          </a:bodyPr>
          <a:lstStyle/>
          <a:p>
            <a:pPr marL="0" indent="0" fontAlgn="auto">
              <a:spcAft>
                <a:spcPts val="0"/>
              </a:spcAft>
              <a:buFont typeface="Wingdings 2"/>
              <a:buNone/>
              <a:defRPr/>
            </a:pPr>
            <a:r>
              <a:rPr lang="fr-CA" b="1" dirty="0">
                <a:solidFill>
                  <a:srgbClr val="800000"/>
                </a:solidFill>
              </a:rPr>
              <a:t>NOTEZ BIEN</a:t>
            </a:r>
          </a:p>
          <a:p>
            <a:pPr marL="0" indent="0" fontAlgn="auto">
              <a:lnSpc>
                <a:spcPct val="110000"/>
              </a:lnSpc>
              <a:spcAft>
                <a:spcPts val="0"/>
              </a:spcAft>
              <a:buFont typeface="Wingdings 2"/>
              <a:buNone/>
              <a:defRPr/>
            </a:pPr>
            <a:r>
              <a:rPr lang="fr-CA" dirty="0"/>
              <a:t>Il faut fournir dans le délai tous les documents requis pour que la direction procède à l’évaluation de votre scolarité et de votre expérience afin d’établir votre échelon salarial.</a:t>
            </a:r>
          </a:p>
          <a:p>
            <a:pPr marL="0" indent="0" fontAlgn="auto">
              <a:lnSpc>
                <a:spcPct val="110000"/>
              </a:lnSpc>
              <a:spcAft>
                <a:spcPts val="0"/>
              </a:spcAft>
              <a:buFont typeface="Wingdings 2"/>
              <a:buNone/>
              <a:defRPr/>
            </a:pPr>
            <a:endParaRPr lang="fr-CA" dirty="0"/>
          </a:p>
          <a:p>
            <a:pPr marL="274320" indent="-274320" fontAlgn="auto">
              <a:lnSpc>
                <a:spcPct val="110000"/>
              </a:lnSpc>
              <a:spcAft>
                <a:spcPts val="0"/>
              </a:spcAft>
              <a:buFont typeface="Wingdings 2"/>
              <a:buChar char=""/>
              <a:defRPr/>
            </a:pPr>
            <a:r>
              <a:rPr lang="fr-CA" dirty="0"/>
              <a:t>30 jours après la date d’engagement </a:t>
            </a:r>
            <a:r>
              <a:rPr lang="fr-CA" sz="1800" dirty="0">
                <a:solidFill>
                  <a:srgbClr val="008000"/>
                </a:solidFill>
              </a:rPr>
              <a:t>(art. 6-3.01) </a:t>
            </a:r>
          </a:p>
        </p:txBody>
      </p:sp>
      <p:sp>
        <p:nvSpPr>
          <p:cNvPr id="8" name="ZoneTexte 7">
            <a:hlinkClick r:id="rId5" action="ppaction://hlinksldjump"/>
          </p:cNvPr>
          <p:cNvSpPr txBox="1"/>
          <p:nvPr/>
        </p:nvSpPr>
        <p:spPr>
          <a:xfrm>
            <a:off x="6228184" y="6517616"/>
            <a:ext cx="1484493" cy="184666"/>
          </a:xfrm>
          <a:prstGeom prst="rect">
            <a:avLst/>
          </a:prstGeom>
          <a:blipFill>
            <a:blip r:embed="rId6" cstate="print"/>
            <a:tile tx="0" ty="0" sx="100000" sy="100000" flip="none" algn="tl"/>
          </a:blipFill>
          <a:ln>
            <a:solidFill>
              <a:schemeClr val="bg2">
                <a:lumMod val="50000"/>
              </a:schemeClr>
            </a:solidFill>
          </a:ln>
        </p:spPr>
        <p:txBody>
          <a:bodyPr wrap="square" lIns="0" tIns="0" rIns="0" bIns="0" rtlCol="0">
            <a:spAutoFit/>
          </a:bodyPr>
          <a:lstStyle/>
          <a:p>
            <a:pPr algn="ctr"/>
            <a:r>
              <a:rPr lang="fr-CA" sz="1200" b="1" dirty="0">
                <a:solidFill>
                  <a:srgbClr val="7030A0"/>
                </a:solidFill>
                <a:latin typeface="+mn-lt"/>
              </a:rPr>
              <a:t>Menu de la section 3</a:t>
            </a:r>
          </a:p>
        </p:txBody>
      </p:sp>
      <p:sp>
        <p:nvSpPr>
          <p:cNvPr id="6" name="Espace réservé du numéro de diapositive 5"/>
          <p:cNvSpPr>
            <a:spLocks noGrp="1"/>
          </p:cNvSpPr>
          <p:nvPr>
            <p:ph type="sldNum" sz="quarter" idx="11"/>
          </p:nvPr>
        </p:nvSpPr>
        <p:spPr/>
        <p:txBody>
          <a:bodyPr/>
          <a:lstStyle/>
          <a:p>
            <a:pPr>
              <a:defRPr/>
            </a:pPr>
            <a:fld id="{BD083B82-993E-4E20-8064-C3CDB65AD39D}" type="slidenum">
              <a:rPr lang="fr-CA" smtClean="0"/>
              <a:pPr>
                <a:defRPr/>
              </a:pPr>
              <a:t>33</a:t>
            </a:fld>
            <a:endParaRPr lang="fr-CA" dirty="0"/>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custDataLst>
              <p:tags r:id="rId1"/>
            </p:custDataLst>
          </p:nvPr>
        </p:nvSpPr>
        <p:spPr>
          <a:xfrm>
            <a:off x="179388" y="2924175"/>
            <a:ext cx="8785225" cy="3168650"/>
          </a:xfrm>
        </p:spPr>
        <p:txBody>
          <a:bodyPr>
            <a:normAutofit/>
          </a:bodyPr>
          <a:lstStyle/>
          <a:p>
            <a:pPr fontAlgn="auto">
              <a:spcAft>
                <a:spcPts val="0"/>
              </a:spcAft>
              <a:buFont typeface="Wingdings 2"/>
              <a:buNone/>
              <a:defRPr/>
            </a:pPr>
            <a:endParaRPr lang="fr-CA" dirty="0"/>
          </a:p>
          <a:p>
            <a:pPr marL="269875" indent="-195263" algn="l" fontAlgn="auto">
              <a:spcBef>
                <a:spcPts val="2000"/>
              </a:spcBef>
              <a:spcAft>
                <a:spcPts val="0"/>
              </a:spcAft>
              <a:buSzPct val="100000"/>
              <a:buFont typeface="Arial" pitchFamily="34" charset="0"/>
              <a:buChar char="•"/>
              <a:defRPr/>
            </a:pPr>
            <a:r>
              <a:rPr lang="fr-CA" sz="2200" spc="200" dirty="0">
                <a:hlinkClick r:id="rId5" action="ppaction://hlinksldjump"/>
              </a:rPr>
              <a:t>Comment obtenir la permanence?</a:t>
            </a:r>
            <a:endParaRPr lang="fr-CA" sz="2200" spc="200" dirty="0"/>
          </a:p>
          <a:p>
            <a:pPr marL="269875" indent="-195263" algn="l" fontAlgn="auto">
              <a:spcBef>
                <a:spcPts val="2000"/>
              </a:spcBef>
              <a:spcAft>
                <a:spcPts val="0"/>
              </a:spcAft>
              <a:buSzPct val="100000"/>
              <a:buFont typeface="Arial" pitchFamily="34" charset="0"/>
              <a:buChar char="•"/>
              <a:defRPr/>
            </a:pPr>
            <a:r>
              <a:rPr lang="fr-CA" sz="2200" spc="200" dirty="0">
                <a:hlinkClick r:id="rId6" action="ppaction://hlinksldjump"/>
              </a:rPr>
              <a:t>Statut (TP) (TC) (Sur poste) (Sur charge annuelle)</a:t>
            </a:r>
            <a:endParaRPr lang="fr-CA" sz="2200" spc="200" dirty="0"/>
          </a:p>
          <a:p>
            <a:pPr marL="269875" indent="-195263" algn="l" fontAlgn="auto">
              <a:spcBef>
                <a:spcPts val="2000"/>
              </a:spcBef>
              <a:spcAft>
                <a:spcPts val="0"/>
              </a:spcAft>
              <a:buSzPct val="100000"/>
              <a:buFont typeface="Arial" pitchFamily="34" charset="0"/>
              <a:buChar char="•"/>
              <a:defRPr/>
            </a:pPr>
            <a:r>
              <a:rPr lang="fr-CA" sz="2200" spc="200" dirty="0">
                <a:hlinkClick r:id="rId7" action="ppaction://hlinksldjump"/>
              </a:rPr>
              <a:t>Quand ouvre-t-on un poste dans un département?</a:t>
            </a:r>
            <a:endParaRPr lang="fr-CA" sz="2200" spc="200" dirty="0"/>
          </a:p>
        </p:txBody>
      </p:sp>
      <p:sp>
        <p:nvSpPr>
          <p:cNvPr id="57347" name="Titre 1"/>
          <p:cNvSpPr>
            <a:spLocks noGrp="1"/>
          </p:cNvSpPr>
          <p:nvPr>
            <p:ph type="title"/>
            <p:custDataLst>
              <p:tags r:id="rId2"/>
            </p:custDataLst>
          </p:nvPr>
        </p:nvSpPr>
        <p:spPr>
          <a:xfrm>
            <a:off x="155575" y="152400"/>
            <a:ext cx="8823325" cy="1905000"/>
          </a:xfrm>
        </p:spPr>
        <p:txBody>
          <a:bodyPr/>
          <a:lstStyle/>
          <a:p>
            <a:r>
              <a:rPr lang="fr-CA" sz="3200" dirty="0"/>
              <a:t>Section 4</a:t>
            </a:r>
            <a:r>
              <a:rPr lang="fr-CA" dirty="0"/>
              <a:t/>
            </a:r>
            <a:br>
              <a:rPr lang="fr-CA" dirty="0"/>
            </a:br>
            <a:r>
              <a:rPr lang="fr-CA" sz="4000" dirty="0"/>
              <a:t>LES MÉCANISMES D’ACQUISITION DE LA PERMANENCE</a:t>
            </a:r>
          </a:p>
        </p:txBody>
      </p:sp>
      <p:sp>
        <p:nvSpPr>
          <p:cNvPr id="57348" name="Espace réservé de la date 4"/>
          <p:cNvSpPr>
            <a:spLocks noGrp="1"/>
          </p:cNvSpPr>
          <p:nvPr>
            <p:ph type="dt" sz="quarter" idx="10"/>
            <p:custDataLst>
              <p:tags r:id="rId3"/>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5" name="Espace réservé du numéro de diapositive 4"/>
          <p:cNvSpPr>
            <a:spLocks noGrp="1"/>
          </p:cNvSpPr>
          <p:nvPr>
            <p:ph type="sldNum" sz="quarter" idx="11"/>
          </p:nvPr>
        </p:nvSpPr>
        <p:spPr/>
        <p:txBody>
          <a:bodyPr/>
          <a:lstStyle/>
          <a:p>
            <a:pPr>
              <a:defRPr/>
            </a:pPr>
            <a:fld id="{52FE7E25-D8FF-422D-A0B4-EDF6309B0CD2}" type="slidenum">
              <a:rPr lang="fr-CA" smtClean="0"/>
              <a:pPr>
                <a:defRPr/>
              </a:pPr>
              <a:t>34</a:t>
            </a:fld>
            <a:endParaRPr lang="fr-CA" dirty="0"/>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p:cNvGraphicFramePr>
            <a:graphicFrameLocks noGrp="1"/>
          </p:cNvGraphicFramePr>
          <p:nvPr>
            <p:ph sz="quarter" idx="4294967295"/>
            <p:custDataLst>
              <p:tags r:id="rId1"/>
            </p:custDataLst>
          </p:nvPr>
        </p:nvGraphicFramePr>
        <p:xfrm>
          <a:off x="107950" y="44450"/>
          <a:ext cx="8964486" cy="6683424"/>
        </p:xfrm>
        <a:graphic>
          <a:graphicData uri="http://schemas.openxmlformats.org/drawingml/2006/table">
            <a:tbl>
              <a:tblPr firstRow="1" bandRow="1">
                <a:tableStyleId>{5C22544A-7EE6-4342-B048-85BDC9FD1C3A}</a:tableStyleId>
              </a:tblPr>
              <a:tblGrid>
                <a:gridCol w="955458">
                  <a:extLst>
                    <a:ext uri="{9D8B030D-6E8A-4147-A177-3AD203B41FA5}">
                      <a16:colId xmlns:a16="http://schemas.microsoft.com/office/drawing/2014/main" xmlns="" val="20000"/>
                    </a:ext>
                  </a:extLst>
                </a:gridCol>
                <a:gridCol w="1334838">
                  <a:extLst>
                    <a:ext uri="{9D8B030D-6E8A-4147-A177-3AD203B41FA5}">
                      <a16:colId xmlns:a16="http://schemas.microsoft.com/office/drawing/2014/main" xmlns="" val="20001"/>
                    </a:ext>
                  </a:extLst>
                </a:gridCol>
                <a:gridCol w="1334838">
                  <a:extLst>
                    <a:ext uri="{9D8B030D-6E8A-4147-A177-3AD203B41FA5}">
                      <a16:colId xmlns:a16="http://schemas.microsoft.com/office/drawing/2014/main" xmlns="" val="20002"/>
                    </a:ext>
                  </a:extLst>
                </a:gridCol>
                <a:gridCol w="1334838">
                  <a:extLst>
                    <a:ext uri="{9D8B030D-6E8A-4147-A177-3AD203B41FA5}">
                      <a16:colId xmlns:a16="http://schemas.microsoft.com/office/drawing/2014/main" xmlns="" val="20003"/>
                    </a:ext>
                  </a:extLst>
                </a:gridCol>
                <a:gridCol w="1334838">
                  <a:extLst>
                    <a:ext uri="{9D8B030D-6E8A-4147-A177-3AD203B41FA5}">
                      <a16:colId xmlns:a16="http://schemas.microsoft.com/office/drawing/2014/main" xmlns="" val="20004"/>
                    </a:ext>
                  </a:extLst>
                </a:gridCol>
                <a:gridCol w="1334838">
                  <a:extLst>
                    <a:ext uri="{9D8B030D-6E8A-4147-A177-3AD203B41FA5}">
                      <a16:colId xmlns:a16="http://schemas.microsoft.com/office/drawing/2014/main" xmlns="" val="20005"/>
                    </a:ext>
                  </a:extLst>
                </a:gridCol>
                <a:gridCol w="1334838">
                  <a:extLst>
                    <a:ext uri="{9D8B030D-6E8A-4147-A177-3AD203B41FA5}">
                      <a16:colId xmlns:a16="http://schemas.microsoft.com/office/drawing/2014/main" xmlns="" val="20006"/>
                    </a:ext>
                  </a:extLst>
                </a:gridCol>
              </a:tblGrid>
              <a:tr h="454418">
                <a:tc>
                  <a:txBody>
                    <a:bodyPr/>
                    <a:lstStyle/>
                    <a:p>
                      <a:endParaRPr lang="fr-CA" dirty="0">
                        <a:latin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CA" dirty="0">
                          <a:latin typeface="Calibri" pitchFamily="34" charset="0"/>
                        </a:rPr>
                        <a:t>1</a:t>
                      </a:r>
                      <a:r>
                        <a:rPr lang="fr-CA" baseline="30000" dirty="0">
                          <a:latin typeface="Calibri" pitchFamily="34" charset="0"/>
                        </a:rPr>
                        <a:t>re</a:t>
                      </a:r>
                      <a:r>
                        <a:rPr lang="fr-CA" dirty="0">
                          <a:latin typeface="Calibri" pitchFamily="34" charset="0"/>
                        </a:rPr>
                        <a:t> année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CA" dirty="0">
                          <a:latin typeface="Calibri" pitchFamily="34" charset="0"/>
                        </a:rPr>
                        <a:t>2</a:t>
                      </a:r>
                      <a:r>
                        <a:rPr lang="fr-CA" baseline="30000" dirty="0">
                          <a:latin typeface="Calibri" pitchFamily="34" charset="0"/>
                        </a:rPr>
                        <a:t>e</a:t>
                      </a:r>
                      <a:r>
                        <a:rPr lang="fr-CA" dirty="0">
                          <a:latin typeface="Calibri" pitchFamily="34" charset="0"/>
                        </a:rPr>
                        <a:t> année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CA" dirty="0">
                          <a:latin typeface="Calibri" pitchFamily="34" charset="0"/>
                        </a:rPr>
                        <a:t>3</a:t>
                      </a:r>
                      <a:r>
                        <a:rPr lang="fr-CA" baseline="30000" dirty="0">
                          <a:latin typeface="Calibri" pitchFamily="34" charset="0"/>
                        </a:rPr>
                        <a:t>e</a:t>
                      </a:r>
                      <a:r>
                        <a:rPr lang="fr-CA" dirty="0">
                          <a:latin typeface="Calibri" pitchFamily="34" charset="0"/>
                        </a:rPr>
                        <a:t> année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CA" dirty="0">
                          <a:latin typeface="Calibri" pitchFamily="34" charset="0"/>
                        </a:rPr>
                        <a:t>4</a:t>
                      </a:r>
                      <a:r>
                        <a:rPr lang="fr-CA" baseline="30000" dirty="0">
                          <a:latin typeface="Calibri" pitchFamily="34" charset="0"/>
                        </a:rPr>
                        <a:t>e</a:t>
                      </a:r>
                      <a:r>
                        <a:rPr lang="fr-CA" dirty="0">
                          <a:latin typeface="Calibri" pitchFamily="34" charset="0"/>
                        </a:rPr>
                        <a:t> année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CA" dirty="0">
                          <a:latin typeface="Calibri" pitchFamily="34" charset="0"/>
                        </a:rPr>
                        <a:t>5</a:t>
                      </a:r>
                      <a:r>
                        <a:rPr lang="fr-CA" baseline="30000" dirty="0">
                          <a:latin typeface="Calibri" pitchFamily="34" charset="0"/>
                        </a:rPr>
                        <a:t>e</a:t>
                      </a:r>
                      <a:r>
                        <a:rPr lang="fr-CA" dirty="0">
                          <a:latin typeface="Calibri" pitchFamily="34" charset="0"/>
                        </a:rPr>
                        <a:t> année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CA" dirty="0">
                          <a:latin typeface="Calibri" pitchFamily="34" charset="0"/>
                        </a:rPr>
                        <a:t>6</a:t>
                      </a:r>
                      <a:r>
                        <a:rPr lang="fr-CA" baseline="30000" dirty="0">
                          <a:latin typeface="Calibri" pitchFamily="34" charset="0"/>
                        </a:rPr>
                        <a:t>e</a:t>
                      </a:r>
                      <a:r>
                        <a:rPr lang="fr-CA" dirty="0">
                          <a:latin typeface="Calibri" pitchFamily="34" charset="0"/>
                        </a:rPr>
                        <a:t> année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1066800">
                <a:tc>
                  <a:txBody>
                    <a:bodyPr/>
                    <a:lstStyle/>
                    <a:p>
                      <a:r>
                        <a:rPr lang="fr-CA" sz="1600" dirty="0">
                          <a:latin typeface="Calibri" pitchFamily="34" charset="0"/>
                        </a:rPr>
                        <a:t>5-2.02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lang="fr-CA" sz="1600" dirty="0">
                          <a:latin typeface="Calibri" pitchFamily="34" charset="0"/>
                        </a:rPr>
                        <a:t>Deux contrats consécutifs</a:t>
                      </a:r>
                      <a:br>
                        <a:rPr lang="fr-CA" sz="1600" dirty="0">
                          <a:latin typeface="Calibri" pitchFamily="34" charset="0"/>
                        </a:rPr>
                      </a:br>
                      <a:r>
                        <a:rPr lang="fr-CA" sz="1600" dirty="0">
                          <a:latin typeface="Calibri" pitchFamily="34" charset="0"/>
                        </a:rPr>
                        <a:t>sur poste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CA" dirty="0">
                        <a:latin typeface="Calibri" pitchFamily="34" charset="0"/>
                      </a:endParaRPr>
                    </a:p>
                  </a:txBody>
                  <a:tcPr anchor="ctr"/>
                </a:tc>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dirty="0">
                          <a:latin typeface="Calibri" pitchFamily="34" charset="0"/>
                        </a:rPr>
                        <a:t>PERMANENCE à la signature</a:t>
                      </a:r>
                    </a:p>
                    <a:p>
                      <a:pPr marL="0" marR="0" indent="0" algn="l" defTabSz="914400" rtl="0" eaLnBrk="1" fontAlgn="auto" latinLnBrk="0" hangingPunct="1">
                        <a:lnSpc>
                          <a:spcPct val="100000"/>
                        </a:lnSpc>
                        <a:spcBef>
                          <a:spcPts val="0"/>
                        </a:spcBef>
                        <a:spcAft>
                          <a:spcPts val="0"/>
                        </a:spcAft>
                        <a:buClrTx/>
                        <a:buSzTx/>
                        <a:buFontTx/>
                        <a:buNone/>
                        <a:tabLst/>
                        <a:defRPr/>
                      </a:pPr>
                      <a:r>
                        <a:rPr lang="fr-CA" sz="1600" dirty="0">
                          <a:latin typeface="Calibri" pitchFamily="34" charset="0"/>
                        </a:rPr>
                        <a:t>d’un 3</a:t>
                      </a:r>
                      <a:r>
                        <a:rPr lang="fr-CA" sz="1600" baseline="30000" dirty="0">
                          <a:latin typeface="Calibri" pitchFamily="34" charset="0"/>
                        </a:rPr>
                        <a:t>e</a:t>
                      </a:r>
                      <a:r>
                        <a:rPr lang="fr-CA" sz="1600" dirty="0">
                          <a:latin typeface="Calibri" pitchFamily="34" charset="0"/>
                        </a:rPr>
                        <a:t> contrat sur poste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fr-CA" dirty="0">
                        <a:latin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fr-CA" dirty="0">
                        <a:latin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fr-CA" dirty="0">
                        <a:latin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10001"/>
                  </a:ext>
                </a:extLst>
              </a:tr>
              <a:tr h="1066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dirty="0">
                          <a:latin typeface="Calibri" pitchFamily="34" charset="0"/>
                        </a:rPr>
                        <a:t>5-2.02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dirty="0">
                          <a:latin typeface="Calibri" pitchFamily="34" charset="0"/>
                        </a:rPr>
                        <a:t>Deux contrats consécutifs</a:t>
                      </a:r>
                      <a:br>
                        <a:rPr lang="fr-CA" sz="1600" dirty="0">
                          <a:latin typeface="Calibri" pitchFamily="34" charset="0"/>
                        </a:rPr>
                      </a:br>
                      <a:r>
                        <a:rPr lang="fr-CA" sz="1600" dirty="0">
                          <a:latin typeface="Calibri" pitchFamily="34" charset="0"/>
                        </a:rPr>
                        <a:t>sur poste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CA" dirty="0">
                        <a:latin typeface="Calibri" pitchFamily="34" charset="0"/>
                      </a:endParaRPr>
                    </a:p>
                  </a:txBody>
                  <a:tcPr anchor="ctr"/>
                </a:tc>
                <a:tc>
                  <a:txBody>
                    <a:bodyPr/>
                    <a:lstStyle/>
                    <a:p>
                      <a:r>
                        <a:rPr lang="fr-CA" sz="1600" dirty="0">
                          <a:latin typeface="Calibri" pitchFamily="34" charset="0"/>
                        </a:rPr>
                        <a:t>Pas de poste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dirty="0">
                          <a:latin typeface="Calibri" pitchFamily="34" charset="0"/>
                        </a:rPr>
                        <a:t>PERMANENCE à la signature</a:t>
                      </a:r>
                    </a:p>
                    <a:p>
                      <a:pPr marL="0" marR="0" indent="0" algn="l" defTabSz="914400" rtl="0" eaLnBrk="1" fontAlgn="auto" latinLnBrk="0" hangingPunct="1">
                        <a:lnSpc>
                          <a:spcPct val="100000"/>
                        </a:lnSpc>
                        <a:spcBef>
                          <a:spcPts val="0"/>
                        </a:spcBef>
                        <a:spcAft>
                          <a:spcPts val="0"/>
                        </a:spcAft>
                        <a:buClrTx/>
                        <a:buSzTx/>
                        <a:buFontTx/>
                        <a:buNone/>
                        <a:tabLst/>
                        <a:defRPr/>
                      </a:pPr>
                      <a:r>
                        <a:rPr lang="fr-CA" sz="1600" dirty="0">
                          <a:latin typeface="Calibri" pitchFamily="34" charset="0"/>
                        </a:rPr>
                        <a:t>d’un contrat sur poste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lang="fr-CA" dirty="0">
                        <a:latin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lang="fr-CA" dirty="0">
                        <a:latin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10002"/>
                  </a:ext>
                </a:extLst>
              </a:tr>
              <a:tr h="1066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dirty="0">
                          <a:latin typeface="Calibri" pitchFamily="34" charset="0"/>
                        </a:rPr>
                        <a:t>5-2.06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r>
                        <a:rPr lang="fr-CA" sz="1600" dirty="0">
                          <a:latin typeface="Calibri" pitchFamily="34" charset="0"/>
                        </a:rPr>
                        <a:t>Trois contrats consécutifs</a:t>
                      </a:r>
                      <a:br>
                        <a:rPr lang="fr-CA" sz="1600" dirty="0">
                          <a:latin typeface="Calibri" pitchFamily="34" charset="0"/>
                        </a:rPr>
                      </a:br>
                      <a:r>
                        <a:rPr lang="fr-CA" sz="1600" dirty="0">
                          <a:latin typeface="Calibri" pitchFamily="34" charset="0"/>
                        </a:rPr>
                        <a:t>à</a:t>
                      </a:r>
                      <a:r>
                        <a:rPr lang="fr-CA" sz="1600" baseline="0" dirty="0">
                          <a:latin typeface="Calibri" pitchFamily="34" charset="0"/>
                        </a:rPr>
                        <a:t> temps complet année (dont 2 au régulier)</a:t>
                      </a:r>
                      <a:endParaRPr lang="fr-CA" sz="1600" dirty="0">
                        <a:latin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CA" dirty="0">
                        <a:latin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CA" dirty="0">
                        <a:latin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dirty="0">
                          <a:latin typeface="Calibri" pitchFamily="34" charset="0"/>
                        </a:rPr>
                        <a:t>PERMANENCE à la signature</a:t>
                      </a:r>
                    </a:p>
                    <a:p>
                      <a:pPr marL="0" marR="0" indent="0" algn="l" defTabSz="914400" rtl="0" eaLnBrk="1" fontAlgn="auto" latinLnBrk="0" hangingPunct="1">
                        <a:lnSpc>
                          <a:spcPct val="100000"/>
                        </a:lnSpc>
                        <a:spcBef>
                          <a:spcPts val="0"/>
                        </a:spcBef>
                        <a:spcAft>
                          <a:spcPts val="0"/>
                        </a:spcAft>
                        <a:buClrTx/>
                        <a:buSzTx/>
                        <a:buFontTx/>
                        <a:buNone/>
                        <a:tabLst/>
                        <a:defRPr/>
                      </a:pPr>
                      <a:r>
                        <a:rPr lang="fr-CA" sz="1600" dirty="0">
                          <a:latin typeface="Calibri" pitchFamily="34" charset="0"/>
                        </a:rPr>
                        <a:t>d’un contrat sur poste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fr-CA" dirty="0">
                        <a:latin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fr-CA" dirty="0">
                        <a:latin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10003"/>
                  </a:ext>
                </a:extLst>
              </a:tr>
              <a:tr h="1066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dirty="0">
                          <a:latin typeface="Calibri" pitchFamily="34" charset="0"/>
                        </a:rPr>
                        <a:t>5-2.06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dirty="0">
                          <a:latin typeface="Calibri" pitchFamily="34" charset="0"/>
                        </a:rPr>
                        <a:t>Trois contrats consécutifs</a:t>
                      </a:r>
                    </a:p>
                    <a:p>
                      <a:pPr marL="0" marR="0" indent="0" algn="l" defTabSz="914400" rtl="0" eaLnBrk="1" fontAlgn="auto" latinLnBrk="0" hangingPunct="1">
                        <a:lnSpc>
                          <a:spcPct val="100000"/>
                        </a:lnSpc>
                        <a:spcBef>
                          <a:spcPts val="0"/>
                        </a:spcBef>
                        <a:spcAft>
                          <a:spcPts val="0"/>
                        </a:spcAft>
                        <a:buClrTx/>
                        <a:buSzTx/>
                        <a:buFontTx/>
                        <a:buNone/>
                        <a:tabLst/>
                        <a:defRPr/>
                      </a:pPr>
                      <a:r>
                        <a:rPr lang="fr-CA" sz="1600" dirty="0">
                          <a:latin typeface="Calibri" pitchFamily="34" charset="0"/>
                        </a:rPr>
                        <a:t>à</a:t>
                      </a:r>
                      <a:r>
                        <a:rPr lang="fr-CA" sz="1600" baseline="0" dirty="0">
                          <a:latin typeface="Calibri" pitchFamily="34" charset="0"/>
                        </a:rPr>
                        <a:t> temps complet année (dont 2 au régulier)</a:t>
                      </a:r>
                      <a:endParaRPr lang="fr-CA" sz="1600" dirty="0">
                        <a:latin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CA" dirty="0">
                        <a:latin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CA" dirty="0">
                        <a:latin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CA" sz="1600" dirty="0">
                          <a:latin typeface="Calibri" pitchFamily="34" charset="0"/>
                        </a:rPr>
                        <a:t>Pas de poste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dirty="0">
                          <a:latin typeface="Calibri" pitchFamily="34" charset="0"/>
                        </a:rPr>
                        <a:t>PERMANENCE à la signature</a:t>
                      </a:r>
                    </a:p>
                    <a:p>
                      <a:pPr marL="0" marR="0" indent="0" algn="l" defTabSz="914400" rtl="0" eaLnBrk="1" fontAlgn="auto" latinLnBrk="0" hangingPunct="1">
                        <a:lnSpc>
                          <a:spcPct val="100000"/>
                        </a:lnSpc>
                        <a:spcBef>
                          <a:spcPts val="0"/>
                        </a:spcBef>
                        <a:spcAft>
                          <a:spcPts val="0"/>
                        </a:spcAft>
                        <a:buClrTx/>
                        <a:buSzTx/>
                        <a:buFontTx/>
                        <a:buNone/>
                        <a:tabLst/>
                        <a:defRPr/>
                      </a:pPr>
                      <a:r>
                        <a:rPr lang="fr-CA" sz="1600" dirty="0">
                          <a:latin typeface="Calibri" pitchFamily="34" charset="0"/>
                        </a:rPr>
                        <a:t>d’un contrat sur poste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lang="fr-CA" dirty="0">
                        <a:latin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10004"/>
                  </a:ext>
                </a:extLst>
              </a:tr>
              <a:tr h="89500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dirty="0">
                          <a:latin typeface="Calibri" pitchFamily="34" charset="0"/>
                        </a:rPr>
                        <a:t>5-2.07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r>
                        <a:rPr lang="fr-CA" sz="1600" dirty="0">
                          <a:latin typeface="Calibri" pitchFamily="34" charset="0"/>
                        </a:rPr>
                        <a:t>Trois années d’ancienneté</a:t>
                      </a:r>
                      <a:r>
                        <a:rPr lang="fr-CA" sz="1600" baseline="0" dirty="0">
                          <a:latin typeface="Calibri" pitchFamily="34" charset="0"/>
                        </a:rPr>
                        <a:t> cumulées</a:t>
                      </a:r>
                      <a:endParaRPr lang="fr-CA" sz="1600" dirty="0">
                        <a:latin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CA" dirty="0">
                        <a:latin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CA" dirty="0">
                        <a:latin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dirty="0">
                          <a:latin typeface="Calibri" pitchFamily="34" charset="0"/>
                        </a:rPr>
                        <a:t>PERMANENCE à la signature</a:t>
                      </a:r>
                    </a:p>
                    <a:p>
                      <a:pPr marL="0" marR="0" indent="0" algn="l" defTabSz="914400" rtl="0" eaLnBrk="1" fontAlgn="auto" latinLnBrk="0" hangingPunct="1">
                        <a:lnSpc>
                          <a:spcPct val="100000"/>
                        </a:lnSpc>
                        <a:spcBef>
                          <a:spcPts val="0"/>
                        </a:spcBef>
                        <a:spcAft>
                          <a:spcPts val="0"/>
                        </a:spcAft>
                        <a:buClrTx/>
                        <a:buSzTx/>
                        <a:buFontTx/>
                        <a:buNone/>
                        <a:tabLst/>
                        <a:defRPr/>
                      </a:pPr>
                      <a:r>
                        <a:rPr lang="fr-CA" sz="1600" dirty="0">
                          <a:latin typeface="Calibri" pitchFamily="34" charset="0"/>
                        </a:rPr>
                        <a:t>d’un 2</a:t>
                      </a:r>
                      <a:r>
                        <a:rPr lang="fr-CA" sz="1600" baseline="30000" dirty="0">
                          <a:latin typeface="Calibri" pitchFamily="34" charset="0"/>
                        </a:rPr>
                        <a:t>e </a:t>
                      </a:r>
                      <a:r>
                        <a:rPr lang="fr-CA" sz="1600" dirty="0">
                          <a:latin typeface="Calibri" pitchFamily="34" charset="0"/>
                        </a:rPr>
                        <a:t>contrat sur poste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fr-CA" dirty="0">
                        <a:latin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fr-CA" dirty="0">
                        <a:latin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10005"/>
                  </a:ext>
                </a:extLst>
              </a:tr>
              <a:tr h="1066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dirty="0">
                          <a:latin typeface="Calibri" pitchFamily="34" charset="0"/>
                        </a:rPr>
                        <a:t>5-2.08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r>
                        <a:rPr lang="fr-CA" sz="1600" dirty="0">
                          <a:latin typeface="Calibri" pitchFamily="34" charset="0"/>
                        </a:rPr>
                        <a:t>Cinq (5) années d’ancienneté</a:t>
                      </a:r>
                      <a:r>
                        <a:rPr lang="fr-CA" sz="1600" baseline="0" dirty="0">
                          <a:latin typeface="Calibri" pitchFamily="34" charset="0"/>
                        </a:rPr>
                        <a:t> cumulées</a:t>
                      </a:r>
                      <a:endParaRPr lang="fr-CA" sz="1600" dirty="0">
                        <a:latin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CA" dirty="0">
                        <a:latin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CA" dirty="0">
                        <a:latin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CA" dirty="0">
                        <a:latin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CA" dirty="0">
                        <a:latin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CA" sz="1400" dirty="0">
                          <a:latin typeface="Calibri" pitchFamily="34" charset="0"/>
                        </a:rPr>
                        <a:t>PERM à la signature d’un contrat sur poste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10006"/>
                  </a:ext>
                </a:extLst>
              </a:tr>
            </a:tbl>
          </a:graphicData>
        </a:graphic>
      </p:graphicFrame>
      <p:sp>
        <p:nvSpPr>
          <p:cNvPr id="2" name="Espace réservé de la date 1">
            <a:extLst>
              <a:ext uri="{FF2B5EF4-FFF2-40B4-BE49-F238E27FC236}">
                <a16:creationId xmlns:a16="http://schemas.microsoft.com/office/drawing/2014/main" xmlns="" id="{71EA67A9-D072-4B48-893E-9CBE910D821D}"/>
              </a:ext>
            </a:extLst>
          </p:cNvPr>
          <p:cNvSpPr>
            <a:spLocks noGrp="1"/>
          </p:cNvSpPr>
          <p:nvPr>
            <p:ph type="dt" sz="half" idx="10"/>
          </p:nvPr>
        </p:nvSpPr>
        <p:spPr/>
        <p:txBody>
          <a:bodyPr/>
          <a:lstStyle/>
          <a:p>
            <a:pPr>
              <a:defRPr/>
            </a:pPr>
            <a:r>
              <a:rPr lang="fr-FR"/>
              <a:t>2019-03-28</a:t>
            </a:r>
            <a:endParaRPr lang="fr-CA"/>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re 1"/>
          <p:cNvSpPr>
            <a:spLocks noGrp="1"/>
          </p:cNvSpPr>
          <p:nvPr>
            <p:ph type="title"/>
            <p:custDataLst>
              <p:tags r:id="rId1"/>
            </p:custDataLst>
          </p:nvPr>
        </p:nvSpPr>
        <p:spPr/>
        <p:txBody>
          <a:bodyPr/>
          <a:lstStyle/>
          <a:p>
            <a:r>
              <a:rPr lang="fr-CA"/>
              <a:t>Votre contrat - Votre statut</a:t>
            </a:r>
          </a:p>
        </p:txBody>
      </p:sp>
      <p:sp>
        <p:nvSpPr>
          <p:cNvPr id="3" name="Espace réservé du contenu 2"/>
          <p:cNvSpPr>
            <a:spLocks noGrp="1"/>
          </p:cNvSpPr>
          <p:nvPr>
            <p:ph sz="quarter" idx="1"/>
            <p:custDataLst>
              <p:tags r:id="rId2"/>
            </p:custDataLst>
          </p:nvPr>
        </p:nvSpPr>
        <p:spPr>
          <a:xfrm>
            <a:off x="179512" y="1412776"/>
            <a:ext cx="8784976" cy="4968552"/>
          </a:xfrm>
        </p:spPr>
        <p:txBody>
          <a:bodyPr>
            <a:normAutofit/>
          </a:bodyPr>
          <a:lstStyle/>
          <a:p>
            <a:pPr>
              <a:spcBef>
                <a:spcPts val="1800"/>
              </a:spcBef>
              <a:tabLst>
                <a:tab pos="8609013" algn="r"/>
              </a:tabLst>
            </a:pPr>
            <a:r>
              <a:rPr lang="fr-CA" dirty="0">
                <a:solidFill>
                  <a:srgbClr val="800000"/>
                </a:solidFill>
              </a:rPr>
              <a:t>Chargé de cours (CC)</a:t>
            </a:r>
            <a:br>
              <a:rPr lang="fr-CA" dirty="0">
                <a:solidFill>
                  <a:srgbClr val="800000"/>
                </a:solidFill>
              </a:rPr>
            </a:br>
            <a:r>
              <a:rPr lang="fr-CA" dirty="0"/>
              <a:t>Un prof chargé de cours est un prof qui enseigne à la formation continue ou qui donne des cours d’été. </a:t>
            </a:r>
            <a:br>
              <a:rPr lang="fr-CA" dirty="0"/>
            </a:br>
            <a:r>
              <a:rPr lang="fr-CA" dirty="0"/>
              <a:t>	</a:t>
            </a:r>
            <a:r>
              <a:rPr lang="fr-CA" sz="1800" dirty="0"/>
              <a:t>(Exception faite des metteurs en scène au Département de théâtre)</a:t>
            </a:r>
          </a:p>
          <a:p>
            <a:pPr>
              <a:spcBef>
                <a:spcPts val="1800"/>
              </a:spcBef>
            </a:pPr>
            <a:r>
              <a:rPr lang="fr-CA" dirty="0">
                <a:solidFill>
                  <a:srgbClr val="800000"/>
                </a:solidFill>
              </a:rPr>
              <a:t>Temps partiel (TP)</a:t>
            </a:r>
            <a:br>
              <a:rPr lang="fr-CA" dirty="0">
                <a:solidFill>
                  <a:srgbClr val="800000"/>
                </a:solidFill>
              </a:rPr>
            </a:br>
            <a:r>
              <a:rPr lang="fr-CA" dirty="0"/>
              <a:t>Un prof à temps partiel assume, pendant une session ou moins, une tâche partielle ou une tâche complète (100% session).</a:t>
            </a:r>
          </a:p>
          <a:p>
            <a:pPr>
              <a:spcBef>
                <a:spcPts val="1800"/>
              </a:spcBef>
            </a:pPr>
            <a:r>
              <a:rPr lang="fr-CA" dirty="0">
                <a:solidFill>
                  <a:srgbClr val="800000"/>
                </a:solidFill>
              </a:rPr>
              <a:t>Temps complet annuel (TC)</a:t>
            </a:r>
            <a:br>
              <a:rPr lang="fr-CA" dirty="0">
                <a:solidFill>
                  <a:srgbClr val="800000"/>
                </a:solidFill>
              </a:rPr>
            </a:br>
            <a:r>
              <a:rPr lang="fr-CA" dirty="0"/>
              <a:t>Un prof acquiert le statut temps complet annuel lorsqu’il a assumé une pleine charge session pendant les deux sessions de l’année scolaire. </a:t>
            </a:r>
            <a:br>
              <a:rPr lang="fr-CA" dirty="0"/>
            </a:br>
            <a:r>
              <a:rPr lang="fr-CA" dirty="0"/>
              <a:t>Une tâche pouvant aussi être complétée par des remplacements ou des cours d’été, ce qui est possible à partir du moment où on a cumulé 50 de CI  (art. 5-1.03 d).</a:t>
            </a:r>
          </a:p>
        </p:txBody>
      </p:sp>
      <p:sp>
        <p:nvSpPr>
          <p:cNvPr id="59397" name="Espace réservé de la date 5"/>
          <p:cNvSpPr>
            <a:spLocks noGrp="1"/>
          </p:cNvSpPr>
          <p:nvPr>
            <p:ph type="dt" sz="quarter" idx="10"/>
            <p:custDataLst>
              <p:tags r:id="rId3"/>
            </p:custDataLst>
          </p:nvPr>
        </p:nvSpPr>
        <p:spPr/>
        <p:txBody>
          <a:bodyPr/>
          <a:lstStyle/>
          <a:p>
            <a:r>
              <a:rPr lang="fr-FR"/>
              <a:t>2019-03-28</a:t>
            </a:r>
            <a:endParaRPr lang="fr-CA"/>
          </a:p>
        </p:txBody>
      </p:sp>
      <p:sp>
        <p:nvSpPr>
          <p:cNvPr id="7" name="Espace réservé du numéro de diapositive 6"/>
          <p:cNvSpPr>
            <a:spLocks noGrp="1"/>
          </p:cNvSpPr>
          <p:nvPr>
            <p:ph type="sldNum" sz="quarter" idx="11"/>
          </p:nvPr>
        </p:nvSpPr>
        <p:spPr/>
        <p:txBody>
          <a:bodyPr/>
          <a:lstStyle/>
          <a:p>
            <a:fld id="{BD083B82-993E-4E20-8064-C3CDB65AD39D}" type="slidenum">
              <a:rPr lang="fr-CA" smtClean="0"/>
              <a:pPr/>
              <a:t>36</a:t>
            </a:fld>
            <a:endParaRPr lang="fr-CA" dirty="0"/>
          </a:p>
        </p:txBody>
      </p:sp>
      <p:sp>
        <p:nvSpPr>
          <p:cNvPr id="6" name="ZoneTexte 4"/>
          <p:cNvSpPr txBox="1">
            <a:spLocks noChangeArrowheads="1"/>
          </p:cNvSpPr>
          <p:nvPr>
            <p:custDataLst>
              <p:tags r:id="rId4"/>
            </p:custDataLst>
          </p:nvPr>
        </p:nvSpPr>
        <p:spPr bwMode="auto">
          <a:xfrm>
            <a:off x="6311846" y="6500525"/>
            <a:ext cx="1394613" cy="184666"/>
          </a:xfrm>
          <a:prstGeom prst="rect">
            <a:avLst/>
          </a:prstGeom>
          <a:blipFill>
            <a:blip r:embed="rId6" cstate="print"/>
            <a:tile tx="0" ty="0" sx="100000" sy="100000" flip="none" algn="tl"/>
          </a:blipFill>
          <a:ln w="9525">
            <a:solidFill>
              <a:schemeClr val="accent1">
                <a:lumMod val="50000"/>
              </a:schemeClr>
            </a:solidFill>
            <a:miter lim="800000"/>
            <a:headEnd/>
            <a:tailEnd/>
          </a:ln>
        </p:spPr>
        <p:txBody>
          <a:bodyPr wrap="none" lIns="0" tIns="0" rIns="0" bIns="0">
            <a:spAutoFit/>
          </a:bodyPr>
          <a:lstStyle/>
          <a:p>
            <a:r>
              <a:rPr lang="fr-CA" sz="1200" dirty="0">
                <a:latin typeface="Georgia" pitchFamily="18" charset="0"/>
                <a:hlinkClick r:id="rId7" action="ppaction://hlinksldjump"/>
              </a:rPr>
              <a:t>Menu de la section 4</a:t>
            </a:r>
            <a:endParaRPr lang="fr-CA" sz="1200" dirty="0">
              <a:latin typeface="Georgia" pitchFamily="18" charset="0"/>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re 1"/>
          <p:cNvSpPr>
            <a:spLocks noGrp="1"/>
          </p:cNvSpPr>
          <p:nvPr>
            <p:ph type="title"/>
            <p:custDataLst>
              <p:tags r:id="rId1"/>
            </p:custDataLst>
          </p:nvPr>
        </p:nvSpPr>
        <p:spPr>
          <a:xfrm>
            <a:off x="179388" y="188913"/>
            <a:ext cx="8785225" cy="798512"/>
          </a:xfrm>
        </p:spPr>
        <p:txBody>
          <a:bodyPr/>
          <a:lstStyle/>
          <a:p>
            <a:r>
              <a:rPr lang="fr-CA" dirty="0">
                <a:solidFill>
                  <a:srgbClr val="7B9899"/>
                </a:solidFill>
              </a:rPr>
              <a:t>Votre contrat – L’offre du Collège</a:t>
            </a:r>
          </a:p>
        </p:txBody>
      </p:sp>
      <p:sp>
        <p:nvSpPr>
          <p:cNvPr id="3" name="Espace réservé du contenu 2"/>
          <p:cNvSpPr>
            <a:spLocks noGrp="1"/>
          </p:cNvSpPr>
          <p:nvPr>
            <p:ph sz="quarter" idx="1"/>
            <p:custDataLst>
              <p:tags r:id="rId2"/>
            </p:custDataLst>
          </p:nvPr>
        </p:nvSpPr>
        <p:spPr>
          <a:xfrm>
            <a:off x="179388" y="1527175"/>
            <a:ext cx="8785225" cy="4854575"/>
          </a:xfrm>
        </p:spPr>
        <p:txBody>
          <a:bodyPr>
            <a:normAutofit/>
          </a:bodyPr>
          <a:lstStyle/>
          <a:p>
            <a:pPr marL="274320" indent="-274320" fontAlgn="auto">
              <a:lnSpc>
                <a:spcPct val="110000"/>
              </a:lnSpc>
              <a:spcAft>
                <a:spcPts val="0"/>
              </a:spcAft>
              <a:buFont typeface="Wingdings 2"/>
              <a:buNone/>
              <a:defRPr/>
            </a:pPr>
            <a:r>
              <a:rPr lang="fr-CA" dirty="0"/>
              <a:t>Le contrat précise qu’on vous attribue :</a:t>
            </a:r>
          </a:p>
          <a:p>
            <a:pPr marL="274320" indent="-274320" fontAlgn="auto">
              <a:lnSpc>
                <a:spcPct val="110000"/>
              </a:lnSpc>
              <a:spcBef>
                <a:spcPts val="800"/>
              </a:spcBef>
              <a:spcAft>
                <a:spcPts val="0"/>
              </a:spcAft>
              <a:buFont typeface="Wingdings 2"/>
              <a:buChar char=""/>
              <a:defRPr/>
            </a:pPr>
            <a:r>
              <a:rPr lang="fr-CA" b="1" dirty="0">
                <a:solidFill>
                  <a:srgbClr val="800000"/>
                </a:solidFill>
              </a:rPr>
              <a:t>une charge annuelle </a:t>
            </a:r>
            <a:r>
              <a:rPr lang="fr-CA" dirty="0"/>
              <a:t>lorsque le Collège est en mesure de prévoir que vous aurez une pleine charge pendant les deux sessions de l’année scolaire </a:t>
            </a:r>
            <a:r>
              <a:rPr lang="fr-CA" sz="2200" dirty="0"/>
              <a:t>(automne et hiver)</a:t>
            </a:r>
            <a:r>
              <a:rPr lang="fr-CA" dirty="0"/>
              <a:t>;</a:t>
            </a:r>
          </a:p>
          <a:p>
            <a:pPr marL="274320" indent="-274320" fontAlgn="auto">
              <a:lnSpc>
                <a:spcPct val="110000"/>
              </a:lnSpc>
              <a:spcBef>
                <a:spcPts val="800"/>
              </a:spcBef>
              <a:spcAft>
                <a:spcPts val="0"/>
              </a:spcAft>
              <a:buFont typeface="Wingdings 2"/>
              <a:buChar char=""/>
              <a:defRPr/>
            </a:pPr>
            <a:r>
              <a:rPr lang="fr-CA" b="1" dirty="0">
                <a:solidFill>
                  <a:srgbClr val="800000"/>
                </a:solidFill>
              </a:rPr>
              <a:t>une</a:t>
            </a:r>
            <a:r>
              <a:rPr lang="fr-CA" dirty="0">
                <a:solidFill>
                  <a:srgbClr val="800000"/>
                </a:solidFill>
              </a:rPr>
              <a:t> </a:t>
            </a:r>
            <a:r>
              <a:rPr lang="fr-CA" b="1" dirty="0">
                <a:solidFill>
                  <a:srgbClr val="800000"/>
                </a:solidFill>
              </a:rPr>
              <a:t>charge</a:t>
            </a:r>
            <a:r>
              <a:rPr lang="fr-CA" dirty="0">
                <a:solidFill>
                  <a:srgbClr val="800000"/>
                </a:solidFill>
              </a:rPr>
              <a:t> </a:t>
            </a:r>
            <a:r>
              <a:rPr lang="fr-CA" b="1" dirty="0">
                <a:solidFill>
                  <a:srgbClr val="800000"/>
                </a:solidFill>
              </a:rPr>
              <a:t>à</a:t>
            </a:r>
            <a:r>
              <a:rPr lang="fr-CA" dirty="0">
                <a:solidFill>
                  <a:srgbClr val="800000"/>
                </a:solidFill>
              </a:rPr>
              <a:t> </a:t>
            </a:r>
            <a:r>
              <a:rPr lang="fr-CA" b="1" dirty="0">
                <a:solidFill>
                  <a:srgbClr val="800000"/>
                </a:solidFill>
              </a:rPr>
              <a:t>temps</a:t>
            </a:r>
            <a:r>
              <a:rPr lang="fr-CA" dirty="0">
                <a:solidFill>
                  <a:srgbClr val="800000"/>
                </a:solidFill>
              </a:rPr>
              <a:t> </a:t>
            </a:r>
            <a:r>
              <a:rPr lang="fr-CA" b="1" dirty="0">
                <a:solidFill>
                  <a:srgbClr val="800000"/>
                </a:solidFill>
              </a:rPr>
              <a:t>partiel</a:t>
            </a:r>
            <a:r>
              <a:rPr lang="fr-CA" dirty="0">
                <a:solidFill>
                  <a:srgbClr val="800000"/>
                </a:solidFill>
              </a:rPr>
              <a:t> </a:t>
            </a:r>
            <a:r>
              <a:rPr lang="fr-CA" dirty="0"/>
              <a:t>lorsque le Collège ne le peut pas; </a:t>
            </a:r>
          </a:p>
          <a:p>
            <a:pPr marL="274320" indent="-274320" fontAlgn="auto">
              <a:lnSpc>
                <a:spcPct val="110000"/>
              </a:lnSpc>
              <a:spcBef>
                <a:spcPts val="800"/>
              </a:spcBef>
              <a:spcAft>
                <a:spcPts val="0"/>
              </a:spcAft>
              <a:buFont typeface="Wingdings 2"/>
              <a:buChar char=""/>
              <a:defRPr/>
            </a:pPr>
            <a:r>
              <a:rPr lang="fr-CA" b="1" dirty="0">
                <a:solidFill>
                  <a:srgbClr val="800000"/>
                </a:solidFill>
              </a:rPr>
              <a:t>un</a:t>
            </a:r>
            <a:r>
              <a:rPr lang="fr-CA" dirty="0">
                <a:solidFill>
                  <a:srgbClr val="800000"/>
                </a:solidFill>
              </a:rPr>
              <a:t> </a:t>
            </a:r>
            <a:r>
              <a:rPr lang="fr-CA" b="1" dirty="0">
                <a:solidFill>
                  <a:srgbClr val="800000"/>
                </a:solidFill>
              </a:rPr>
              <a:t>poste</a:t>
            </a:r>
            <a:r>
              <a:rPr lang="fr-CA" dirty="0">
                <a:solidFill>
                  <a:srgbClr val="800000"/>
                </a:solidFill>
              </a:rPr>
              <a:t>  </a:t>
            </a:r>
            <a:r>
              <a:rPr lang="fr-CA" dirty="0"/>
              <a:t>(voir diapositives suivantes).</a:t>
            </a:r>
          </a:p>
          <a:p>
            <a:pPr marL="274320" indent="-274320" fontAlgn="auto">
              <a:spcBef>
                <a:spcPts val="0"/>
              </a:spcBef>
              <a:spcAft>
                <a:spcPts val="0"/>
              </a:spcAft>
              <a:buFont typeface="Wingdings 2"/>
              <a:buNone/>
              <a:defRPr/>
            </a:pPr>
            <a:endParaRPr lang="fr-CA" sz="1200" dirty="0"/>
          </a:p>
          <a:p>
            <a:pPr marL="0" indent="-274320" fontAlgn="auto">
              <a:spcAft>
                <a:spcPts val="0"/>
              </a:spcAft>
              <a:buFont typeface="Wingdings 2"/>
              <a:buNone/>
              <a:defRPr/>
            </a:pPr>
            <a:r>
              <a:rPr lang="fr-CA" b="1" dirty="0">
                <a:solidFill>
                  <a:srgbClr val="800000"/>
                </a:solidFill>
              </a:rPr>
              <a:t>NOTEZ BIEN :</a:t>
            </a:r>
          </a:p>
          <a:p>
            <a:pPr marL="0" indent="-274320" fontAlgn="auto">
              <a:lnSpc>
                <a:spcPct val="110000"/>
              </a:lnSpc>
              <a:spcBef>
                <a:spcPts val="500"/>
              </a:spcBef>
              <a:spcAft>
                <a:spcPts val="0"/>
              </a:spcAft>
              <a:buFont typeface="Wingdings 2"/>
              <a:buNone/>
              <a:defRPr/>
            </a:pPr>
            <a:r>
              <a:rPr lang="fr-CA" dirty="0"/>
              <a:t>Un contrat peut être dressé rétroactivement à la fin de l’année, si la tâche que vous avez réellement effectuée correspond à une charge annuelle.  On vous fera alors signer un deuxième contrat qui spécifiera « Temps complet annuel (TC) (art. 5-1.03)».</a:t>
            </a:r>
          </a:p>
        </p:txBody>
      </p:sp>
      <p:sp>
        <p:nvSpPr>
          <p:cNvPr id="60420" name="Espace réservé de la date 5"/>
          <p:cNvSpPr>
            <a:spLocks noGrp="1"/>
          </p:cNvSpPr>
          <p:nvPr>
            <p:ph type="dt" sz="quarter" idx="10"/>
            <p:custDataLst>
              <p:tags r:id="rId3"/>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6" name="ZoneTexte 4"/>
          <p:cNvSpPr txBox="1">
            <a:spLocks noChangeArrowheads="1"/>
          </p:cNvSpPr>
          <p:nvPr>
            <p:custDataLst>
              <p:tags r:id="rId4"/>
            </p:custDataLst>
          </p:nvPr>
        </p:nvSpPr>
        <p:spPr bwMode="auto">
          <a:xfrm>
            <a:off x="6311846" y="6500525"/>
            <a:ext cx="1394613" cy="184666"/>
          </a:xfrm>
          <a:prstGeom prst="rect">
            <a:avLst/>
          </a:prstGeom>
          <a:blipFill>
            <a:blip r:embed="rId6" cstate="print"/>
            <a:tile tx="0" ty="0" sx="100000" sy="100000" flip="none" algn="tl"/>
          </a:blipFill>
          <a:ln w="9525">
            <a:solidFill>
              <a:schemeClr val="accent1">
                <a:lumMod val="50000"/>
              </a:schemeClr>
            </a:solidFill>
            <a:miter lim="800000"/>
            <a:headEnd/>
            <a:tailEnd/>
          </a:ln>
        </p:spPr>
        <p:txBody>
          <a:bodyPr wrap="none" lIns="0" tIns="0" rIns="0" bIns="0">
            <a:spAutoFit/>
          </a:bodyPr>
          <a:lstStyle/>
          <a:p>
            <a:r>
              <a:rPr lang="fr-CA" sz="1200" dirty="0">
                <a:latin typeface="Georgia" pitchFamily="18" charset="0"/>
                <a:hlinkClick r:id="rId7" action="ppaction://hlinksldjump"/>
              </a:rPr>
              <a:t>Menu de la section 4</a:t>
            </a:r>
            <a:endParaRPr lang="fr-CA" sz="1200" dirty="0">
              <a:latin typeface="Georgia" pitchFamily="18" charset="0"/>
            </a:endParaRPr>
          </a:p>
        </p:txBody>
      </p:sp>
      <p:sp>
        <p:nvSpPr>
          <p:cNvPr id="7" name="Espace réservé du numéro de diapositive 6"/>
          <p:cNvSpPr>
            <a:spLocks noGrp="1"/>
          </p:cNvSpPr>
          <p:nvPr>
            <p:ph type="sldNum" sz="quarter" idx="11"/>
          </p:nvPr>
        </p:nvSpPr>
        <p:spPr/>
        <p:txBody>
          <a:bodyPr/>
          <a:lstStyle/>
          <a:p>
            <a:pPr>
              <a:defRPr/>
            </a:pPr>
            <a:fld id="{BD083B82-993E-4E20-8064-C3CDB65AD39D}" type="slidenum">
              <a:rPr lang="fr-CA" smtClean="0"/>
              <a:pPr>
                <a:defRPr/>
              </a:pPr>
              <a:t>37</a:t>
            </a:fld>
            <a:endParaRPr lang="fr-CA" dirty="0"/>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re 1"/>
          <p:cNvSpPr>
            <a:spLocks noGrp="1"/>
          </p:cNvSpPr>
          <p:nvPr>
            <p:ph type="title"/>
            <p:custDataLst>
              <p:tags r:id="rId1"/>
            </p:custDataLst>
          </p:nvPr>
        </p:nvSpPr>
        <p:spPr>
          <a:xfrm>
            <a:off x="179388" y="188913"/>
            <a:ext cx="8785225" cy="798512"/>
          </a:xfrm>
        </p:spPr>
        <p:txBody>
          <a:bodyPr/>
          <a:lstStyle/>
          <a:p>
            <a:r>
              <a:rPr lang="fr-CA">
                <a:solidFill>
                  <a:srgbClr val="7B9899"/>
                </a:solidFill>
              </a:rPr>
              <a:t>Qu'est-ce qu'un poste?</a:t>
            </a:r>
          </a:p>
        </p:txBody>
      </p:sp>
      <p:sp>
        <p:nvSpPr>
          <p:cNvPr id="3" name="Espace réservé du contenu 2"/>
          <p:cNvSpPr>
            <a:spLocks noGrp="1"/>
          </p:cNvSpPr>
          <p:nvPr>
            <p:ph sz="quarter" idx="1"/>
            <p:custDataLst>
              <p:tags r:id="rId2"/>
            </p:custDataLst>
          </p:nvPr>
        </p:nvSpPr>
        <p:spPr>
          <a:xfrm>
            <a:off x="179388" y="1527175"/>
            <a:ext cx="8785225" cy="4854575"/>
          </a:xfrm>
        </p:spPr>
        <p:txBody>
          <a:bodyPr>
            <a:normAutofit/>
          </a:bodyPr>
          <a:lstStyle/>
          <a:p>
            <a:pPr marL="0" indent="-274320" fontAlgn="auto">
              <a:spcAft>
                <a:spcPts val="0"/>
              </a:spcAft>
              <a:buFont typeface="Wingdings 2"/>
              <a:buNone/>
              <a:defRPr/>
            </a:pPr>
            <a:r>
              <a:rPr lang="fr-CA" dirty="0"/>
              <a:t>Vous détenez </a:t>
            </a:r>
            <a:r>
              <a:rPr lang="fr-CA" b="1" dirty="0">
                <a:solidFill>
                  <a:srgbClr val="800000"/>
                </a:solidFill>
              </a:rPr>
              <a:t>un poste</a:t>
            </a:r>
            <a:r>
              <a:rPr lang="fr-CA" dirty="0">
                <a:solidFill>
                  <a:srgbClr val="800000"/>
                </a:solidFill>
              </a:rPr>
              <a:t> </a:t>
            </a:r>
            <a:r>
              <a:rPr lang="fr-CA" dirty="0"/>
              <a:t>lorsque la tâche d’enseignement qui vous est confiée vous « </a:t>
            </a:r>
            <a:r>
              <a:rPr lang="fr-CA" i="1" dirty="0"/>
              <a:t>appartient</a:t>
            </a:r>
            <a:r>
              <a:rPr lang="fr-CA" dirty="0"/>
              <a:t> », c'est-à-dire lorsque la charge ne vous a pas été confiée en raison du fait qu’un collègue a bénéficié :</a:t>
            </a:r>
          </a:p>
          <a:p>
            <a:pPr marL="274320" indent="-274320" fontAlgn="auto">
              <a:spcAft>
                <a:spcPts val="0"/>
              </a:spcAft>
              <a:buFont typeface="Wingdings 2"/>
              <a:buChar char=""/>
              <a:defRPr/>
            </a:pPr>
            <a:r>
              <a:rPr lang="fr-CA" dirty="0"/>
              <a:t>d’un congé </a:t>
            </a:r>
            <a:r>
              <a:rPr lang="fr-CA" sz="2000" dirty="0"/>
              <a:t>(maladie, maternité, sans salaire, perfectionnement, etc.)</a:t>
            </a:r>
            <a:r>
              <a:rPr lang="fr-CA" sz="2200" dirty="0"/>
              <a:t> </a:t>
            </a:r>
          </a:p>
          <a:p>
            <a:pPr marL="274320" indent="-274320" fontAlgn="auto">
              <a:spcAft>
                <a:spcPts val="0"/>
              </a:spcAft>
              <a:buFont typeface="Wingdings 2"/>
              <a:buChar char=""/>
              <a:defRPr/>
            </a:pPr>
            <a:r>
              <a:rPr lang="fr-CA" dirty="0"/>
              <a:t>de libérations </a:t>
            </a:r>
            <a:r>
              <a:rPr lang="fr-CA" sz="2000" dirty="0"/>
              <a:t>(syndicat, coordination, projet, etc.)</a:t>
            </a:r>
            <a:r>
              <a:rPr lang="fr-CA" dirty="0"/>
              <a:t> </a:t>
            </a:r>
          </a:p>
          <a:p>
            <a:pPr marL="274320" indent="-274320" fontAlgn="auto">
              <a:spcAft>
                <a:spcPts val="0"/>
              </a:spcAft>
              <a:buFont typeface="Wingdings 2"/>
              <a:buChar char=""/>
              <a:defRPr/>
            </a:pPr>
            <a:r>
              <a:rPr lang="fr-CA" dirty="0"/>
              <a:t>du programme de réduction de temps de travail </a:t>
            </a:r>
            <a:r>
              <a:rPr lang="fr-CA" sz="2200" dirty="0"/>
              <a:t>(</a:t>
            </a:r>
            <a:r>
              <a:rPr lang="fr-CA" sz="2000" dirty="0"/>
              <a:t>PVRTT</a:t>
            </a:r>
            <a:r>
              <a:rPr lang="fr-CA" sz="2200" dirty="0"/>
              <a:t>)</a:t>
            </a:r>
            <a:endParaRPr lang="fr-CA" dirty="0"/>
          </a:p>
          <a:p>
            <a:pPr marL="274320" indent="-274320" fontAlgn="auto">
              <a:spcAft>
                <a:spcPts val="0"/>
              </a:spcAft>
              <a:buFont typeface="Wingdings 2"/>
              <a:buChar char=""/>
              <a:defRPr/>
            </a:pPr>
            <a:r>
              <a:rPr lang="fr-CA" dirty="0"/>
              <a:t>d'une affection temporaire à un autre service du Collège</a:t>
            </a:r>
          </a:p>
          <a:p>
            <a:pPr marL="274320" indent="-274320" fontAlgn="auto">
              <a:spcAft>
                <a:spcPts val="0"/>
              </a:spcAft>
              <a:buFont typeface="Wingdings 2"/>
              <a:buChar char=""/>
              <a:defRPr/>
            </a:pPr>
            <a:r>
              <a:rPr lang="fr-CA" dirty="0"/>
              <a:t>de « prêt » à un autre organisme public </a:t>
            </a:r>
            <a:r>
              <a:rPr lang="fr-CA" sz="2000" dirty="0"/>
              <a:t>(</a:t>
            </a:r>
            <a:r>
              <a:rPr lang="fr-CA" sz="2000" i="1" dirty="0"/>
              <a:t>Emploi-Québec</a:t>
            </a:r>
            <a:r>
              <a:rPr lang="fr-CA" sz="2000" dirty="0"/>
              <a:t> par exemple)</a:t>
            </a:r>
            <a:endParaRPr lang="fr-CA" dirty="0"/>
          </a:p>
          <a:p>
            <a:pPr marL="274320" indent="-274320" fontAlgn="auto">
              <a:spcAft>
                <a:spcPts val="0"/>
              </a:spcAft>
              <a:buFont typeface="Wingdings 2"/>
              <a:buChar char=""/>
              <a:defRPr/>
            </a:pPr>
            <a:r>
              <a:rPr lang="fr-CA" dirty="0"/>
              <a:t>d'un mandat dans une fonction de service public </a:t>
            </a:r>
            <a:r>
              <a:rPr lang="fr-CA" sz="2000" dirty="0"/>
              <a:t>(élection, nomination)</a:t>
            </a:r>
          </a:p>
        </p:txBody>
      </p:sp>
      <p:sp>
        <p:nvSpPr>
          <p:cNvPr id="61444" name="Espace réservé de la date 5"/>
          <p:cNvSpPr>
            <a:spLocks noGrp="1"/>
          </p:cNvSpPr>
          <p:nvPr>
            <p:ph type="dt" sz="quarter" idx="10"/>
            <p:custDataLst>
              <p:tags r:id="rId3"/>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7" name="ZoneTexte 4"/>
          <p:cNvSpPr txBox="1">
            <a:spLocks noChangeArrowheads="1"/>
          </p:cNvSpPr>
          <p:nvPr>
            <p:custDataLst>
              <p:tags r:id="rId4"/>
            </p:custDataLst>
          </p:nvPr>
        </p:nvSpPr>
        <p:spPr bwMode="auto">
          <a:xfrm>
            <a:off x="6311846" y="6500525"/>
            <a:ext cx="1394613" cy="184666"/>
          </a:xfrm>
          <a:prstGeom prst="rect">
            <a:avLst/>
          </a:prstGeom>
          <a:blipFill>
            <a:blip r:embed="rId6" cstate="print"/>
            <a:tile tx="0" ty="0" sx="100000" sy="100000" flip="none" algn="tl"/>
          </a:blipFill>
          <a:ln w="9525">
            <a:solidFill>
              <a:schemeClr val="accent1">
                <a:lumMod val="50000"/>
              </a:schemeClr>
            </a:solidFill>
            <a:miter lim="800000"/>
            <a:headEnd/>
            <a:tailEnd/>
          </a:ln>
        </p:spPr>
        <p:txBody>
          <a:bodyPr wrap="none" lIns="0" tIns="0" rIns="0" bIns="0">
            <a:spAutoFit/>
          </a:bodyPr>
          <a:lstStyle/>
          <a:p>
            <a:r>
              <a:rPr lang="fr-CA" sz="1200" dirty="0">
                <a:latin typeface="Georgia" pitchFamily="18" charset="0"/>
                <a:hlinkClick r:id="rId7" action="ppaction://hlinksldjump"/>
              </a:rPr>
              <a:t>Menu de la section 4</a:t>
            </a:r>
            <a:endParaRPr lang="fr-CA" sz="1200" dirty="0">
              <a:latin typeface="Georgia" pitchFamily="18" charset="0"/>
            </a:endParaRPr>
          </a:p>
        </p:txBody>
      </p:sp>
      <p:sp>
        <p:nvSpPr>
          <p:cNvPr id="6" name="Espace réservé du numéro de diapositive 5"/>
          <p:cNvSpPr>
            <a:spLocks noGrp="1"/>
          </p:cNvSpPr>
          <p:nvPr>
            <p:ph type="sldNum" sz="quarter" idx="11"/>
          </p:nvPr>
        </p:nvSpPr>
        <p:spPr/>
        <p:txBody>
          <a:bodyPr/>
          <a:lstStyle/>
          <a:p>
            <a:pPr>
              <a:defRPr/>
            </a:pPr>
            <a:fld id="{BD083B82-993E-4E20-8064-C3CDB65AD39D}" type="slidenum">
              <a:rPr lang="fr-CA" smtClean="0"/>
              <a:pPr>
                <a:defRPr/>
              </a:pPr>
              <a:t>38</a:t>
            </a:fld>
            <a:endParaRPr lang="fr-CA" dirty="0"/>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re 1"/>
          <p:cNvSpPr>
            <a:spLocks noGrp="1"/>
          </p:cNvSpPr>
          <p:nvPr>
            <p:ph type="title"/>
            <p:custDataLst>
              <p:tags r:id="rId1"/>
            </p:custDataLst>
          </p:nvPr>
        </p:nvSpPr>
        <p:spPr>
          <a:xfrm>
            <a:off x="179388" y="101600"/>
            <a:ext cx="8785225" cy="1239838"/>
          </a:xfrm>
        </p:spPr>
        <p:txBody>
          <a:bodyPr anchor="ctr"/>
          <a:lstStyle/>
          <a:p>
            <a:pPr algn="l"/>
            <a:r>
              <a:rPr lang="fr-CA" sz="2900">
                <a:solidFill>
                  <a:srgbClr val="7B9899"/>
                </a:solidFill>
              </a:rPr>
              <a:t>Déterminer le nombre de postes dans un département</a:t>
            </a:r>
            <a:br>
              <a:rPr lang="fr-CA" sz="2900">
                <a:solidFill>
                  <a:srgbClr val="7B9899"/>
                </a:solidFill>
              </a:rPr>
            </a:br>
            <a:r>
              <a:rPr lang="fr-CA" sz="2800">
                <a:solidFill>
                  <a:srgbClr val="7B9899"/>
                </a:solidFill>
              </a:rPr>
              <a:t>	</a:t>
            </a:r>
            <a:r>
              <a:rPr lang="fr-CA" sz="1800" b="1">
                <a:solidFill>
                  <a:srgbClr val="008000"/>
                </a:solidFill>
              </a:rPr>
              <a:t>(art. 8-5.09)</a:t>
            </a:r>
          </a:p>
        </p:txBody>
      </p:sp>
      <p:sp>
        <p:nvSpPr>
          <p:cNvPr id="3" name="Espace réservé du contenu 2"/>
          <p:cNvSpPr>
            <a:spLocks noGrp="1"/>
          </p:cNvSpPr>
          <p:nvPr>
            <p:ph sz="quarter" idx="1"/>
            <p:custDataLst>
              <p:tags r:id="rId2"/>
            </p:custDataLst>
          </p:nvPr>
        </p:nvSpPr>
        <p:spPr>
          <a:xfrm>
            <a:off x="179388" y="1527175"/>
            <a:ext cx="8785225" cy="4854575"/>
          </a:xfrm>
        </p:spPr>
        <p:txBody>
          <a:bodyPr>
            <a:normAutofit/>
          </a:bodyPr>
          <a:lstStyle/>
          <a:p>
            <a:pPr marL="0" indent="0" fontAlgn="auto">
              <a:spcBef>
                <a:spcPts val="0"/>
              </a:spcBef>
              <a:spcAft>
                <a:spcPts val="0"/>
              </a:spcAft>
              <a:buFont typeface="Wingdings 2"/>
              <a:buNone/>
              <a:defRPr/>
            </a:pPr>
            <a:r>
              <a:rPr lang="fr-CA" b="1" i="1" dirty="0"/>
              <a:t>Grosso modo, </a:t>
            </a:r>
            <a:r>
              <a:rPr lang="fr-CA" dirty="0"/>
              <a:t>un poste doit être créé si le nombre de profs dont on a besoin pour « faire le travail » est supérieur de 0,9 ETC au nombre de permanents du département. </a:t>
            </a:r>
          </a:p>
          <a:p>
            <a:pPr marL="0" indent="0" fontAlgn="auto">
              <a:spcBef>
                <a:spcPts val="0"/>
              </a:spcBef>
              <a:spcAft>
                <a:spcPts val="0"/>
              </a:spcAft>
              <a:buFont typeface="Wingdings 2"/>
              <a:buNone/>
              <a:defRPr/>
            </a:pPr>
            <a:endParaRPr lang="fr-CA" sz="1200" dirty="0"/>
          </a:p>
          <a:p>
            <a:pPr marL="0" indent="0" algn="ctr" fontAlgn="auto">
              <a:spcBef>
                <a:spcPts val="0"/>
              </a:spcBef>
              <a:spcAft>
                <a:spcPts val="0"/>
              </a:spcAft>
              <a:buFont typeface="Wingdings 2"/>
              <a:buNone/>
              <a:defRPr/>
            </a:pPr>
            <a:r>
              <a:rPr lang="fr-CA" sz="2200" dirty="0"/>
              <a:t>(Pour faire le calcul, on considère les chiffres réels de l’année antérieure.)</a:t>
            </a:r>
          </a:p>
          <a:p>
            <a:pPr marL="0" indent="0" fontAlgn="auto">
              <a:spcBef>
                <a:spcPts val="0"/>
              </a:spcBef>
              <a:spcAft>
                <a:spcPts val="0"/>
              </a:spcAft>
              <a:buFont typeface="Wingdings 2"/>
              <a:buNone/>
              <a:defRPr/>
            </a:pPr>
            <a:endParaRPr lang="fr-CA" dirty="0"/>
          </a:p>
          <a:p>
            <a:pPr marL="0" indent="0" fontAlgn="auto">
              <a:spcAft>
                <a:spcPts val="0"/>
              </a:spcAft>
              <a:buFont typeface="Wingdings 2"/>
              <a:buNone/>
              <a:defRPr/>
            </a:pPr>
            <a:r>
              <a:rPr lang="fr-CA" dirty="0"/>
              <a:t>Exemples :</a:t>
            </a:r>
          </a:p>
          <a:p>
            <a:pPr marL="0" indent="0" fontAlgn="auto">
              <a:spcBef>
                <a:spcPts val="0"/>
              </a:spcBef>
              <a:spcAft>
                <a:spcPts val="0"/>
              </a:spcAft>
              <a:buFont typeface="Wingdings 2"/>
              <a:buNone/>
              <a:defRPr/>
            </a:pPr>
            <a:endParaRPr lang="fr-CA" sz="2200" dirty="0"/>
          </a:p>
        </p:txBody>
      </p:sp>
      <p:graphicFrame>
        <p:nvGraphicFramePr>
          <p:cNvPr id="4" name="Tableau 3"/>
          <p:cNvGraphicFramePr>
            <a:graphicFrameLocks noGrp="1"/>
          </p:cNvGraphicFramePr>
          <p:nvPr>
            <p:custDataLst>
              <p:tags r:id="rId3"/>
            </p:custDataLst>
            <p:extLst>
              <p:ext uri="{D42A27DB-BD31-4B8C-83A1-F6EECF244321}">
                <p14:modId xmlns:p14="http://schemas.microsoft.com/office/powerpoint/2010/main" val="903536799"/>
              </p:ext>
            </p:extLst>
          </p:nvPr>
        </p:nvGraphicFramePr>
        <p:xfrm>
          <a:off x="539552" y="4221088"/>
          <a:ext cx="8064896" cy="1875264"/>
        </p:xfrm>
        <a:graphic>
          <a:graphicData uri="http://schemas.openxmlformats.org/drawingml/2006/table">
            <a:tbl>
              <a:tblPr firstRow="1" bandRow="1">
                <a:tableStyleId>{5C22544A-7EE6-4342-B048-85BDC9FD1C3A}</a:tableStyleId>
              </a:tblPr>
              <a:tblGrid>
                <a:gridCol w="406634">
                  <a:extLst>
                    <a:ext uri="{9D8B030D-6E8A-4147-A177-3AD203B41FA5}">
                      <a16:colId xmlns:a16="http://schemas.microsoft.com/office/drawing/2014/main" xmlns="" val="20000"/>
                    </a:ext>
                  </a:extLst>
                </a:gridCol>
                <a:gridCol w="1084356">
                  <a:extLst>
                    <a:ext uri="{9D8B030D-6E8A-4147-A177-3AD203B41FA5}">
                      <a16:colId xmlns:a16="http://schemas.microsoft.com/office/drawing/2014/main" xmlns="" val="20001"/>
                    </a:ext>
                  </a:extLst>
                </a:gridCol>
                <a:gridCol w="813266">
                  <a:extLst>
                    <a:ext uri="{9D8B030D-6E8A-4147-A177-3AD203B41FA5}">
                      <a16:colId xmlns:a16="http://schemas.microsoft.com/office/drawing/2014/main" xmlns="" val="20002"/>
                    </a:ext>
                  </a:extLst>
                </a:gridCol>
                <a:gridCol w="1490989">
                  <a:extLst>
                    <a:ext uri="{9D8B030D-6E8A-4147-A177-3AD203B41FA5}">
                      <a16:colId xmlns:a16="http://schemas.microsoft.com/office/drawing/2014/main" xmlns="" val="20003"/>
                    </a:ext>
                  </a:extLst>
                </a:gridCol>
                <a:gridCol w="4269651">
                  <a:extLst>
                    <a:ext uri="{9D8B030D-6E8A-4147-A177-3AD203B41FA5}">
                      <a16:colId xmlns:a16="http://schemas.microsoft.com/office/drawing/2014/main" xmlns="" val="20004"/>
                    </a:ext>
                  </a:extLst>
                </a:gridCol>
              </a:tblGrid>
              <a:tr h="432048">
                <a:tc>
                  <a:txBody>
                    <a:bodyPr/>
                    <a:lstStyle/>
                    <a:p>
                      <a:endParaRPr lang="fr-CA" sz="1600" dirty="0"/>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fr-CA" sz="1600" dirty="0"/>
                        <a:t>Réel</a:t>
                      </a:r>
                    </a:p>
                    <a:p>
                      <a:pPr algn="ctr"/>
                      <a:r>
                        <a:rPr lang="fr-CA" sz="1600" dirty="0"/>
                        <a:t>2015-16</a:t>
                      </a:r>
                    </a:p>
                  </a:txBody>
                  <a:tcPr anchor="ctr">
                    <a:lnT w="12700" cap="flat" cmpd="sng" algn="ctr">
                      <a:solidFill>
                        <a:schemeClr val="tx1"/>
                      </a:solidFill>
                      <a:prstDash val="solid"/>
                      <a:round/>
                      <a:headEnd type="none" w="med" len="med"/>
                      <a:tailEnd type="none" w="med" len="med"/>
                    </a:lnT>
                  </a:tcPr>
                </a:tc>
                <a:tc>
                  <a:txBody>
                    <a:bodyPr/>
                    <a:lstStyle/>
                    <a:p>
                      <a:pPr algn="ctr"/>
                      <a:r>
                        <a:rPr lang="fr-CA" sz="1600" dirty="0"/>
                        <a:t>PERM</a:t>
                      </a:r>
                    </a:p>
                  </a:txBody>
                  <a:tcPr anchor="ctr">
                    <a:lnT w="12700" cap="flat" cmpd="sng" algn="ctr">
                      <a:solidFill>
                        <a:schemeClr val="tx1"/>
                      </a:solidFill>
                      <a:prstDash val="solid"/>
                      <a:round/>
                      <a:headEnd type="none" w="med" len="med"/>
                      <a:tailEnd type="none" w="med" len="med"/>
                    </a:lnT>
                    <a:solidFill>
                      <a:schemeClr val="accent1"/>
                    </a:solidFill>
                  </a:tcPr>
                </a:tc>
                <a:tc>
                  <a:txBody>
                    <a:bodyPr/>
                    <a:lstStyle/>
                    <a:p>
                      <a:pPr algn="ctr"/>
                      <a:r>
                        <a:rPr lang="fr-CA" sz="1600" dirty="0"/>
                        <a:t>Prévisions</a:t>
                      </a:r>
                      <a:r>
                        <a:rPr lang="fr-CA" sz="1600" baseline="0" dirty="0"/>
                        <a:t/>
                      </a:r>
                      <a:br>
                        <a:rPr lang="fr-CA" sz="1600" baseline="0" dirty="0"/>
                      </a:br>
                      <a:r>
                        <a:rPr lang="fr-CA" sz="1600" baseline="0" dirty="0"/>
                        <a:t>2016-17</a:t>
                      </a:r>
                      <a:endParaRPr lang="fr-CA" sz="1600" dirty="0"/>
                    </a:p>
                  </a:txBody>
                  <a:tcPr anchor="ctr">
                    <a:lnR w="12700" cmpd="sng">
                      <a:noFill/>
                    </a:lnR>
                    <a:lnT w="12700" cap="flat" cmpd="sng" algn="ctr">
                      <a:solidFill>
                        <a:schemeClr val="tx1"/>
                      </a:solidFill>
                      <a:prstDash val="solid"/>
                      <a:round/>
                      <a:headEnd type="none" w="med" len="med"/>
                      <a:tailEnd type="none" w="med" len="med"/>
                    </a:lnT>
                  </a:tcPr>
                </a:tc>
                <a:tc>
                  <a:txBody>
                    <a:bodyPr/>
                    <a:lstStyle/>
                    <a:p>
                      <a:pPr algn="ctr"/>
                      <a:r>
                        <a:rPr lang="fr-CA" sz="1600" dirty="0"/>
                        <a:t>Postes à créer </a:t>
                      </a:r>
                      <a:br>
                        <a:rPr lang="fr-CA" sz="1600" dirty="0"/>
                      </a:br>
                      <a:r>
                        <a:rPr lang="fr-CA" sz="1600" dirty="0"/>
                        <a:t>pour 2016-17</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432048">
                <a:tc>
                  <a:txBody>
                    <a:bodyPr/>
                    <a:lstStyle/>
                    <a:p>
                      <a:r>
                        <a:rPr lang="fr-CA" dirty="0"/>
                        <a:t>A</a:t>
                      </a:r>
                    </a:p>
                  </a:txBody>
                  <a:tcPr anchor="ctr">
                    <a:lnL w="12700" cap="flat" cmpd="sng" algn="ctr">
                      <a:solidFill>
                        <a:schemeClr val="tx1"/>
                      </a:solidFill>
                      <a:prstDash val="solid"/>
                      <a:round/>
                      <a:headEnd type="none" w="med" len="med"/>
                      <a:tailEnd type="none" w="med" len="med"/>
                    </a:lnL>
                  </a:tcPr>
                </a:tc>
                <a:tc>
                  <a:txBody>
                    <a:bodyPr/>
                    <a:lstStyle/>
                    <a:p>
                      <a:pPr algn="ctr"/>
                      <a:r>
                        <a:rPr lang="fr-CA" dirty="0"/>
                        <a:t>10</a:t>
                      </a:r>
                    </a:p>
                  </a:txBody>
                  <a:tcPr anchor="ctr"/>
                </a:tc>
                <a:tc>
                  <a:txBody>
                    <a:bodyPr/>
                    <a:lstStyle/>
                    <a:p>
                      <a:pPr algn="ctr"/>
                      <a:r>
                        <a:rPr lang="fr-CA" dirty="0"/>
                        <a:t>9</a:t>
                      </a:r>
                    </a:p>
                  </a:txBody>
                  <a:tcPr anchor="ctr">
                    <a:solidFill>
                      <a:schemeClr val="accent1"/>
                    </a:solidFill>
                  </a:tcPr>
                </a:tc>
                <a:tc>
                  <a:txBody>
                    <a:bodyPr/>
                    <a:lstStyle/>
                    <a:p>
                      <a:pPr algn="ctr"/>
                      <a:r>
                        <a:rPr lang="fr-CA" i="0" dirty="0">
                          <a:sym typeface="Symbol"/>
                        </a:rPr>
                        <a:t>10</a:t>
                      </a:r>
                      <a:endParaRPr lang="fr-CA" i="0" dirty="0"/>
                    </a:p>
                  </a:txBody>
                  <a:tcPr anchor="ctr"/>
                </a:tc>
                <a:tc>
                  <a:txBody>
                    <a:bodyPr/>
                    <a:lstStyle/>
                    <a:p>
                      <a:pPr algn="l"/>
                      <a:r>
                        <a:rPr lang="fr-CA" baseline="0" dirty="0"/>
                        <a:t>  </a:t>
                      </a:r>
                      <a:r>
                        <a:rPr lang="fr-CA" dirty="0"/>
                        <a:t>10 – 9 = 1 </a:t>
                      </a:r>
                      <a:r>
                        <a:rPr lang="fr-CA" baseline="0" dirty="0"/>
                        <a:t>   ( 1 &gt; 0,9  </a:t>
                      </a:r>
                      <a:r>
                        <a:rPr lang="fr-CA" baseline="0" dirty="0">
                          <a:sym typeface="Symbol"/>
                        </a:rPr>
                        <a:t>  </a:t>
                      </a:r>
                      <a:r>
                        <a:rPr lang="fr-CA" baseline="0" dirty="0"/>
                        <a:t>1 poste)</a:t>
                      </a:r>
                      <a:endParaRPr lang="fr-CA" dirty="0"/>
                    </a:p>
                  </a:txBody>
                  <a:tcPr anchor="ctr">
                    <a:lnR w="12700" cap="flat" cmpd="sng" algn="ctr">
                      <a:solidFill>
                        <a:schemeClr val="tx1"/>
                      </a:solidFill>
                      <a:prstDash val="solid"/>
                      <a:round/>
                      <a:headEnd type="none" w="med" len="med"/>
                      <a:tailEnd type="none" w="med" len="med"/>
                    </a:lnR>
                    <a:lnT w="38100" cmpd="sng">
                      <a:noFill/>
                    </a:lnT>
                  </a:tcPr>
                </a:tc>
                <a:extLst>
                  <a:ext uri="{0D108BD9-81ED-4DB2-BD59-A6C34878D82A}">
                    <a16:rowId xmlns:a16="http://schemas.microsoft.com/office/drawing/2014/main" xmlns="" val="10001"/>
                  </a:ext>
                </a:extLst>
              </a:tr>
              <a:tr h="4320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dirty="0"/>
                        <a:t>B</a:t>
                      </a:r>
                    </a:p>
                  </a:txBody>
                  <a:tcPr anchor="ctr">
                    <a:lnL w="12700" cap="flat" cmpd="sng" algn="ctr">
                      <a:solidFill>
                        <a:schemeClr val="tx1"/>
                      </a:solidFill>
                      <a:prstDash val="solid"/>
                      <a:round/>
                      <a:headEnd type="none" w="med" len="med"/>
                      <a:tailEnd type="none" w="med" len="med"/>
                    </a:lnL>
                  </a:tcPr>
                </a:tc>
                <a:tc>
                  <a:txBody>
                    <a:bodyPr/>
                    <a:lstStyle/>
                    <a:p>
                      <a:pPr algn="ctr"/>
                      <a:r>
                        <a:rPr lang="fr-CA" dirty="0"/>
                        <a:t>9</a:t>
                      </a:r>
                    </a:p>
                  </a:txBody>
                  <a:tcPr anchor="ctr"/>
                </a:tc>
                <a:tc>
                  <a:txBody>
                    <a:bodyPr/>
                    <a:lstStyle/>
                    <a:p>
                      <a:pPr algn="ctr"/>
                      <a:r>
                        <a:rPr lang="fr-CA" dirty="0"/>
                        <a:t>9</a:t>
                      </a:r>
                    </a:p>
                  </a:txBody>
                  <a:tcPr anchor="ctr">
                    <a:solidFill>
                      <a:schemeClr val="accent1"/>
                    </a:solidFill>
                  </a:tcPr>
                </a:tc>
                <a:tc>
                  <a:txBody>
                    <a:bodyPr/>
                    <a:lstStyle/>
                    <a:p>
                      <a:pPr algn="ctr"/>
                      <a:r>
                        <a:rPr lang="fr-CA" i="0" dirty="0">
                          <a:sym typeface="Symbol"/>
                        </a:rPr>
                        <a:t> 10</a:t>
                      </a:r>
                      <a:endParaRPr lang="fr-CA" i="0" dirty="0"/>
                    </a:p>
                  </a:txBody>
                  <a:tcPr anchor="ctr"/>
                </a:tc>
                <a:tc>
                  <a:txBody>
                    <a:bodyPr/>
                    <a:lstStyle/>
                    <a:p>
                      <a:pPr algn="l"/>
                      <a:r>
                        <a:rPr lang="fr-CA" dirty="0"/>
                        <a:t>    9 – 9</a:t>
                      </a:r>
                      <a:r>
                        <a:rPr lang="fr-CA" baseline="0" dirty="0"/>
                        <a:t> = 0   (0 &lt; 0,9   </a:t>
                      </a:r>
                      <a:r>
                        <a:rPr lang="fr-CA" baseline="0" dirty="0">
                          <a:sym typeface="Symbol"/>
                        </a:rPr>
                        <a:t>  pas de poste)</a:t>
                      </a:r>
                      <a:endParaRPr lang="fr-CA" dirty="0"/>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2"/>
                  </a:ext>
                </a:extLst>
              </a:tr>
              <a:tr h="4320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dirty="0"/>
                        <a:t>C</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fr-CA" dirty="0"/>
                        <a:t>8</a:t>
                      </a:r>
                    </a:p>
                  </a:txBody>
                  <a:tcPr anchor="ctr">
                    <a:lnB w="12700" cap="flat" cmpd="sng" algn="ctr">
                      <a:solidFill>
                        <a:schemeClr val="tx1"/>
                      </a:solidFill>
                      <a:prstDash val="solid"/>
                      <a:round/>
                      <a:headEnd type="none" w="med" len="med"/>
                      <a:tailEnd type="none" w="med" len="med"/>
                    </a:lnB>
                  </a:tcPr>
                </a:tc>
                <a:tc>
                  <a:txBody>
                    <a:bodyPr/>
                    <a:lstStyle/>
                    <a:p>
                      <a:pPr algn="ctr"/>
                      <a:r>
                        <a:rPr lang="fr-CA" dirty="0"/>
                        <a:t>9</a:t>
                      </a:r>
                    </a:p>
                  </a:txBody>
                  <a:tcPr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fr-CA" dirty="0"/>
                        <a:t>8</a:t>
                      </a:r>
                    </a:p>
                  </a:txBody>
                  <a:tcPr anchor="ctr">
                    <a:lnB w="12700" cap="flat" cmpd="sng" algn="ctr">
                      <a:solidFill>
                        <a:schemeClr val="tx1"/>
                      </a:solidFill>
                      <a:prstDash val="solid"/>
                      <a:round/>
                      <a:headEnd type="none" w="med" len="med"/>
                      <a:tailEnd type="none" w="med" len="med"/>
                    </a:lnB>
                  </a:tcPr>
                </a:tc>
                <a:tc>
                  <a:txBody>
                    <a:bodyPr/>
                    <a:lstStyle/>
                    <a:p>
                      <a:pPr algn="ctr"/>
                      <a:r>
                        <a:rPr lang="fr-CA" sz="1600" dirty="0"/>
                        <a:t>Un PERM sera mis en disponibilité (MED).</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62500" name="Espace réservé de la date 6"/>
          <p:cNvSpPr>
            <a:spLocks noGrp="1"/>
          </p:cNvSpPr>
          <p:nvPr>
            <p:ph type="dt" sz="quarter" idx="10"/>
            <p:custDataLst>
              <p:tags r:id="rId4"/>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8" name="ZoneTexte 4"/>
          <p:cNvSpPr txBox="1">
            <a:spLocks noChangeArrowheads="1"/>
          </p:cNvSpPr>
          <p:nvPr>
            <p:custDataLst>
              <p:tags r:id="rId5"/>
            </p:custDataLst>
          </p:nvPr>
        </p:nvSpPr>
        <p:spPr bwMode="auto">
          <a:xfrm>
            <a:off x="6311846" y="6500525"/>
            <a:ext cx="1394613" cy="184666"/>
          </a:xfrm>
          <a:prstGeom prst="rect">
            <a:avLst/>
          </a:prstGeom>
          <a:blipFill>
            <a:blip r:embed="rId7" cstate="print"/>
            <a:tile tx="0" ty="0" sx="100000" sy="100000" flip="none" algn="tl"/>
          </a:blipFill>
          <a:ln w="9525">
            <a:solidFill>
              <a:schemeClr val="accent1">
                <a:lumMod val="50000"/>
              </a:schemeClr>
            </a:solidFill>
            <a:miter lim="800000"/>
            <a:headEnd/>
            <a:tailEnd/>
          </a:ln>
        </p:spPr>
        <p:txBody>
          <a:bodyPr wrap="none" lIns="0" tIns="0" rIns="0" bIns="0">
            <a:spAutoFit/>
          </a:bodyPr>
          <a:lstStyle/>
          <a:p>
            <a:r>
              <a:rPr lang="fr-CA" sz="1200" dirty="0">
                <a:latin typeface="Georgia" pitchFamily="18" charset="0"/>
                <a:hlinkClick r:id="rId8" action="ppaction://hlinksldjump"/>
              </a:rPr>
              <a:t>Menu de la section 4</a:t>
            </a:r>
            <a:endParaRPr lang="fr-CA" sz="1200" dirty="0">
              <a:latin typeface="Georgia" pitchFamily="18" charset="0"/>
            </a:endParaRPr>
          </a:p>
        </p:txBody>
      </p:sp>
      <p:sp>
        <p:nvSpPr>
          <p:cNvPr id="7" name="Espace réservé du numéro de diapositive 6"/>
          <p:cNvSpPr>
            <a:spLocks noGrp="1"/>
          </p:cNvSpPr>
          <p:nvPr>
            <p:ph type="sldNum" sz="quarter" idx="11"/>
          </p:nvPr>
        </p:nvSpPr>
        <p:spPr/>
        <p:txBody>
          <a:bodyPr/>
          <a:lstStyle/>
          <a:p>
            <a:pPr>
              <a:defRPr/>
            </a:pPr>
            <a:fld id="{BD083B82-993E-4E20-8064-C3CDB65AD39D}" type="slidenum">
              <a:rPr lang="fr-CA" smtClean="0"/>
              <a:pPr>
                <a:defRPr/>
              </a:pPr>
              <a:t>39</a:t>
            </a:fld>
            <a:endParaRPr lang="fr-CA" dirty="0"/>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custDataLst>
              <p:tags r:id="rId1"/>
            </p:custDataLst>
          </p:nvPr>
        </p:nvSpPr>
        <p:spPr>
          <a:xfrm>
            <a:off x="1368425" y="2743200"/>
            <a:ext cx="6480175" cy="1673225"/>
          </a:xfrm>
        </p:spPr>
        <p:txBody>
          <a:bodyPr>
            <a:normAutofit fontScale="92500" lnSpcReduction="10000"/>
          </a:bodyPr>
          <a:lstStyle/>
          <a:p>
            <a:pPr fontAlgn="auto">
              <a:spcAft>
                <a:spcPts val="0"/>
              </a:spcAft>
              <a:buFont typeface="Wingdings 2"/>
              <a:buNone/>
              <a:defRPr/>
            </a:pPr>
            <a:endParaRPr lang="fr-CA" dirty="0"/>
          </a:p>
          <a:p>
            <a:pPr fontAlgn="auto">
              <a:spcAft>
                <a:spcPts val="0"/>
              </a:spcAft>
              <a:buFont typeface="Wingdings 2"/>
              <a:buNone/>
              <a:defRPr/>
            </a:pPr>
            <a:r>
              <a:rPr lang="fr-CA" sz="2400" dirty="0"/>
              <a:t>Comment me préparer?</a:t>
            </a:r>
          </a:p>
          <a:p>
            <a:pPr fontAlgn="auto">
              <a:spcAft>
                <a:spcPts val="0"/>
              </a:spcAft>
              <a:buFont typeface="Wingdings 2"/>
              <a:buNone/>
              <a:defRPr/>
            </a:pPr>
            <a:endParaRPr lang="fr-CA" sz="2400" dirty="0"/>
          </a:p>
          <a:p>
            <a:pPr fontAlgn="auto">
              <a:spcAft>
                <a:spcPts val="0"/>
              </a:spcAft>
              <a:buFont typeface="Wingdings 2"/>
              <a:buNone/>
              <a:defRPr/>
            </a:pPr>
            <a:r>
              <a:rPr lang="fr-CA" sz="2400" dirty="0"/>
              <a:t>À quoi m’attendre?</a:t>
            </a:r>
          </a:p>
        </p:txBody>
      </p:sp>
      <p:sp>
        <p:nvSpPr>
          <p:cNvPr id="63491" name="Titre 1"/>
          <p:cNvSpPr>
            <a:spLocks noGrp="1"/>
          </p:cNvSpPr>
          <p:nvPr>
            <p:ph type="title"/>
            <p:custDataLst>
              <p:tags r:id="rId2"/>
            </p:custDataLst>
          </p:nvPr>
        </p:nvSpPr>
        <p:spPr>
          <a:xfrm>
            <a:off x="155575" y="152400"/>
            <a:ext cx="8823325" cy="1905000"/>
          </a:xfrm>
        </p:spPr>
        <p:txBody>
          <a:bodyPr/>
          <a:lstStyle/>
          <a:p>
            <a:r>
              <a:rPr lang="fr-CA" sz="3200" dirty="0"/>
              <a:t>Section 5</a:t>
            </a:r>
            <a:r>
              <a:rPr lang="fr-CA" dirty="0"/>
              <a:t/>
            </a:r>
            <a:br>
              <a:rPr lang="fr-CA" dirty="0"/>
            </a:br>
            <a:r>
              <a:rPr lang="fr-CA" sz="4000" dirty="0"/>
              <a:t>L’ÉVALUATION ADMINISTRATIVE</a:t>
            </a:r>
          </a:p>
        </p:txBody>
      </p:sp>
      <p:sp>
        <p:nvSpPr>
          <p:cNvPr id="63492" name="Espace réservé de la date 4"/>
          <p:cNvSpPr>
            <a:spLocks noGrp="1"/>
          </p:cNvSpPr>
          <p:nvPr>
            <p:ph type="dt" sz="quarter" idx="10"/>
            <p:custDataLst>
              <p:tags r:id="rId3"/>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5" name="Espace réservé du numéro de diapositive 4"/>
          <p:cNvSpPr>
            <a:spLocks noGrp="1"/>
          </p:cNvSpPr>
          <p:nvPr>
            <p:ph type="sldNum" sz="quarter" idx="11"/>
          </p:nvPr>
        </p:nvSpPr>
        <p:spPr/>
        <p:txBody>
          <a:bodyPr/>
          <a:lstStyle/>
          <a:p>
            <a:pPr>
              <a:defRPr/>
            </a:pPr>
            <a:fld id="{52FE7E25-D8FF-422D-A0B4-EDF6309B0CD2}" type="slidenum">
              <a:rPr lang="fr-CA" smtClean="0"/>
              <a:pPr>
                <a:defRPr/>
              </a:pPr>
              <a:t>40</a:t>
            </a:fld>
            <a:endParaRPr lang="fr-CA" dirty="0"/>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179512" y="188640"/>
            <a:ext cx="8784976" cy="838473"/>
          </a:xfrm>
        </p:spPr>
        <p:txBody>
          <a:bodyPr anchor="ctr"/>
          <a:lstStyle/>
          <a:p>
            <a:r>
              <a:rPr lang="fr-CA" sz="2400" dirty="0"/>
              <a:t>Évaluation administrative</a:t>
            </a:r>
            <a:br>
              <a:rPr lang="fr-CA" sz="2400" dirty="0"/>
            </a:br>
            <a:r>
              <a:rPr lang="fr-CA" sz="2400" dirty="0"/>
              <a:t>Notez que le Syndicat travaille à réviser les pratiques locales.</a:t>
            </a:r>
          </a:p>
        </p:txBody>
      </p:sp>
      <p:sp>
        <p:nvSpPr>
          <p:cNvPr id="4" name="Espace réservé du contenu 3"/>
          <p:cNvSpPr>
            <a:spLocks noGrp="1"/>
          </p:cNvSpPr>
          <p:nvPr>
            <p:ph sz="quarter" idx="1"/>
            <p:custDataLst>
              <p:tags r:id="rId2"/>
            </p:custDataLst>
          </p:nvPr>
        </p:nvSpPr>
        <p:spPr/>
        <p:txBody>
          <a:bodyPr>
            <a:normAutofit/>
          </a:bodyPr>
          <a:lstStyle/>
          <a:p>
            <a:r>
              <a:rPr lang="fr-CA" dirty="0"/>
              <a:t>On est avisé de l’évaluation administrative par courriel @clg.qc.ca.</a:t>
            </a:r>
          </a:p>
          <a:p>
            <a:pPr lvl="1"/>
            <a:r>
              <a:rPr lang="fr-CA" dirty="0"/>
              <a:t>Le questionnaire qui sera soumis aux élèves est transmis à l’enseignant.</a:t>
            </a:r>
          </a:p>
          <a:p>
            <a:pPr lvl="1"/>
            <a:r>
              <a:rPr lang="fr-CA" dirty="0"/>
              <a:t>L’enseignant détermine avec la direction un moment propice à l’évaluation en fonction de l’échéancier du cours.</a:t>
            </a:r>
          </a:p>
          <a:p>
            <a:r>
              <a:rPr lang="fr-CA" dirty="0"/>
              <a:t>Les élèves se dirigent vers un laboratoire informatique.</a:t>
            </a:r>
          </a:p>
          <a:p>
            <a:pPr lvl="1"/>
            <a:r>
              <a:rPr lang="fr-CA" dirty="0"/>
              <a:t>Il faut compter environ une demi-heure.</a:t>
            </a:r>
          </a:p>
          <a:p>
            <a:pPr lvl="1"/>
            <a:r>
              <a:rPr lang="fr-CA" dirty="0"/>
              <a:t>Les résultats sont transmis au prof à l’adresse prénom.nom@clg.qc.ca.</a:t>
            </a:r>
          </a:p>
          <a:p>
            <a:r>
              <a:rPr lang="fr-CA" dirty="0"/>
              <a:t>Une rencontre avec la direction adjointe est probable, quel que soit le résultat de l’évaluation.</a:t>
            </a:r>
          </a:p>
          <a:p>
            <a:r>
              <a:rPr lang="fr-CA" dirty="0"/>
              <a:t>Il est important de remplir avec attention la feuille Variables contextuelles.</a:t>
            </a:r>
          </a:p>
        </p:txBody>
      </p:sp>
      <p:sp>
        <p:nvSpPr>
          <p:cNvPr id="64517" name="Espace réservé de la date 5"/>
          <p:cNvSpPr>
            <a:spLocks noGrp="1"/>
          </p:cNvSpPr>
          <p:nvPr>
            <p:ph type="dt" sz="quarter" idx="10"/>
            <p:custDataLst>
              <p:tags r:id="rId3"/>
            </p:custDataLst>
          </p:nvPr>
        </p:nvSpPr>
        <p:spPr/>
        <p:txBody>
          <a:bodyPr/>
          <a:lstStyle/>
          <a:p>
            <a:r>
              <a:rPr lang="fr-FR"/>
              <a:t>2019-03-28</a:t>
            </a:r>
            <a:endParaRPr lang="fr-CA"/>
          </a:p>
        </p:txBody>
      </p:sp>
      <p:sp>
        <p:nvSpPr>
          <p:cNvPr id="6" name="Espace réservé du numéro de diapositive 5"/>
          <p:cNvSpPr>
            <a:spLocks noGrp="1"/>
          </p:cNvSpPr>
          <p:nvPr>
            <p:ph type="sldNum" sz="quarter" idx="11"/>
          </p:nvPr>
        </p:nvSpPr>
        <p:spPr/>
        <p:txBody>
          <a:bodyPr/>
          <a:lstStyle/>
          <a:p>
            <a:fld id="{BD083B82-993E-4E20-8064-C3CDB65AD39D}" type="slidenum">
              <a:rPr lang="fr-CA" smtClean="0"/>
              <a:pPr/>
              <a:t>41</a:t>
            </a:fld>
            <a:endParaRPr lang="fr-CA" dirty="0"/>
          </a:p>
        </p:txBody>
      </p:sp>
      <p:sp>
        <p:nvSpPr>
          <p:cNvPr id="64516" name="ZoneTexte 4"/>
          <p:cNvSpPr txBox="1">
            <a:spLocks noChangeArrowheads="1"/>
          </p:cNvSpPr>
          <p:nvPr>
            <p:custDataLst>
              <p:tags r:id="rId4"/>
            </p:custDataLst>
          </p:nvPr>
        </p:nvSpPr>
        <p:spPr bwMode="auto">
          <a:xfrm>
            <a:off x="6300192" y="6510635"/>
            <a:ext cx="1389803" cy="184666"/>
          </a:xfrm>
          <a:prstGeom prst="rect">
            <a:avLst/>
          </a:prstGeom>
          <a:blipFill>
            <a:blip r:embed="rId6" cstate="print"/>
            <a:tile tx="0" ty="0" sx="100000" sy="100000" flip="none" algn="tl"/>
          </a:blipFill>
          <a:ln w="9525">
            <a:solidFill>
              <a:schemeClr val="bg2">
                <a:lumMod val="75000"/>
              </a:schemeClr>
            </a:solidFill>
            <a:miter lim="800000"/>
            <a:headEnd/>
            <a:tailEnd/>
          </a:ln>
        </p:spPr>
        <p:txBody>
          <a:bodyPr wrap="none" lIns="0" tIns="0" rIns="0" bIns="0">
            <a:spAutoFit/>
          </a:bodyPr>
          <a:lstStyle/>
          <a:p>
            <a:pPr algn="ctr"/>
            <a:r>
              <a:rPr lang="fr-CA" sz="1200" dirty="0">
                <a:latin typeface="Georgia" pitchFamily="18" charset="0"/>
                <a:hlinkClick r:id="rId7" action="ppaction://hlinksldjump"/>
              </a:rPr>
              <a:t>Menu de la section 5</a:t>
            </a:r>
            <a:endParaRPr lang="fr-CA" sz="1200" dirty="0">
              <a:latin typeface="Georgia" pitchFamily="18" charset="0"/>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re 1"/>
          <p:cNvSpPr>
            <a:spLocks noGrp="1"/>
          </p:cNvSpPr>
          <p:nvPr>
            <p:ph type="title"/>
            <p:custDataLst>
              <p:tags r:id="rId1"/>
            </p:custDataLst>
          </p:nvPr>
        </p:nvSpPr>
        <p:spPr/>
        <p:txBody>
          <a:bodyPr/>
          <a:lstStyle/>
          <a:p>
            <a:r>
              <a:rPr lang="fr-CA"/>
              <a:t>Évaluation formative</a:t>
            </a:r>
          </a:p>
        </p:txBody>
      </p:sp>
      <p:sp>
        <p:nvSpPr>
          <p:cNvPr id="4" name="Espace réservé du contenu 3"/>
          <p:cNvSpPr>
            <a:spLocks noGrp="1"/>
          </p:cNvSpPr>
          <p:nvPr>
            <p:ph sz="quarter" idx="1"/>
            <p:custDataLst>
              <p:tags r:id="rId2"/>
            </p:custDataLst>
          </p:nvPr>
        </p:nvSpPr>
        <p:spPr/>
        <p:txBody>
          <a:bodyPr/>
          <a:lstStyle/>
          <a:p>
            <a:pPr marL="0" indent="0">
              <a:buNone/>
            </a:pPr>
            <a:r>
              <a:rPr lang="fr-CA" dirty="0"/>
              <a:t>CONSEILS CONCERNANT LES ÉVALUATIONS :</a:t>
            </a:r>
          </a:p>
          <a:p>
            <a:r>
              <a:rPr lang="fr-CA" dirty="0"/>
              <a:t>L’évaluation administrative arrive vite! Souvent dès la deuxième session. Prenez contact avec le conseiller pédagogique responsable de votre discipline et planifiez une évaluation formative dès la première session.</a:t>
            </a:r>
          </a:p>
          <a:p>
            <a:r>
              <a:rPr lang="fr-CA" dirty="0"/>
              <a:t>Prenez connaissance des résultats de l’évaluation administrative avec un membre de l’exécutif qui est une personne neutre, en mesure de vous donner un éclairage.</a:t>
            </a:r>
          </a:p>
          <a:p>
            <a:r>
              <a:rPr lang="fr-CA" dirty="0"/>
              <a:t>Si vous n’êtes pas tout à fait à l’aise pour la rencontre prévue avec la direction adjointe à la suite de l’évaluation administrative, il est fortement recommandé de se faire accompagner par un membre de l’exécutif syndical.</a:t>
            </a:r>
          </a:p>
        </p:txBody>
      </p:sp>
      <p:sp>
        <p:nvSpPr>
          <p:cNvPr id="65539" name="Espace réservé de la date 5"/>
          <p:cNvSpPr>
            <a:spLocks noGrp="1"/>
          </p:cNvSpPr>
          <p:nvPr>
            <p:ph type="dt" sz="quarter" idx="10"/>
            <p:custDataLst>
              <p:tags r:id="rId3"/>
            </p:custDataLst>
          </p:nvPr>
        </p:nvSpPr>
        <p:spPr/>
        <p:txBody>
          <a:bodyPr/>
          <a:lstStyle/>
          <a:p>
            <a:r>
              <a:rPr lang="fr-FR"/>
              <a:t>2019-03-28</a:t>
            </a:r>
            <a:endParaRPr lang="fr-CA"/>
          </a:p>
        </p:txBody>
      </p:sp>
      <p:sp>
        <p:nvSpPr>
          <p:cNvPr id="6" name="Espace réservé du numéro de diapositive 5"/>
          <p:cNvSpPr>
            <a:spLocks noGrp="1"/>
          </p:cNvSpPr>
          <p:nvPr>
            <p:ph type="sldNum" sz="quarter" idx="11"/>
          </p:nvPr>
        </p:nvSpPr>
        <p:spPr/>
        <p:txBody>
          <a:bodyPr/>
          <a:lstStyle/>
          <a:p>
            <a:fld id="{BD083B82-993E-4E20-8064-C3CDB65AD39D}" type="slidenum">
              <a:rPr lang="fr-CA" smtClean="0"/>
              <a:pPr/>
              <a:t>42</a:t>
            </a:fld>
            <a:endParaRPr lang="fr-CA" dirty="0"/>
          </a:p>
        </p:txBody>
      </p:sp>
      <p:sp>
        <p:nvSpPr>
          <p:cNvPr id="8" name="ZoneTexte 4"/>
          <p:cNvSpPr txBox="1">
            <a:spLocks noChangeArrowheads="1"/>
          </p:cNvSpPr>
          <p:nvPr>
            <p:custDataLst>
              <p:tags r:id="rId4"/>
            </p:custDataLst>
          </p:nvPr>
        </p:nvSpPr>
        <p:spPr bwMode="auto">
          <a:xfrm>
            <a:off x="6300192" y="6510635"/>
            <a:ext cx="1389803" cy="184666"/>
          </a:xfrm>
          <a:prstGeom prst="rect">
            <a:avLst/>
          </a:prstGeom>
          <a:blipFill>
            <a:blip r:embed="rId6" cstate="print"/>
            <a:tile tx="0" ty="0" sx="100000" sy="100000" flip="none" algn="tl"/>
          </a:blipFill>
          <a:ln w="9525">
            <a:solidFill>
              <a:schemeClr val="bg2">
                <a:lumMod val="75000"/>
              </a:schemeClr>
            </a:solidFill>
            <a:miter lim="800000"/>
            <a:headEnd/>
            <a:tailEnd/>
          </a:ln>
        </p:spPr>
        <p:txBody>
          <a:bodyPr wrap="none" lIns="0" tIns="0" rIns="0" bIns="0">
            <a:spAutoFit/>
          </a:bodyPr>
          <a:lstStyle/>
          <a:p>
            <a:pPr algn="ctr"/>
            <a:r>
              <a:rPr lang="fr-CA" sz="1200" dirty="0">
                <a:latin typeface="Georgia" pitchFamily="18" charset="0"/>
                <a:hlinkClick r:id="rId7" action="ppaction://hlinksldjump"/>
              </a:rPr>
              <a:t>Menu de la section 5</a:t>
            </a:r>
            <a:endParaRPr lang="fr-CA" sz="1200" dirty="0">
              <a:latin typeface="Georgia" pitchFamily="18" charset="0"/>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custDataLst>
              <p:tags r:id="rId1"/>
            </p:custDataLst>
          </p:nvPr>
        </p:nvSpPr>
        <p:spPr>
          <a:xfrm>
            <a:off x="179512" y="2564904"/>
            <a:ext cx="8784976" cy="3816424"/>
          </a:xfrm>
        </p:spPr>
        <p:txBody>
          <a:bodyPr>
            <a:normAutofit/>
          </a:bodyPr>
          <a:lstStyle/>
          <a:p>
            <a:pPr fontAlgn="auto">
              <a:spcAft>
                <a:spcPts val="0"/>
              </a:spcAft>
              <a:buFont typeface="Wingdings 2"/>
              <a:buNone/>
              <a:defRPr/>
            </a:pPr>
            <a:endParaRPr lang="fr-CA" dirty="0"/>
          </a:p>
          <a:p>
            <a:pPr marL="269875" indent="-195263" algn="l" fontAlgn="auto">
              <a:spcBef>
                <a:spcPts val="0"/>
              </a:spcBef>
              <a:spcAft>
                <a:spcPts val="0"/>
              </a:spcAft>
              <a:buSzPct val="100000"/>
              <a:buFont typeface="Arial" pitchFamily="34" charset="0"/>
              <a:buChar char="•"/>
              <a:defRPr/>
            </a:pPr>
            <a:r>
              <a:rPr lang="fr-CA" sz="2400" spc="200" dirty="0">
                <a:hlinkClick r:id="rId5" action="ppaction://hlinksldjump"/>
              </a:rPr>
              <a:t>Absences – retards</a:t>
            </a:r>
            <a:endParaRPr lang="fr-CA" sz="2400" spc="200" dirty="0"/>
          </a:p>
          <a:p>
            <a:pPr marL="269875" lvl="8" indent="-195263">
              <a:spcBef>
                <a:spcPts val="1500"/>
              </a:spcBef>
              <a:buClr>
                <a:schemeClr val="accent1"/>
              </a:buClr>
              <a:buSzPct val="100000"/>
              <a:buFont typeface="Arial" pitchFamily="34" charset="0"/>
              <a:buChar char="•"/>
              <a:defRPr/>
            </a:pPr>
            <a:r>
              <a:rPr lang="fr-CA" sz="2400" b="1" spc="200" dirty="0">
                <a:solidFill>
                  <a:schemeClr val="tx2"/>
                </a:solidFill>
                <a:latin typeface="Calibri" panose="020F0502020204030204" pitchFamily="34" charset="0"/>
                <a:hlinkClick r:id="rId6" action="ppaction://hlinksldjump"/>
              </a:rPr>
              <a:t>Vacances</a:t>
            </a:r>
            <a:endParaRPr lang="fr-CA" sz="2400" b="1" spc="200" dirty="0">
              <a:solidFill>
                <a:schemeClr val="tx2"/>
              </a:solidFill>
              <a:latin typeface="Calibri" panose="020F0502020204030204" pitchFamily="34" charset="0"/>
            </a:endParaRPr>
          </a:p>
          <a:p>
            <a:pPr marL="269875" indent="-195263" algn="l" fontAlgn="auto">
              <a:spcBef>
                <a:spcPts val="1500"/>
              </a:spcBef>
              <a:spcAft>
                <a:spcPts val="0"/>
              </a:spcAft>
              <a:buSzPct val="100000"/>
              <a:buFont typeface="Arial" pitchFamily="34" charset="0"/>
              <a:buChar char="•"/>
              <a:defRPr/>
            </a:pPr>
            <a:r>
              <a:rPr lang="fr-CA" sz="2400" spc="200" dirty="0">
                <a:hlinkClick r:id="rId7" action="ppaction://hlinksldjump"/>
              </a:rPr>
              <a:t>CONGÉS</a:t>
            </a:r>
            <a:endParaRPr lang="fr-CA" sz="2400" spc="200" dirty="0"/>
          </a:p>
          <a:p>
            <a:pPr marL="546100" lvl="1" indent="-195263" fontAlgn="auto">
              <a:spcBef>
                <a:spcPts val="0"/>
              </a:spcBef>
              <a:spcAft>
                <a:spcPts val="0"/>
              </a:spcAft>
              <a:buSzPct val="100000"/>
              <a:buFont typeface="Arial" pitchFamily="34" charset="0"/>
              <a:buChar char="•"/>
              <a:defRPr/>
            </a:pPr>
            <a:r>
              <a:rPr lang="fr-CA" sz="2200" spc="200" dirty="0"/>
              <a:t>sans salaire, parentaux, d’invalidité, de perfectionnement</a:t>
            </a:r>
          </a:p>
          <a:p>
            <a:pPr marL="269875" indent="-195263" algn="l" fontAlgn="auto">
              <a:spcBef>
                <a:spcPts val="1500"/>
              </a:spcBef>
              <a:spcAft>
                <a:spcPts val="0"/>
              </a:spcAft>
              <a:buSzPct val="100000"/>
              <a:buFont typeface="Arial" pitchFamily="34" charset="0"/>
              <a:buChar char="•"/>
              <a:defRPr/>
            </a:pPr>
            <a:r>
              <a:rPr lang="fr-CA" sz="2400" spc="200" dirty="0">
                <a:hlinkClick r:id="rId8" action="ppaction://hlinksldjump"/>
              </a:rPr>
              <a:t>ASSURANCE MODULAIRE (A – B – C) </a:t>
            </a:r>
            <a:endParaRPr lang="fr-CA" sz="2400" spc="200" dirty="0"/>
          </a:p>
          <a:p>
            <a:pPr marL="546100" lvl="1" indent="-195263" fontAlgn="auto">
              <a:spcBef>
                <a:spcPts val="0"/>
              </a:spcBef>
              <a:spcAft>
                <a:spcPts val="0"/>
              </a:spcAft>
              <a:buSzPct val="100000"/>
              <a:buFont typeface="Arial" pitchFamily="34" charset="0"/>
              <a:buChar char="•"/>
              <a:defRPr/>
            </a:pPr>
            <a:r>
              <a:rPr lang="fr-CA" sz="2200" spc="200" dirty="0"/>
              <a:t>Assurance du conjoint, assurance du gouvernement</a:t>
            </a:r>
          </a:p>
          <a:p>
            <a:pPr marL="269875" lvl="8" indent="-195263">
              <a:spcBef>
                <a:spcPts val="1500"/>
              </a:spcBef>
              <a:buClr>
                <a:schemeClr val="accent1"/>
              </a:buClr>
              <a:buSzPct val="100000"/>
              <a:buFont typeface="Arial" pitchFamily="34" charset="0"/>
              <a:buChar char="•"/>
              <a:defRPr/>
            </a:pPr>
            <a:r>
              <a:rPr lang="fr-CA" sz="2400" b="1" spc="200" dirty="0">
                <a:solidFill>
                  <a:schemeClr val="tx2"/>
                </a:solidFill>
                <a:latin typeface="Calibri" panose="020F0502020204030204" pitchFamily="34" charset="0"/>
              </a:rPr>
              <a:t>retraite </a:t>
            </a:r>
            <a:r>
              <a:rPr lang="fr-CA" sz="1800" b="1" spc="200" dirty="0">
                <a:solidFill>
                  <a:schemeClr val="tx2"/>
                </a:solidFill>
                <a:latin typeface="Calibri" panose="020F0502020204030204" pitchFamily="34" charset="0"/>
              </a:rPr>
              <a:t>(à venir)</a:t>
            </a:r>
          </a:p>
          <a:p>
            <a:pPr marL="269875" lvl="8" indent="-195263">
              <a:spcBef>
                <a:spcPts val="1500"/>
              </a:spcBef>
              <a:buClr>
                <a:schemeClr val="accent1"/>
              </a:buClr>
              <a:buSzPct val="100000"/>
              <a:buFont typeface="Arial" pitchFamily="34" charset="0"/>
              <a:buChar char="•"/>
              <a:defRPr/>
            </a:pPr>
            <a:endParaRPr lang="fr-CA" sz="2400" spc="200" dirty="0"/>
          </a:p>
        </p:txBody>
      </p:sp>
      <p:sp>
        <p:nvSpPr>
          <p:cNvPr id="2" name="Titre 1"/>
          <p:cNvSpPr>
            <a:spLocks noGrp="1"/>
          </p:cNvSpPr>
          <p:nvPr>
            <p:ph type="title"/>
            <p:custDataLst>
              <p:tags r:id="rId2"/>
            </p:custDataLst>
          </p:nvPr>
        </p:nvSpPr>
        <p:spPr>
          <a:xfrm>
            <a:off x="155575" y="152400"/>
            <a:ext cx="8823325" cy="1905000"/>
          </a:xfrm>
        </p:spPr>
        <p:txBody>
          <a:bodyPr>
            <a:normAutofit fontScale="90000"/>
          </a:bodyPr>
          <a:lstStyle/>
          <a:p>
            <a:pPr fontAlgn="auto">
              <a:spcAft>
                <a:spcPts val="0"/>
              </a:spcAft>
              <a:defRPr/>
            </a:pPr>
            <a:r>
              <a:rPr lang="fr-CA" sz="3600" dirty="0"/>
              <a:t>Section 6</a:t>
            </a:r>
            <a:r>
              <a:rPr lang="fr-CA" dirty="0"/>
              <a:t/>
            </a:r>
            <a:br>
              <a:rPr lang="fr-CA" dirty="0"/>
            </a:br>
            <a:r>
              <a:rPr lang="fr-CA" sz="3600" dirty="0"/>
              <a:t>ABSENCES – RETARDS</a:t>
            </a:r>
            <a:br>
              <a:rPr lang="fr-CA" sz="3600" dirty="0"/>
            </a:br>
            <a:r>
              <a:rPr lang="fr-CA" sz="3600" dirty="0"/>
              <a:t>CONGÉS – VACANCES </a:t>
            </a:r>
            <a:br>
              <a:rPr lang="fr-CA" sz="3600" dirty="0"/>
            </a:br>
            <a:r>
              <a:rPr lang="fr-CA" sz="3600" dirty="0"/>
              <a:t>ASSURANCES – RETRAITE</a:t>
            </a:r>
          </a:p>
        </p:txBody>
      </p:sp>
      <p:sp>
        <p:nvSpPr>
          <p:cNvPr id="66564" name="Espace réservé de la date 4"/>
          <p:cNvSpPr>
            <a:spLocks noGrp="1"/>
          </p:cNvSpPr>
          <p:nvPr>
            <p:ph type="dt" sz="quarter" idx="10"/>
            <p:custDataLst>
              <p:tags r:id="rId3"/>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5" name="Espace réservé du numéro de diapositive 4"/>
          <p:cNvSpPr>
            <a:spLocks noGrp="1"/>
          </p:cNvSpPr>
          <p:nvPr>
            <p:ph type="sldNum" sz="quarter" idx="11"/>
          </p:nvPr>
        </p:nvSpPr>
        <p:spPr/>
        <p:txBody>
          <a:bodyPr/>
          <a:lstStyle/>
          <a:p>
            <a:pPr>
              <a:defRPr/>
            </a:pPr>
            <a:fld id="{52FE7E25-D8FF-422D-A0B4-EDF6309B0CD2}" type="slidenum">
              <a:rPr lang="fr-CA" smtClean="0"/>
              <a:pPr>
                <a:defRPr/>
              </a:pPr>
              <a:t>43</a:t>
            </a:fld>
            <a:endParaRPr lang="fr-CA" dirty="0"/>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re 1"/>
          <p:cNvSpPr>
            <a:spLocks noGrp="1"/>
          </p:cNvSpPr>
          <p:nvPr>
            <p:ph type="title"/>
            <p:custDataLst>
              <p:tags r:id="rId1"/>
            </p:custDataLst>
          </p:nvPr>
        </p:nvSpPr>
        <p:spPr/>
        <p:txBody>
          <a:bodyPr/>
          <a:lstStyle/>
          <a:p>
            <a:r>
              <a:rPr lang="fr-CA"/>
              <a:t>Absences - Retards</a:t>
            </a:r>
            <a:endParaRPr lang="fr-CA" dirty="0"/>
          </a:p>
        </p:txBody>
      </p:sp>
      <p:sp>
        <p:nvSpPr>
          <p:cNvPr id="4" name="Espace réservé du contenu 3"/>
          <p:cNvSpPr>
            <a:spLocks noGrp="1"/>
          </p:cNvSpPr>
          <p:nvPr>
            <p:ph sz="quarter" idx="1"/>
            <p:custDataLst>
              <p:tags r:id="rId2"/>
            </p:custDataLst>
          </p:nvPr>
        </p:nvSpPr>
        <p:spPr/>
        <p:txBody>
          <a:bodyPr>
            <a:normAutofit fontScale="77500" lnSpcReduction="20000"/>
          </a:bodyPr>
          <a:lstStyle/>
          <a:p>
            <a:pPr>
              <a:lnSpc>
                <a:spcPct val="120000"/>
              </a:lnSpc>
            </a:pPr>
            <a:r>
              <a:rPr lang="fr-CA" dirty="0"/>
              <a:t>Si vous prévoyez un </a:t>
            </a:r>
            <a:r>
              <a:rPr lang="fr-CA" b="1" u="sng" dirty="0"/>
              <a:t>retard</a:t>
            </a:r>
            <a:r>
              <a:rPr lang="fr-CA" dirty="0"/>
              <a:t>, avisez immédiatement le Service de soutien au programme au poste 7822.</a:t>
            </a:r>
          </a:p>
          <a:p>
            <a:pPr>
              <a:lnSpc>
                <a:spcPct val="120000"/>
              </a:lnSpc>
              <a:spcBef>
                <a:spcPts val="1500"/>
              </a:spcBef>
            </a:pPr>
            <a:r>
              <a:rPr lang="fr-CA" dirty="0"/>
              <a:t>Si vous prévoyez une </a:t>
            </a:r>
            <a:r>
              <a:rPr lang="fr-CA" b="1" u="sng" dirty="0"/>
              <a:t>absence</a:t>
            </a:r>
            <a:r>
              <a:rPr lang="fr-CA" dirty="0"/>
              <a:t>, utilisez </a:t>
            </a:r>
            <a:r>
              <a:rPr lang="fr-CA" i="1" dirty="0"/>
              <a:t>Colnet</a:t>
            </a:r>
            <a:r>
              <a:rPr lang="fr-CA" dirty="0"/>
              <a:t> / onglet  </a:t>
            </a:r>
            <a:r>
              <a:rPr lang="fr-CA" i="1" dirty="0"/>
              <a:t>Absences</a:t>
            </a:r>
            <a:r>
              <a:rPr lang="fr-CA" dirty="0"/>
              <a:t>, ou encore signaler votre absence au poste 7882</a:t>
            </a:r>
          </a:p>
          <a:p>
            <a:pPr marL="630238" lvl="1" indent="-261938">
              <a:lnSpc>
                <a:spcPct val="120000"/>
              </a:lnSpc>
              <a:spcBef>
                <a:spcPts val="500"/>
              </a:spcBef>
            </a:pPr>
            <a:r>
              <a:rPr lang="fr-CA" dirty="0"/>
              <a:t>Lorsque vous indiquez le motif de votre absence, une zone de texte vous permet de transmettre un message à vos élèves.</a:t>
            </a:r>
          </a:p>
          <a:p>
            <a:pPr marL="0" indent="0">
              <a:lnSpc>
                <a:spcPct val="120000"/>
              </a:lnSpc>
              <a:spcBef>
                <a:spcPts val="3000"/>
              </a:spcBef>
              <a:buNone/>
            </a:pPr>
            <a:r>
              <a:rPr lang="fr-CA" dirty="0"/>
              <a:t>La </a:t>
            </a:r>
            <a:r>
              <a:rPr lang="fr-CA" b="1" u="sng" dirty="0"/>
              <a:t>durée de l’absence </a:t>
            </a:r>
            <a:r>
              <a:rPr lang="fr-CA" dirty="0"/>
              <a:t>sera établie de la façon suivante : </a:t>
            </a:r>
          </a:p>
          <a:p>
            <a:pPr>
              <a:lnSpc>
                <a:spcPct val="120000"/>
              </a:lnSpc>
              <a:spcBef>
                <a:spcPts val="1000"/>
              </a:spcBef>
            </a:pPr>
            <a:r>
              <a:rPr lang="fr-CA" dirty="0"/>
              <a:t>Une à trois périodes d’absence au cours d’une journée équivaut à une demi-journée d’absence </a:t>
            </a:r>
          </a:p>
          <a:p>
            <a:pPr>
              <a:lnSpc>
                <a:spcPct val="120000"/>
              </a:lnSpc>
              <a:spcBef>
                <a:spcPts val="1000"/>
              </a:spcBef>
            </a:pPr>
            <a:r>
              <a:rPr lang="fr-CA" dirty="0"/>
              <a:t>Quatre périodes et plus d’absence au cours d’une journée équivaut à une journée d’absence</a:t>
            </a:r>
          </a:p>
          <a:p>
            <a:pPr marL="0" indent="0">
              <a:lnSpc>
                <a:spcPct val="120000"/>
              </a:lnSpc>
              <a:spcBef>
                <a:spcPts val="3000"/>
              </a:spcBef>
              <a:buNone/>
            </a:pPr>
            <a:r>
              <a:rPr lang="fr-CA" dirty="0"/>
              <a:t>Pour les </a:t>
            </a:r>
            <a:r>
              <a:rPr lang="fr-CA" b="1" u="sng" dirty="0"/>
              <a:t>absences de plus de 5 jours </a:t>
            </a:r>
            <a:r>
              <a:rPr lang="fr-CA" dirty="0"/>
              <a:t>pour raison de maladie, la Direction des ressources humaines doit approuver le retour au travail. Le personnel enseignant doit téléphoner au Service des ressources humaines au poste 2868 pour recevoir des informations sur le sujet. </a:t>
            </a:r>
          </a:p>
        </p:txBody>
      </p:sp>
      <p:sp>
        <p:nvSpPr>
          <p:cNvPr id="67589" name="Espace réservé de la date 5"/>
          <p:cNvSpPr>
            <a:spLocks noGrp="1"/>
          </p:cNvSpPr>
          <p:nvPr>
            <p:ph type="dt" sz="quarter" idx="10"/>
            <p:custDataLst>
              <p:tags r:id="rId3"/>
            </p:custDataLst>
          </p:nvPr>
        </p:nvSpPr>
        <p:spPr/>
        <p:txBody>
          <a:bodyPr/>
          <a:lstStyle/>
          <a:p>
            <a:r>
              <a:rPr lang="fr-FR"/>
              <a:t>2019-03-28</a:t>
            </a:r>
            <a:endParaRPr lang="fr-CA"/>
          </a:p>
        </p:txBody>
      </p:sp>
      <p:sp>
        <p:nvSpPr>
          <p:cNvPr id="6" name="Espace réservé du numéro de diapositive 5"/>
          <p:cNvSpPr>
            <a:spLocks noGrp="1"/>
          </p:cNvSpPr>
          <p:nvPr>
            <p:ph type="sldNum" sz="quarter" idx="11"/>
          </p:nvPr>
        </p:nvSpPr>
        <p:spPr/>
        <p:txBody>
          <a:bodyPr/>
          <a:lstStyle/>
          <a:p>
            <a:fld id="{BD083B82-993E-4E20-8064-C3CDB65AD39D}" type="slidenum">
              <a:rPr lang="fr-CA" smtClean="0"/>
              <a:pPr/>
              <a:t>44</a:t>
            </a:fld>
            <a:endParaRPr lang="fr-CA" dirty="0"/>
          </a:p>
        </p:txBody>
      </p:sp>
      <p:sp>
        <p:nvSpPr>
          <p:cNvPr id="67588" name="ZoneTexte 4"/>
          <p:cNvSpPr txBox="1">
            <a:spLocks noChangeArrowheads="1"/>
          </p:cNvSpPr>
          <p:nvPr>
            <p:custDataLst>
              <p:tags r:id="rId4"/>
            </p:custDataLst>
          </p:nvPr>
        </p:nvSpPr>
        <p:spPr bwMode="auto">
          <a:xfrm>
            <a:off x="6228184" y="6503350"/>
            <a:ext cx="1433606" cy="184666"/>
          </a:xfrm>
          <a:prstGeom prst="rect">
            <a:avLst/>
          </a:prstGeom>
          <a:blipFill>
            <a:blip r:embed="rId6" cstate="print"/>
            <a:tile tx="0" ty="0" sx="100000" sy="100000" flip="none" algn="tl"/>
          </a:blipFill>
          <a:ln w="9525">
            <a:solidFill>
              <a:srgbClr val="FFFF00"/>
            </a:solidFill>
            <a:miter lim="800000"/>
            <a:headEnd/>
            <a:tailEnd/>
          </a:ln>
        </p:spPr>
        <p:txBody>
          <a:bodyPr wrap="square" lIns="0" tIns="0" rIns="0" bIns="0">
            <a:spAutoFit/>
          </a:bodyPr>
          <a:lstStyle/>
          <a:p>
            <a:pPr algn="ctr"/>
            <a:r>
              <a:rPr lang="fr-CA" sz="1200" b="1" dirty="0">
                <a:latin typeface="+mn-lt"/>
                <a:hlinkClick r:id="rId7" action="ppaction://hlinksldjump"/>
              </a:rPr>
              <a:t>Menu de la section 6</a:t>
            </a:r>
            <a:endParaRPr lang="fr-CA" sz="1200" b="1" dirty="0">
              <a:latin typeface="+mn-lt"/>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re 1"/>
          <p:cNvSpPr>
            <a:spLocks noGrp="1"/>
          </p:cNvSpPr>
          <p:nvPr>
            <p:ph type="title"/>
            <p:custDataLst>
              <p:tags r:id="rId1"/>
            </p:custDataLst>
          </p:nvPr>
        </p:nvSpPr>
        <p:spPr/>
        <p:txBody>
          <a:bodyPr/>
          <a:lstStyle/>
          <a:p>
            <a:r>
              <a:rPr lang="fr-CA"/>
              <a:t>Absences - Congés de maladie</a:t>
            </a:r>
            <a:endParaRPr lang="fr-CA" dirty="0"/>
          </a:p>
        </p:txBody>
      </p:sp>
      <p:sp>
        <p:nvSpPr>
          <p:cNvPr id="4" name="Espace réservé du contenu 3"/>
          <p:cNvSpPr>
            <a:spLocks noGrp="1"/>
          </p:cNvSpPr>
          <p:nvPr>
            <p:ph sz="quarter" idx="1"/>
            <p:custDataLst>
              <p:tags r:id="rId2"/>
            </p:custDataLst>
          </p:nvPr>
        </p:nvSpPr>
        <p:spPr/>
        <p:txBody>
          <a:bodyPr>
            <a:normAutofit fontScale="77500" lnSpcReduction="20000"/>
          </a:bodyPr>
          <a:lstStyle/>
          <a:p>
            <a:pPr>
              <a:lnSpc>
                <a:spcPct val="120000"/>
              </a:lnSpc>
              <a:spcBef>
                <a:spcPts val="1500"/>
              </a:spcBef>
            </a:pPr>
            <a:r>
              <a:rPr lang="fr-CA" u="sng" dirty="0">
                <a:solidFill>
                  <a:srgbClr val="800000"/>
                </a:solidFill>
              </a:rPr>
              <a:t>Au premier engagement</a:t>
            </a:r>
            <a:r>
              <a:rPr lang="fr-CA" dirty="0"/>
              <a:t>, on vous alloue six </a:t>
            </a:r>
            <a:r>
              <a:rPr lang="fr-CA" u="sng" dirty="0">
                <a:solidFill>
                  <a:srgbClr val="800000"/>
                </a:solidFill>
              </a:rPr>
              <a:t>(6) jours </a:t>
            </a:r>
            <a:r>
              <a:rPr lang="fr-CA" dirty="0"/>
              <a:t>de congé. C’est une allocation « à vie ».</a:t>
            </a:r>
          </a:p>
          <a:p>
            <a:pPr>
              <a:lnSpc>
                <a:spcPct val="120000"/>
              </a:lnSpc>
              <a:spcBef>
                <a:spcPts val="1500"/>
              </a:spcBef>
            </a:pPr>
            <a:r>
              <a:rPr lang="fr-CA" u="sng" dirty="0">
                <a:solidFill>
                  <a:srgbClr val="800000"/>
                </a:solidFill>
              </a:rPr>
              <a:t>Chaque année</a:t>
            </a:r>
            <a:r>
              <a:rPr lang="fr-CA" dirty="0"/>
              <a:t>, en septembre, on vous alloue sept </a:t>
            </a:r>
            <a:r>
              <a:rPr lang="fr-CA" u="sng" dirty="0">
                <a:solidFill>
                  <a:srgbClr val="800000"/>
                </a:solidFill>
              </a:rPr>
              <a:t>(7) jours </a:t>
            </a:r>
            <a:r>
              <a:rPr lang="fr-CA" dirty="0"/>
              <a:t>de congé. </a:t>
            </a:r>
          </a:p>
          <a:p>
            <a:pPr>
              <a:lnSpc>
                <a:spcPct val="120000"/>
              </a:lnSpc>
              <a:spcBef>
                <a:spcPts val="1500"/>
              </a:spcBef>
            </a:pPr>
            <a:r>
              <a:rPr lang="fr-CA" dirty="0"/>
              <a:t>Pour un non-permanent qui n’est pas assuré d‘un temps complet annuel, ces allocations sont octroyés par session (3,5 jours) au pourcentage de la tâche.</a:t>
            </a:r>
          </a:p>
          <a:p>
            <a:pPr>
              <a:lnSpc>
                <a:spcPct val="120000"/>
              </a:lnSpc>
              <a:spcBef>
                <a:spcPts val="1500"/>
              </a:spcBef>
            </a:pPr>
            <a:r>
              <a:rPr lang="fr-CA" dirty="0"/>
              <a:t>Lorsque vous avez épuisé la banque de 7 jours dans la même année scolaire, le Collège puise dans la banque de 6 jours.</a:t>
            </a:r>
          </a:p>
          <a:p>
            <a:pPr>
              <a:lnSpc>
                <a:spcPct val="120000"/>
              </a:lnSpc>
              <a:spcBef>
                <a:spcPts val="1500"/>
              </a:spcBef>
            </a:pPr>
            <a:r>
              <a:rPr lang="fr-CA" dirty="0"/>
              <a:t>Au 30 juin, s’il reste moins de 13 jours en banque, on ajoute le solde non utilisé des jours de congé de maladie, jusqu’à un plafond de 20 jours. </a:t>
            </a:r>
          </a:p>
          <a:p>
            <a:pPr>
              <a:lnSpc>
                <a:spcPct val="120000"/>
              </a:lnSpc>
              <a:spcBef>
                <a:spcPts val="1500"/>
              </a:spcBef>
            </a:pPr>
            <a:r>
              <a:rPr lang="fr-CA" dirty="0"/>
              <a:t>Ces congés sont non monnayables</a:t>
            </a:r>
          </a:p>
          <a:p>
            <a:pPr>
              <a:lnSpc>
                <a:spcPct val="120000"/>
              </a:lnSpc>
              <a:spcBef>
                <a:spcPts val="1500"/>
              </a:spcBef>
            </a:pPr>
            <a:r>
              <a:rPr lang="fr-CA" dirty="0"/>
              <a:t>Après 3 jours de maladie, le Collège peut exiger une attestation médiale. </a:t>
            </a:r>
          </a:p>
          <a:p>
            <a:pPr>
              <a:lnSpc>
                <a:spcPct val="120000"/>
              </a:lnSpc>
              <a:spcBef>
                <a:spcPts val="1500"/>
              </a:spcBef>
            </a:pPr>
            <a:r>
              <a:rPr lang="fr-CA" dirty="0"/>
              <a:t>Après </a:t>
            </a:r>
            <a:r>
              <a:rPr lang="fr-CA" u="sng" dirty="0">
                <a:solidFill>
                  <a:srgbClr val="800000"/>
                </a:solidFill>
              </a:rPr>
              <a:t>5 jours </a:t>
            </a:r>
            <a:r>
              <a:rPr lang="fr-CA" dirty="0"/>
              <a:t>de maladie </a:t>
            </a:r>
            <a:r>
              <a:rPr lang="fr-CA" u="sng" dirty="0">
                <a:solidFill>
                  <a:srgbClr val="800000"/>
                </a:solidFill>
              </a:rPr>
              <a:t>consécutifs</a:t>
            </a:r>
            <a:r>
              <a:rPr lang="fr-CA" dirty="0"/>
              <a:t>, on tombe sur l</a:t>
            </a:r>
            <a:r>
              <a:rPr lang="fr-CA" u="sng" dirty="0">
                <a:solidFill>
                  <a:srgbClr val="800000"/>
                </a:solidFill>
              </a:rPr>
              <a:t>’assurance-salaire</a:t>
            </a:r>
            <a:r>
              <a:rPr lang="fr-CA" dirty="0"/>
              <a:t> et le Collège verse 85 % du salaire.</a:t>
            </a:r>
          </a:p>
        </p:txBody>
      </p:sp>
      <p:sp>
        <p:nvSpPr>
          <p:cNvPr id="68611" name="Espace réservé de la date 6"/>
          <p:cNvSpPr>
            <a:spLocks noGrp="1"/>
          </p:cNvSpPr>
          <p:nvPr>
            <p:ph type="dt" sz="quarter" idx="10"/>
            <p:custDataLst>
              <p:tags r:id="rId3"/>
            </p:custDataLst>
          </p:nvPr>
        </p:nvSpPr>
        <p:spPr/>
        <p:txBody>
          <a:bodyPr/>
          <a:lstStyle/>
          <a:p>
            <a:r>
              <a:rPr lang="fr-FR"/>
              <a:t>2019-03-28</a:t>
            </a:r>
            <a:endParaRPr lang="fr-CA"/>
          </a:p>
        </p:txBody>
      </p:sp>
      <p:sp>
        <p:nvSpPr>
          <p:cNvPr id="6" name="Espace réservé du numéro de diapositive 5"/>
          <p:cNvSpPr>
            <a:spLocks noGrp="1"/>
          </p:cNvSpPr>
          <p:nvPr>
            <p:ph type="sldNum" sz="quarter" idx="11"/>
          </p:nvPr>
        </p:nvSpPr>
        <p:spPr/>
        <p:txBody>
          <a:bodyPr/>
          <a:lstStyle/>
          <a:p>
            <a:fld id="{BD083B82-993E-4E20-8064-C3CDB65AD39D}" type="slidenum">
              <a:rPr lang="fr-CA" smtClean="0"/>
              <a:pPr/>
              <a:t>45</a:t>
            </a:fld>
            <a:endParaRPr lang="fr-CA" dirty="0"/>
          </a:p>
        </p:txBody>
      </p:sp>
      <p:sp>
        <p:nvSpPr>
          <p:cNvPr id="8" name="ZoneTexte 4"/>
          <p:cNvSpPr txBox="1">
            <a:spLocks noChangeArrowheads="1"/>
          </p:cNvSpPr>
          <p:nvPr>
            <p:custDataLst>
              <p:tags r:id="rId4"/>
            </p:custDataLst>
          </p:nvPr>
        </p:nvSpPr>
        <p:spPr bwMode="auto">
          <a:xfrm>
            <a:off x="6228184" y="6503350"/>
            <a:ext cx="1433606" cy="184666"/>
          </a:xfrm>
          <a:prstGeom prst="rect">
            <a:avLst/>
          </a:prstGeom>
          <a:blipFill>
            <a:blip r:embed="rId6" cstate="print"/>
            <a:tile tx="0" ty="0" sx="100000" sy="100000" flip="none" algn="tl"/>
          </a:blipFill>
          <a:ln w="9525">
            <a:solidFill>
              <a:srgbClr val="FFFF00"/>
            </a:solidFill>
            <a:miter lim="800000"/>
            <a:headEnd/>
            <a:tailEnd/>
          </a:ln>
        </p:spPr>
        <p:txBody>
          <a:bodyPr wrap="square" lIns="0" tIns="0" rIns="0" bIns="0">
            <a:spAutoFit/>
          </a:bodyPr>
          <a:lstStyle/>
          <a:p>
            <a:pPr algn="ctr"/>
            <a:r>
              <a:rPr lang="fr-CA" sz="1200" b="1" dirty="0">
                <a:latin typeface="+mn-lt"/>
                <a:hlinkClick r:id="rId7" action="ppaction://hlinksldjump"/>
              </a:rPr>
              <a:t>Menu de la section 6</a:t>
            </a:r>
            <a:endParaRPr lang="fr-CA" sz="1200" b="1" dirty="0">
              <a:latin typeface="+mn-lt"/>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re 1"/>
          <p:cNvSpPr>
            <a:spLocks noGrp="1"/>
          </p:cNvSpPr>
          <p:nvPr>
            <p:ph type="title"/>
            <p:custDataLst>
              <p:tags r:id="rId1"/>
            </p:custDataLst>
          </p:nvPr>
        </p:nvSpPr>
        <p:spPr/>
        <p:txBody>
          <a:bodyPr/>
          <a:lstStyle/>
          <a:p>
            <a:r>
              <a:rPr lang="fr-CA"/>
              <a:t>Vacances</a:t>
            </a:r>
          </a:p>
        </p:txBody>
      </p:sp>
      <p:sp>
        <p:nvSpPr>
          <p:cNvPr id="7" name="Espace réservé du contenu 6"/>
          <p:cNvSpPr>
            <a:spLocks noGrp="1"/>
          </p:cNvSpPr>
          <p:nvPr>
            <p:ph sz="quarter" idx="1"/>
            <p:custDataLst>
              <p:tags r:id="rId2"/>
            </p:custDataLst>
          </p:nvPr>
        </p:nvSpPr>
        <p:spPr/>
        <p:txBody>
          <a:bodyPr/>
          <a:lstStyle/>
          <a:p>
            <a:pPr>
              <a:spcBef>
                <a:spcPts val="1500"/>
              </a:spcBef>
            </a:pPr>
            <a:r>
              <a:rPr lang="fr-CA" dirty="0"/>
              <a:t>Un enseignant TC doit être disponible pendant 10 mois, sauf les 7 jours fériés déterminés par la direction. (voir site CLG/Employés/DRH)</a:t>
            </a:r>
          </a:p>
          <a:p>
            <a:pPr>
              <a:spcBef>
                <a:spcPts val="1500"/>
              </a:spcBef>
            </a:pPr>
            <a:r>
              <a:rPr lang="fr-CA" dirty="0"/>
              <a:t>Un enseignant TC a 2 mois de vacances (+ 1 jour pour la St-Jean Baptiste).</a:t>
            </a:r>
          </a:p>
          <a:p>
            <a:pPr>
              <a:spcBef>
                <a:spcPts val="1500"/>
              </a:spcBef>
            </a:pPr>
            <a:r>
              <a:rPr lang="fr-CA" dirty="0"/>
              <a:t>La période des vacances s’établit normalement entre le 15 juin et le 1er septembre.</a:t>
            </a:r>
          </a:p>
          <a:p>
            <a:pPr>
              <a:spcBef>
                <a:spcPts val="1500"/>
              </a:spcBef>
            </a:pPr>
            <a:r>
              <a:rPr lang="fr-CA" dirty="0"/>
              <a:t>À la session d’automne, on gagne le bénéfice des vacances des deux premières paies de l’été. </a:t>
            </a:r>
          </a:p>
          <a:p>
            <a:pPr>
              <a:spcBef>
                <a:spcPts val="1500"/>
              </a:spcBef>
            </a:pPr>
            <a:r>
              <a:rPr lang="fr-CA" dirty="0"/>
              <a:t>À la session d’hiver, on gagne le bénéfice des vacances des deux dernières paies de l’été. </a:t>
            </a:r>
          </a:p>
        </p:txBody>
      </p:sp>
      <p:sp>
        <p:nvSpPr>
          <p:cNvPr id="69649" name="Espace réservé de la date 3"/>
          <p:cNvSpPr>
            <a:spLocks noGrp="1"/>
          </p:cNvSpPr>
          <p:nvPr>
            <p:ph type="dt" sz="quarter" idx="10"/>
            <p:custDataLst>
              <p:tags r:id="rId3"/>
            </p:custDataLst>
          </p:nvPr>
        </p:nvSpPr>
        <p:spPr/>
        <p:txBody>
          <a:bodyPr/>
          <a:lstStyle/>
          <a:p>
            <a:r>
              <a:rPr lang="fr-FR"/>
              <a:t>2019-03-28</a:t>
            </a:r>
            <a:endParaRPr lang="fr-CA"/>
          </a:p>
        </p:txBody>
      </p:sp>
      <p:sp>
        <p:nvSpPr>
          <p:cNvPr id="9" name="Espace réservé du numéro de diapositive 8"/>
          <p:cNvSpPr>
            <a:spLocks noGrp="1"/>
          </p:cNvSpPr>
          <p:nvPr>
            <p:ph type="sldNum" sz="quarter" idx="11"/>
          </p:nvPr>
        </p:nvSpPr>
        <p:spPr/>
        <p:txBody>
          <a:bodyPr/>
          <a:lstStyle/>
          <a:p>
            <a:fld id="{BD083B82-993E-4E20-8064-C3CDB65AD39D}" type="slidenum">
              <a:rPr lang="fr-CA" smtClean="0"/>
              <a:pPr/>
              <a:t>46</a:t>
            </a:fld>
            <a:endParaRPr lang="fr-CA" dirty="0"/>
          </a:p>
        </p:txBody>
      </p:sp>
      <p:graphicFrame>
        <p:nvGraphicFramePr>
          <p:cNvPr id="8" name="Tableau 7"/>
          <p:cNvGraphicFramePr>
            <a:graphicFrameLocks noGrp="1"/>
          </p:cNvGraphicFramePr>
          <p:nvPr>
            <p:custDataLst>
              <p:tags r:id="rId4"/>
            </p:custDataLst>
            <p:extLst>
              <p:ext uri="{D42A27DB-BD31-4B8C-83A1-F6EECF244321}">
                <p14:modId xmlns:p14="http://schemas.microsoft.com/office/powerpoint/2010/main" val="109101697"/>
              </p:ext>
            </p:extLst>
          </p:nvPr>
        </p:nvGraphicFramePr>
        <p:xfrm>
          <a:off x="179388" y="5649913"/>
          <a:ext cx="8784976" cy="658872"/>
        </p:xfrm>
        <a:graphic>
          <a:graphicData uri="http://schemas.openxmlformats.org/drawingml/2006/table">
            <a:tbl>
              <a:tblPr firstRow="1" bandRow="1">
                <a:tableStyleId>{5C22544A-7EE6-4342-B048-85BDC9FD1C3A}</a:tableStyleId>
              </a:tblPr>
              <a:tblGrid>
                <a:gridCol w="2196244">
                  <a:extLst>
                    <a:ext uri="{9D8B030D-6E8A-4147-A177-3AD203B41FA5}">
                      <a16:colId xmlns:a16="http://schemas.microsoft.com/office/drawing/2014/main" xmlns="" val="20000"/>
                    </a:ext>
                  </a:extLst>
                </a:gridCol>
                <a:gridCol w="2196244">
                  <a:extLst>
                    <a:ext uri="{9D8B030D-6E8A-4147-A177-3AD203B41FA5}">
                      <a16:colId xmlns:a16="http://schemas.microsoft.com/office/drawing/2014/main" xmlns="" val="20001"/>
                    </a:ext>
                  </a:extLst>
                </a:gridCol>
                <a:gridCol w="2196244">
                  <a:extLst>
                    <a:ext uri="{9D8B030D-6E8A-4147-A177-3AD203B41FA5}">
                      <a16:colId xmlns:a16="http://schemas.microsoft.com/office/drawing/2014/main" xmlns="" val="20002"/>
                    </a:ext>
                  </a:extLst>
                </a:gridCol>
                <a:gridCol w="2196244">
                  <a:extLst>
                    <a:ext uri="{9D8B030D-6E8A-4147-A177-3AD203B41FA5}">
                      <a16:colId xmlns:a16="http://schemas.microsoft.com/office/drawing/2014/main" xmlns="" val="20003"/>
                    </a:ext>
                  </a:extLst>
                </a:gridCol>
              </a:tblGrid>
              <a:tr h="658872">
                <a:tc>
                  <a:txBody>
                    <a:bodyPr/>
                    <a:lstStyle/>
                    <a:p>
                      <a:pPr algn="ctr"/>
                      <a:r>
                        <a:rPr lang="fr-CA" sz="1600" dirty="0"/>
                        <a:t>Session</a:t>
                      </a:r>
                    </a:p>
                    <a:p>
                      <a:pPr algn="ctr"/>
                      <a:r>
                        <a:rPr lang="fr-CA" sz="1600" dirty="0"/>
                        <a:t>d'automne</a:t>
                      </a:r>
                    </a:p>
                  </a:txBody>
                  <a:tcPr/>
                </a:tc>
                <a:tc>
                  <a:txBody>
                    <a:bodyPr/>
                    <a:lstStyle/>
                    <a:p>
                      <a:pPr algn="ctr"/>
                      <a:r>
                        <a:rPr lang="fr-CA" sz="1600" dirty="0"/>
                        <a:t>Session</a:t>
                      </a:r>
                    </a:p>
                    <a:p>
                      <a:pPr algn="ctr"/>
                      <a:r>
                        <a:rPr lang="fr-CA" sz="1600" dirty="0"/>
                        <a:t>d’hiver</a:t>
                      </a:r>
                    </a:p>
                  </a:txBody>
                  <a:tcPr>
                    <a:solidFill>
                      <a:srgbClr val="00B0F0"/>
                    </a:solidFill>
                  </a:tcPr>
                </a:tc>
                <a:tc>
                  <a:txBody>
                    <a:bodyPr/>
                    <a:lstStyle/>
                    <a:p>
                      <a:pPr algn="ctr"/>
                      <a:r>
                        <a:rPr lang="fr-CA" sz="1600" baseline="0" dirty="0"/>
                        <a:t>2 premières </a:t>
                      </a:r>
                      <a:br>
                        <a:rPr lang="fr-CA" sz="1600" baseline="0" dirty="0"/>
                      </a:br>
                      <a:r>
                        <a:rPr lang="fr-CA" sz="1600" baseline="0" dirty="0"/>
                        <a:t>paies de l’été</a:t>
                      </a:r>
                      <a:endParaRPr lang="fr-CA" sz="1600" dirty="0"/>
                    </a:p>
                  </a:txBody>
                  <a:tcPr/>
                </a:tc>
                <a:tc>
                  <a:txBody>
                    <a:bodyPr/>
                    <a:lstStyle/>
                    <a:p>
                      <a:pPr algn="ctr"/>
                      <a:r>
                        <a:rPr lang="fr-CA" sz="1600" dirty="0"/>
                        <a:t>2 dernières</a:t>
                      </a:r>
                    </a:p>
                    <a:p>
                      <a:pPr algn="ctr"/>
                      <a:r>
                        <a:rPr lang="fr-CA" sz="1600" dirty="0"/>
                        <a:t>paies de l’été</a:t>
                      </a:r>
                    </a:p>
                  </a:txBody>
                  <a:tcPr>
                    <a:solidFill>
                      <a:srgbClr val="00B0F0"/>
                    </a:solidFill>
                  </a:tcPr>
                </a:tc>
                <a:extLst>
                  <a:ext uri="{0D108BD9-81ED-4DB2-BD59-A6C34878D82A}">
                    <a16:rowId xmlns:a16="http://schemas.microsoft.com/office/drawing/2014/main" xmlns="" val="10000"/>
                  </a:ext>
                </a:extLst>
              </a:tr>
            </a:tbl>
          </a:graphicData>
        </a:graphic>
      </p:graphicFrame>
      <p:sp>
        <p:nvSpPr>
          <p:cNvPr id="11" name="ZoneTexte 4"/>
          <p:cNvSpPr txBox="1">
            <a:spLocks noChangeArrowheads="1"/>
          </p:cNvSpPr>
          <p:nvPr>
            <p:custDataLst>
              <p:tags r:id="rId5"/>
            </p:custDataLst>
          </p:nvPr>
        </p:nvSpPr>
        <p:spPr bwMode="auto">
          <a:xfrm>
            <a:off x="6228184" y="6503350"/>
            <a:ext cx="1433606" cy="184666"/>
          </a:xfrm>
          <a:prstGeom prst="rect">
            <a:avLst/>
          </a:prstGeom>
          <a:blipFill>
            <a:blip r:embed="rId7" cstate="print"/>
            <a:tile tx="0" ty="0" sx="100000" sy="100000" flip="none" algn="tl"/>
          </a:blipFill>
          <a:ln w="9525">
            <a:solidFill>
              <a:srgbClr val="FFFF00"/>
            </a:solidFill>
            <a:miter lim="800000"/>
            <a:headEnd/>
            <a:tailEnd/>
          </a:ln>
        </p:spPr>
        <p:txBody>
          <a:bodyPr wrap="square" lIns="0" tIns="0" rIns="0" bIns="0">
            <a:spAutoFit/>
          </a:bodyPr>
          <a:lstStyle/>
          <a:p>
            <a:pPr algn="ctr"/>
            <a:r>
              <a:rPr lang="fr-CA" sz="1200" b="1" dirty="0">
                <a:latin typeface="+mn-lt"/>
                <a:hlinkClick r:id="rId8" action="ppaction://hlinksldjump"/>
              </a:rPr>
              <a:t>Menu de la section 6</a:t>
            </a:r>
            <a:endParaRPr lang="fr-CA" sz="1200" b="1" dirty="0">
              <a:latin typeface="+mn-lt"/>
            </a:endParaRP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re 1"/>
          <p:cNvSpPr>
            <a:spLocks noGrp="1"/>
          </p:cNvSpPr>
          <p:nvPr>
            <p:ph type="title"/>
            <p:custDataLst>
              <p:tags r:id="rId1"/>
            </p:custDataLst>
          </p:nvPr>
        </p:nvSpPr>
        <p:spPr/>
        <p:txBody>
          <a:bodyPr/>
          <a:lstStyle/>
          <a:p>
            <a:r>
              <a:rPr lang="fr-CA"/>
              <a:t>Vacances – Report de disponibilité</a:t>
            </a:r>
          </a:p>
        </p:txBody>
      </p:sp>
      <p:sp>
        <p:nvSpPr>
          <p:cNvPr id="4" name="Espace réservé du contenu 3"/>
          <p:cNvSpPr>
            <a:spLocks noGrp="1"/>
          </p:cNvSpPr>
          <p:nvPr>
            <p:ph sz="quarter" idx="1"/>
            <p:custDataLst>
              <p:tags r:id="rId2"/>
            </p:custDataLst>
          </p:nvPr>
        </p:nvSpPr>
        <p:spPr/>
        <p:txBody>
          <a:bodyPr>
            <a:normAutofit/>
          </a:bodyPr>
          <a:lstStyle/>
          <a:p>
            <a:pPr marL="0" indent="0">
              <a:spcBef>
                <a:spcPts val="1500"/>
              </a:spcBef>
              <a:buNone/>
            </a:pPr>
            <a:r>
              <a:rPr lang="fr-CA" b="1" dirty="0">
                <a:solidFill>
                  <a:srgbClr val="800000"/>
                </a:solidFill>
              </a:rPr>
              <a:t>L’intersession</a:t>
            </a:r>
            <a:r>
              <a:rPr lang="fr-CA" dirty="0"/>
              <a:t> n’est pas une période de vacances.</a:t>
            </a:r>
          </a:p>
          <a:p>
            <a:pPr marL="0" indent="0">
              <a:spcBef>
                <a:spcPts val="1500"/>
              </a:spcBef>
              <a:buNone/>
            </a:pPr>
            <a:r>
              <a:rPr lang="fr-CA" dirty="0"/>
              <a:t>La </a:t>
            </a:r>
            <a:r>
              <a:rPr lang="fr-CA" b="1" dirty="0">
                <a:solidFill>
                  <a:srgbClr val="800000"/>
                </a:solidFill>
              </a:rPr>
              <a:t>semaine de mise à niveau </a:t>
            </a:r>
            <a:r>
              <a:rPr lang="fr-CA" dirty="0"/>
              <a:t>n’est pas une période de vacances.</a:t>
            </a:r>
          </a:p>
          <a:p>
            <a:pPr marL="0" indent="0">
              <a:spcBef>
                <a:spcPts val="1500"/>
              </a:spcBef>
              <a:buNone/>
            </a:pPr>
            <a:r>
              <a:rPr lang="fr-CA" dirty="0"/>
              <a:t>Nous devons être disponibles pour le collège. Cela ne veut pas dire « être de garde » comme un pompier! On peut s’éloigner de notre domicile dans la mesure où il est possible de nous joindre et de nous fixer un rendez-vous.</a:t>
            </a:r>
          </a:p>
          <a:p>
            <a:r>
              <a:rPr lang="fr-CA" dirty="0"/>
              <a:t>Pendant l’intersession, si on part à l’étranger, une demande de « report de disponibilité » permet de nommer un répondant qui pourra nous remplacer, par exemple dans le cas d’une révision de note ou si la répartition de tâches a lieu pendant notre absence. </a:t>
            </a:r>
          </a:p>
          <a:p>
            <a:r>
              <a:rPr lang="fr-CA" dirty="0"/>
              <a:t>La politique du Collège est de refuser un report de disponibilité pendant la semaine de mise à niveau. </a:t>
            </a:r>
          </a:p>
        </p:txBody>
      </p:sp>
      <p:sp>
        <p:nvSpPr>
          <p:cNvPr id="70661" name="Espace réservé de la date 5"/>
          <p:cNvSpPr>
            <a:spLocks noGrp="1"/>
          </p:cNvSpPr>
          <p:nvPr>
            <p:ph type="dt" sz="quarter" idx="10"/>
            <p:custDataLst>
              <p:tags r:id="rId3"/>
            </p:custDataLst>
          </p:nvPr>
        </p:nvSpPr>
        <p:spPr/>
        <p:txBody>
          <a:bodyPr/>
          <a:lstStyle/>
          <a:p>
            <a:r>
              <a:rPr lang="fr-FR"/>
              <a:t>2019-03-28</a:t>
            </a:r>
            <a:endParaRPr lang="fr-CA"/>
          </a:p>
        </p:txBody>
      </p:sp>
      <p:sp>
        <p:nvSpPr>
          <p:cNvPr id="6" name="Espace réservé du numéro de diapositive 5"/>
          <p:cNvSpPr>
            <a:spLocks noGrp="1"/>
          </p:cNvSpPr>
          <p:nvPr>
            <p:ph type="sldNum" sz="quarter" idx="11"/>
          </p:nvPr>
        </p:nvSpPr>
        <p:spPr/>
        <p:txBody>
          <a:bodyPr/>
          <a:lstStyle/>
          <a:p>
            <a:fld id="{BD083B82-993E-4E20-8064-C3CDB65AD39D}" type="slidenum">
              <a:rPr lang="fr-CA" smtClean="0"/>
              <a:pPr/>
              <a:t>47</a:t>
            </a:fld>
            <a:endParaRPr lang="fr-CA" dirty="0"/>
          </a:p>
        </p:txBody>
      </p:sp>
      <p:sp>
        <p:nvSpPr>
          <p:cNvPr id="8" name="ZoneTexte 4"/>
          <p:cNvSpPr txBox="1">
            <a:spLocks noChangeArrowheads="1"/>
          </p:cNvSpPr>
          <p:nvPr>
            <p:custDataLst>
              <p:tags r:id="rId4"/>
            </p:custDataLst>
          </p:nvPr>
        </p:nvSpPr>
        <p:spPr bwMode="auto">
          <a:xfrm>
            <a:off x="6228184" y="6503350"/>
            <a:ext cx="1433606" cy="184666"/>
          </a:xfrm>
          <a:prstGeom prst="rect">
            <a:avLst/>
          </a:prstGeom>
          <a:blipFill>
            <a:blip r:embed="rId6" cstate="print"/>
            <a:tile tx="0" ty="0" sx="100000" sy="100000" flip="none" algn="tl"/>
          </a:blipFill>
          <a:ln w="9525">
            <a:solidFill>
              <a:srgbClr val="FFFF00"/>
            </a:solidFill>
            <a:miter lim="800000"/>
            <a:headEnd/>
            <a:tailEnd/>
          </a:ln>
        </p:spPr>
        <p:txBody>
          <a:bodyPr wrap="square" lIns="0" tIns="0" rIns="0" bIns="0">
            <a:spAutoFit/>
          </a:bodyPr>
          <a:lstStyle/>
          <a:p>
            <a:pPr algn="ctr"/>
            <a:r>
              <a:rPr lang="fr-CA" sz="1200" b="1" dirty="0">
                <a:latin typeface="+mn-lt"/>
                <a:hlinkClick r:id="rId7" action="ppaction://hlinksldjump"/>
              </a:rPr>
              <a:t>Menu de la section 6</a:t>
            </a:r>
            <a:endParaRPr lang="fr-CA" sz="1200" b="1" dirty="0">
              <a:latin typeface="+mn-lt"/>
            </a:endParaRP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re 1"/>
          <p:cNvSpPr>
            <a:spLocks noGrp="1"/>
          </p:cNvSpPr>
          <p:nvPr>
            <p:ph type="title"/>
            <p:custDataLst>
              <p:tags r:id="rId1"/>
            </p:custDataLst>
          </p:nvPr>
        </p:nvSpPr>
        <p:spPr>
          <a:xfrm>
            <a:off x="179388" y="188913"/>
            <a:ext cx="8785225" cy="1079500"/>
          </a:xfrm>
        </p:spPr>
        <p:txBody>
          <a:bodyPr anchor="ctr"/>
          <a:lstStyle/>
          <a:p>
            <a:pPr algn="l"/>
            <a:r>
              <a:rPr lang="fr-CA" sz="2600" dirty="0">
                <a:solidFill>
                  <a:srgbClr val="7B9899"/>
                </a:solidFill>
              </a:rPr>
              <a:t>Calendrier des jours fériés et chômés personnel enseignant</a:t>
            </a:r>
            <a:r>
              <a:rPr lang="fr-CA" sz="2400" dirty="0">
                <a:solidFill>
                  <a:srgbClr val="7B9899"/>
                </a:solidFill>
              </a:rPr>
              <a:t/>
            </a:r>
            <a:br>
              <a:rPr lang="fr-CA" sz="2400" dirty="0">
                <a:solidFill>
                  <a:srgbClr val="7B9899"/>
                </a:solidFill>
              </a:rPr>
            </a:br>
            <a:r>
              <a:rPr lang="fr-CA" sz="2400" b="1" dirty="0">
                <a:solidFill>
                  <a:srgbClr val="C00000"/>
                </a:solidFill>
              </a:rPr>
              <a:t>2017 - 2018</a:t>
            </a:r>
            <a:r>
              <a:rPr lang="fr-CA" sz="2400" dirty="0">
                <a:solidFill>
                  <a:srgbClr val="7B9899"/>
                </a:solidFill>
              </a:rPr>
              <a:t>	 </a:t>
            </a:r>
            <a:r>
              <a:rPr lang="fr-CA" sz="2400" b="1" dirty="0">
                <a:solidFill>
                  <a:srgbClr val="008000"/>
                </a:solidFill>
              </a:rPr>
              <a:t>(art. 5-9)</a:t>
            </a:r>
            <a:endParaRPr lang="fr-CA" sz="2000" dirty="0">
              <a:solidFill>
                <a:srgbClr val="7B9899"/>
              </a:solidFill>
            </a:endParaRPr>
          </a:p>
        </p:txBody>
      </p:sp>
      <p:sp>
        <p:nvSpPr>
          <p:cNvPr id="7" name="Espace réservé du contenu 6"/>
          <p:cNvSpPr>
            <a:spLocks noGrp="1"/>
          </p:cNvSpPr>
          <p:nvPr>
            <p:ph sz="quarter" idx="1"/>
            <p:custDataLst>
              <p:tags r:id="rId2"/>
            </p:custDataLst>
          </p:nvPr>
        </p:nvSpPr>
        <p:spPr>
          <a:xfrm>
            <a:off x="179388" y="1556791"/>
            <a:ext cx="8785225" cy="4824959"/>
          </a:xfrm>
        </p:spPr>
        <p:txBody>
          <a:bodyPr anchor="t">
            <a:normAutofit/>
          </a:bodyPr>
          <a:lstStyle/>
          <a:p>
            <a:pPr marL="0" indent="0" fontAlgn="auto">
              <a:spcBef>
                <a:spcPts val="0"/>
              </a:spcBef>
              <a:spcAft>
                <a:spcPts val="0"/>
              </a:spcAft>
              <a:buFont typeface="Wingdings 2"/>
              <a:buNone/>
              <a:tabLst>
                <a:tab pos="8516938" algn="r"/>
              </a:tabLst>
              <a:defRPr/>
            </a:pPr>
            <a:r>
              <a:rPr lang="fr-CA" dirty="0"/>
              <a:t>Site Web du Collège / Onglet </a:t>
            </a:r>
            <a:r>
              <a:rPr lang="fr-CA" i="1" dirty="0">
                <a:solidFill>
                  <a:srgbClr val="800000"/>
                </a:solidFill>
              </a:rPr>
              <a:t>Employés</a:t>
            </a:r>
            <a:r>
              <a:rPr lang="fr-CA" dirty="0"/>
              <a:t> (en haut à droite) </a:t>
            </a:r>
          </a:p>
          <a:p>
            <a:pPr marL="0" indent="0" fontAlgn="auto">
              <a:spcBef>
                <a:spcPts val="0"/>
              </a:spcBef>
              <a:spcAft>
                <a:spcPts val="0"/>
              </a:spcAft>
              <a:buFont typeface="Wingdings 2"/>
              <a:buNone/>
              <a:defRPr/>
            </a:pPr>
            <a:r>
              <a:rPr lang="fr-CA" dirty="0"/>
              <a:t>				</a:t>
            </a:r>
            <a:r>
              <a:rPr lang="fr-CA" i="1" dirty="0">
                <a:solidFill>
                  <a:srgbClr val="800000"/>
                </a:solidFill>
              </a:rPr>
              <a:t>Direction des ressources humaines </a:t>
            </a:r>
          </a:p>
          <a:p>
            <a:pPr marL="0" indent="0" fontAlgn="auto">
              <a:spcBef>
                <a:spcPts val="0"/>
              </a:spcBef>
              <a:spcAft>
                <a:spcPts val="0"/>
              </a:spcAft>
              <a:buFont typeface="Wingdings 2"/>
              <a:buNone/>
              <a:defRPr/>
            </a:pPr>
            <a:r>
              <a:rPr lang="fr-CA" dirty="0"/>
              <a:t>					</a:t>
            </a:r>
            <a:r>
              <a:rPr lang="fr-CA" i="1" dirty="0">
                <a:solidFill>
                  <a:srgbClr val="800000"/>
                </a:solidFill>
              </a:rPr>
              <a:t>Jours fériés Enseignants</a:t>
            </a:r>
          </a:p>
          <a:p>
            <a:pPr marL="274320" indent="-274320" fontAlgn="auto">
              <a:lnSpc>
                <a:spcPct val="110000"/>
              </a:lnSpc>
              <a:spcBef>
                <a:spcPts val="0"/>
              </a:spcBef>
              <a:spcAft>
                <a:spcPts val="0"/>
              </a:spcAft>
              <a:buFont typeface="Wingdings 2"/>
              <a:buChar char=""/>
              <a:defRPr/>
            </a:pPr>
            <a:r>
              <a:rPr lang="fr-CA" dirty="0"/>
              <a:t>Fête du Travail</a:t>
            </a:r>
          </a:p>
          <a:p>
            <a:pPr marL="274320" indent="-274320" fontAlgn="auto">
              <a:lnSpc>
                <a:spcPct val="110000"/>
              </a:lnSpc>
              <a:spcBef>
                <a:spcPts val="500"/>
              </a:spcBef>
              <a:spcAft>
                <a:spcPts val="0"/>
              </a:spcAft>
              <a:buFont typeface="Wingdings 2"/>
              <a:buChar char=""/>
              <a:defRPr/>
            </a:pPr>
            <a:r>
              <a:rPr lang="fr-CA" dirty="0"/>
              <a:t>Action de grâce</a:t>
            </a:r>
          </a:p>
          <a:p>
            <a:pPr marL="274320" indent="-274320" fontAlgn="auto">
              <a:lnSpc>
                <a:spcPct val="110000"/>
              </a:lnSpc>
              <a:spcBef>
                <a:spcPts val="500"/>
              </a:spcBef>
              <a:spcAft>
                <a:spcPts val="0"/>
              </a:spcAft>
              <a:buFont typeface="Wingdings 2"/>
              <a:buChar char=""/>
              <a:defRPr/>
            </a:pPr>
            <a:r>
              <a:rPr lang="fr-CA" dirty="0"/>
              <a:t>25 décembre </a:t>
            </a:r>
          </a:p>
          <a:p>
            <a:pPr marL="274320" indent="-274320" fontAlgn="auto">
              <a:lnSpc>
                <a:spcPct val="110000"/>
              </a:lnSpc>
              <a:spcBef>
                <a:spcPts val="500"/>
              </a:spcBef>
              <a:spcAft>
                <a:spcPts val="0"/>
              </a:spcAft>
              <a:buFont typeface="Wingdings 2"/>
              <a:buChar char=""/>
              <a:defRPr/>
            </a:pPr>
            <a:r>
              <a:rPr lang="fr-CA" dirty="0"/>
              <a:t>1</a:t>
            </a:r>
            <a:r>
              <a:rPr lang="fr-CA" baseline="30000" dirty="0"/>
              <a:t>er</a:t>
            </a:r>
            <a:r>
              <a:rPr lang="fr-CA" dirty="0"/>
              <a:t> janvier </a:t>
            </a:r>
          </a:p>
          <a:p>
            <a:pPr marL="274320" indent="-274320" fontAlgn="auto">
              <a:lnSpc>
                <a:spcPct val="110000"/>
              </a:lnSpc>
              <a:spcBef>
                <a:spcPts val="500"/>
              </a:spcBef>
              <a:spcAft>
                <a:spcPts val="0"/>
              </a:spcAft>
              <a:buFont typeface="Wingdings 2"/>
              <a:buChar char=""/>
              <a:defRPr/>
            </a:pPr>
            <a:r>
              <a:rPr lang="fr-CA" dirty="0"/>
              <a:t>Vendredi saint</a:t>
            </a:r>
          </a:p>
          <a:p>
            <a:pPr marL="274320" indent="-274320" fontAlgn="auto">
              <a:lnSpc>
                <a:spcPct val="110000"/>
              </a:lnSpc>
              <a:spcBef>
                <a:spcPts val="500"/>
              </a:spcBef>
              <a:spcAft>
                <a:spcPts val="0"/>
              </a:spcAft>
              <a:buFont typeface="Wingdings 2"/>
              <a:buChar char=""/>
              <a:defRPr/>
            </a:pPr>
            <a:r>
              <a:rPr lang="fr-CA" dirty="0"/>
              <a:t>Lundi de Pâques</a:t>
            </a:r>
          </a:p>
          <a:p>
            <a:pPr marL="274320" indent="-274320" fontAlgn="auto">
              <a:lnSpc>
                <a:spcPct val="110000"/>
              </a:lnSpc>
              <a:spcBef>
                <a:spcPts val="500"/>
              </a:spcBef>
              <a:spcAft>
                <a:spcPts val="0"/>
              </a:spcAft>
              <a:buFont typeface="Wingdings 2"/>
              <a:buChar char=""/>
              <a:defRPr/>
            </a:pPr>
            <a:r>
              <a:rPr lang="fr-CA" dirty="0"/>
              <a:t>Fête des Patriotes</a:t>
            </a:r>
          </a:p>
          <a:p>
            <a:pPr marL="274320" indent="-274320" fontAlgn="auto">
              <a:lnSpc>
                <a:spcPct val="110000"/>
              </a:lnSpc>
              <a:spcBef>
                <a:spcPts val="500"/>
              </a:spcBef>
              <a:spcAft>
                <a:spcPts val="0"/>
              </a:spcAft>
              <a:buFont typeface="Wingdings 2"/>
              <a:buChar char=""/>
              <a:defRPr/>
            </a:pPr>
            <a:r>
              <a:rPr lang="fr-CA" dirty="0"/>
              <a:t>Fête nationale (</a:t>
            </a:r>
            <a:r>
              <a:rPr lang="fr-CA" sz="1800" dirty="0"/>
              <a:t>1 journée qui s’ajoute à notre période de vacances estivales)</a:t>
            </a:r>
          </a:p>
        </p:txBody>
      </p:sp>
      <p:sp>
        <p:nvSpPr>
          <p:cNvPr id="71685" name="Espace réservé de la date 3"/>
          <p:cNvSpPr>
            <a:spLocks noGrp="1"/>
          </p:cNvSpPr>
          <p:nvPr>
            <p:ph type="dt" sz="quarter" idx="10"/>
            <p:custDataLst>
              <p:tags r:id="rId3"/>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9" name="ZoneTexte 4"/>
          <p:cNvSpPr txBox="1">
            <a:spLocks noChangeArrowheads="1"/>
          </p:cNvSpPr>
          <p:nvPr>
            <p:custDataLst>
              <p:tags r:id="rId4"/>
            </p:custDataLst>
          </p:nvPr>
        </p:nvSpPr>
        <p:spPr bwMode="auto">
          <a:xfrm>
            <a:off x="6228184" y="6503350"/>
            <a:ext cx="1433606" cy="184666"/>
          </a:xfrm>
          <a:prstGeom prst="rect">
            <a:avLst/>
          </a:prstGeom>
          <a:blipFill>
            <a:blip r:embed="rId6" cstate="print"/>
            <a:tile tx="0" ty="0" sx="100000" sy="100000" flip="none" algn="tl"/>
          </a:blipFill>
          <a:ln w="9525">
            <a:solidFill>
              <a:srgbClr val="FFFF00"/>
            </a:solidFill>
            <a:miter lim="800000"/>
            <a:headEnd/>
            <a:tailEnd/>
          </a:ln>
        </p:spPr>
        <p:txBody>
          <a:bodyPr wrap="square" lIns="0" tIns="0" rIns="0" bIns="0">
            <a:spAutoFit/>
          </a:bodyPr>
          <a:lstStyle/>
          <a:p>
            <a:pPr algn="ctr"/>
            <a:r>
              <a:rPr lang="fr-CA" sz="1200" b="1" dirty="0">
                <a:latin typeface="+mn-lt"/>
                <a:hlinkClick r:id="rId7" action="ppaction://hlinksldjump"/>
              </a:rPr>
              <a:t>Menu de la section 6</a:t>
            </a:r>
            <a:endParaRPr lang="fr-CA" sz="1200" b="1" dirty="0">
              <a:latin typeface="+mn-lt"/>
            </a:endParaRPr>
          </a:p>
        </p:txBody>
      </p:sp>
      <p:sp>
        <p:nvSpPr>
          <p:cNvPr id="6" name="Espace réservé du numéro de diapositive 5"/>
          <p:cNvSpPr>
            <a:spLocks noGrp="1"/>
          </p:cNvSpPr>
          <p:nvPr>
            <p:ph type="sldNum" sz="quarter" idx="11"/>
          </p:nvPr>
        </p:nvSpPr>
        <p:spPr/>
        <p:txBody>
          <a:bodyPr/>
          <a:lstStyle/>
          <a:p>
            <a:pPr>
              <a:defRPr/>
            </a:pPr>
            <a:fld id="{BD083B82-993E-4E20-8064-C3CDB65AD39D}" type="slidenum">
              <a:rPr lang="fr-CA" smtClean="0"/>
              <a:pPr>
                <a:defRPr/>
              </a:pPr>
              <a:t>48</a:t>
            </a:fld>
            <a:endParaRPr lang="fr-CA" dirty="0"/>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re 1"/>
          <p:cNvSpPr>
            <a:spLocks noGrp="1"/>
          </p:cNvSpPr>
          <p:nvPr>
            <p:ph type="title"/>
            <p:custDataLst>
              <p:tags r:id="rId1"/>
            </p:custDataLst>
          </p:nvPr>
        </p:nvSpPr>
        <p:spPr>
          <a:xfrm>
            <a:off x="179388" y="188913"/>
            <a:ext cx="8785225" cy="798512"/>
          </a:xfrm>
        </p:spPr>
        <p:txBody>
          <a:bodyPr/>
          <a:lstStyle/>
          <a:p>
            <a:r>
              <a:rPr lang="fr-CA">
                <a:solidFill>
                  <a:srgbClr val="7B9899"/>
                </a:solidFill>
              </a:rPr>
              <a:t>Congés</a:t>
            </a:r>
            <a:endParaRPr lang="fr-CA" sz="2400" b="1">
              <a:solidFill>
                <a:srgbClr val="008000"/>
              </a:solidFill>
            </a:endParaRPr>
          </a:p>
        </p:txBody>
      </p:sp>
      <p:sp>
        <p:nvSpPr>
          <p:cNvPr id="72707" name="Espace réservé de la date 5"/>
          <p:cNvSpPr>
            <a:spLocks noGrp="1"/>
          </p:cNvSpPr>
          <p:nvPr>
            <p:ph type="dt" sz="quarter" idx="10"/>
            <p:custDataLst>
              <p:tags r:id="rId2"/>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4" name="Espace réservé du contenu 3"/>
          <p:cNvSpPr>
            <a:spLocks noGrp="1"/>
          </p:cNvSpPr>
          <p:nvPr>
            <p:ph sz="quarter" idx="1"/>
            <p:custDataLst>
              <p:tags r:id="rId3"/>
            </p:custDataLst>
          </p:nvPr>
        </p:nvSpPr>
        <p:spPr>
          <a:xfrm>
            <a:off x="179388" y="1527175"/>
            <a:ext cx="8785225" cy="4854575"/>
          </a:xfrm>
        </p:spPr>
        <p:txBody>
          <a:bodyPr>
            <a:normAutofit/>
          </a:bodyPr>
          <a:lstStyle/>
          <a:p>
            <a:pPr marL="274320" indent="-274320" fontAlgn="auto">
              <a:spcAft>
                <a:spcPts val="0"/>
              </a:spcAft>
              <a:buFont typeface="Wingdings 2"/>
              <a:buChar char=""/>
              <a:defRPr/>
            </a:pPr>
            <a:r>
              <a:rPr lang="fr-CA" dirty="0"/>
              <a:t>Congés </a:t>
            </a:r>
          </a:p>
          <a:p>
            <a:pPr marL="538163" lvl="1" indent="-179388" fontAlgn="auto">
              <a:spcAft>
                <a:spcPts val="0"/>
              </a:spcAft>
              <a:buFont typeface="Wingdings" pitchFamily="2" charset="2"/>
              <a:buChar char="§"/>
              <a:defRPr/>
            </a:pPr>
            <a:r>
              <a:rPr lang="fr-CA" dirty="0"/>
              <a:t>de maternité – de paternité – parental  </a:t>
            </a:r>
            <a:r>
              <a:rPr lang="fr-CA" sz="1800" b="1" dirty="0">
                <a:solidFill>
                  <a:srgbClr val="008000"/>
                </a:solidFill>
              </a:rPr>
              <a:t>(art. 5-6)</a:t>
            </a:r>
          </a:p>
          <a:p>
            <a:pPr marL="538163" lvl="1" indent="-179388" fontAlgn="auto">
              <a:spcAft>
                <a:spcPts val="0"/>
              </a:spcAft>
              <a:buFont typeface="Wingdings" pitchFamily="2" charset="2"/>
              <a:buChar char="§"/>
              <a:defRPr/>
            </a:pPr>
            <a:r>
              <a:rPr lang="fr-CA" dirty="0"/>
              <a:t>de perfectionnement – sans salaire – de maladie – d’invalidité </a:t>
            </a:r>
          </a:p>
          <a:p>
            <a:pPr marL="538163" lvl="1" indent="-179388" fontAlgn="auto">
              <a:spcAft>
                <a:spcPts val="0"/>
              </a:spcAft>
              <a:buFont typeface="Wingdings" pitchFamily="2" charset="2"/>
              <a:buChar char="§"/>
              <a:defRPr/>
            </a:pPr>
            <a:r>
              <a:rPr lang="fr-CA" dirty="0"/>
              <a:t>spéciaux – pour raisons familiales </a:t>
            </a:r>
            <a:r>
              <a:rPr lang="fr-CA" sz="1800" b="1" dirty="0">
                <a:solidFill>
                  <a:srgbClr val="008000"/>
                </a:solidFill>
              </a:rPr>
              <a:t>(art. 5-9)</a:t>
            </a:r>
          </a:p>
          <a:p>
            <a:pPr marL="811213" lvl="2" indent="0" fontAlgn="auto">
              <a:spcBef>
                <a:spcPts val="0"/>
              </a:spcBef>
              <a:spcAft>
                <a:spcPts val="0"/>
              </a:spcAft>
              <a:buFont typeface="Wingdings 2"/>
              <a:buNone/>
              <a:defRPr/>
            </a:pPr>
            <a:r>
              <a:rPr lang="fr-CA" i="1" dirty="0"/>
              <a:t>déménagement, mariage, décès dans la famille, de compassion, etc.</a:t>
            </a:r>
          </a:p>
          <a:p>
            <a:pPr marL="274320" indent="-274320" fontAlgn="auto">
              <a:spcBef>
                <a:spcPts val="2000"/>
              </a:spcBef>
              <a:spcAft>
                <a:spcPts val="0"/>
              </a:spcAft>
              <a:buFont typeface="Wingdings 2"/>
              <a:buChar char=""/>
              <a:defRPr/>
            </a:pPr>
            <a:r>
              <a:rPr lang="fr-CA" dirty="0"/>
              <a:t>Adressez-vous au syndicat si les réponses obtenues à la Direction des ressources humaines ne vous satisfont pas.</a:t>
            </a:r>
          </a:p>
          <a:p>
            <a:pPr lvl="1" fontAlgn="auto">
              <a:spcAft>
                <a:spcPts val="0"/>
              </a:spcAft>
              <a:buFont typeface="Wingdings"/>
              <a:buChar char=""/>
              <a:defRPr/>
            </a:pPr>
            <a:endParaRPr lang="fr-CA" dirty="0"/>
          </a:p>
          <a:p>
            <a:pPr marL="0" indent="0" fontAlgn="auto">
              <a:spcAft>
                <a:spcPts val="0"/>
              </a:spcAft>
              <a:buFont typeface="Wingdings 2"/>
              <a:buNone/>
              <a:defRPr/>
            </a:pPr>
            <a:r>
              <a:rPr lang="fr-CA" b="1" dirty="0">
                <a:solidFill>
                  <a:srgbClr val="800000"/>
                </a:solidFill>
              </a:rPr>
              <a:t>NOTEZ BIEN</a:t>
            </a:r>
            <a:br>
              <a:rPr lang="fr-CA" b="1" dirty="0">
                <a:solidFill>
                  <a:srgbClr val="800000"/>
                </a:solidFill>
              </a:rPr>
            </a:br>
            <a:r>
              <a:rPr lang="fr-CA" dirty="0"/>
              <a:t>L’ancienneté s’accumule pendant un congé de maternité en proportion de la tâche qui nous </a:t>
            </a:r>
            <a:r>
              <a:rPr lang="fr-CA" u="sng" dirty="0"/>
              <a:t>aurait été attribuée </a:t>
            </a:r>
            <a:r>
              <a:rPr lang="fr-CA" dirty="0"/>
              <a:t>si vous n’aviez pas bénéficié du congé.</a:t>
            </a:r>
          </a:p>
        </p:txBody>
      </p:sp>
      <p:sp>
        <p:nvSpPr>
          <p:cNvPr id="8" name="ZoneTexte 4"/>
          <p:cNvSpPr txBox="1">
            <a:spLocks noChangeArrowheads="1"/>
          </p:cNvSpPr>
          <p:nvPr>
            <p:custDataLst>
              <p:tags r:id="rId4"/>
            </p:custDataLst>
          </p:nvPr>
        </p:nvSpPr>
        <p:spPr bwMode="auto">
          <a:xfrm>
            <a:off x="6228184" y="6503350"/>
            <a:ext cx="1433606" cy="184666"/>
          </a:xfrm>
          <a:prstGeom prst="rect">
            <a:avLst/>
          </a:prstGeom>
          <a:blipFill>
            <a:blip r:embed="rId6" cstate="print"/>
            <a:tile tx="0" ty="0" sx="100000" sy="100000" flip="none" algn="tl"/>
          </a:blipFill>
          <a:ln w="9525">
            <a:solidFill>
              <a:srgbClr val="FFFF00"/>
            </a:solidFill>
            <a:miter lim="800000"/>
            <a:headEnd/>
            <a:tailEnd/>
          </a:ln>
        </p:spPr>
        <p:txBody>
          <a:bodyPr wrap="square" lIns="0" tIns="0" rIns="0" bIns="0">
            <a:spAutoFit/>
          </a:bodyPr>
          <a:lstStyle/>
          <a:p>
            <a:pPr algn="ctr"/>
            <a:r>
              <a:rPr lang="fr-CA" sz="1200" b="1" dirty="0">
                <a:latin typeface="+mn-lt"/>
                <a:hlinkClick r:id="rId7" action="ppaction://hlinksldjump"/>
              </a:rPr>
              <a:t>Menu de la section 6</a:t>
            </a:r>
            <a:endParaRPr lang="fr-CA" sz="1200" b="1" dirty="0">
              <a:latin typeface="+mn-lt"/>
            </a:endParaRPr>
          </a:p>
        </p:txBody>
      </p:sp>
      <p:sp>
        <p:nvSpPr>
          <p:cNvPr id="6" name="Espace réservé du numéro de diapositive 5"/>
          <p:cNvSpPr>
            <a:spLocks noGrp="1"/>
          </p:cNvSpPr>
          <p:nvPr>
            <p:ph type="sldNum" sz="quarter" idx="11"/>
          </p:nvPr>
        </p:nvSpPr>
        <p:spPr/>
        <p:txBody>
          <a:bodyPr/>
          <a:lstStyle/>
          <a:p>
            <a:pPr>
              <a:defRPr/>
            </a:pPr>
            <a:fld id="{BD083B82-993E-4E20-8064-C3CDB65AD39D}" type="slidenum">
              <a:rPr lang="fr-CA" smtClean="0"/>
              <a:pPr>
                <a:defRPr/>
              </a:pPr>
              <a:t>49</a:t>
            </a:fld>
            <a:endParaRPr lang="fr-CA" dirty="0"/>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re 1"/>
          <p:cNvSpPr>
            <a:spLocks noGrp="1"/>
          </p:cNvSpPr>
          <p:nvPr>
            <p:ph type="title"/>
            <p:custDataLst>
              <p:tags r:id="rId1"/>
            </p:custDataLst>
          </p:nvPr>
        </p:nvSpPr>
        <p:spPr/>
        <p:txBody>
          <a:bodyPr/>
          <a:lstStyle/>
          <a:p>
            <a:r>
              <a:rPr lang="fr-CA" dirty="0"/>
              <a:t>Perfectionnement</a:t>
            </a:r>
          </a:p>
        </p:txBody>
      </p:sp>
      <p:sp>
        <p:nvSpPr>
          <p:cNvPr id="4" name="Espace réservé du contenu 3"/>
          <p:cNvSpPr>
            <a:spLocks noGrp="1"/>
          </p:cNvSpPr>
          <p:nvPr>
            <p:ph sz="quarter" idx="1"/>
            <p:custDataLst>
              <p:tags r:id="rId2"/>
            </p:custDataLst>
          </p:nvPr>
        </p:nvSpPr>
        <p:spPr/>
        <p:txBody>
          <a:bodyPr>
            <a:normAutofit/>
          </a:bodyPr>
          <a:lstStyle/>
          <a:p>
            <a:pPr>
              <a:spcBef>
                <a:spcPts val="1500"/>
              </a:spcBef>
            </a:pPr>
            <a:r>
              <a:rPr lang="fr-CA" dirty="0"/>
              <a:t>Vos demandes de remboursement de perfectionnement doivent être soumises </a:t>
            </a:r>
            <a:r>
              <a:rPr lang="fr-CA" b="1" dirty="0">
                <a:solidFill>
                  <a:srgbClr val="800000"/>
                </a:solidFill>
              </a:rPr>
              <a:t>au préalable </a:t>
            </a:r>
            <a:r>
              <a:rPr lang="fr-CA" dirty="0"/>
              <a:t>au comité de perfectionnement par l’entremise du Service des ressources humaines.</a:t>
            </a:r>
          </a:p>
          <a:p>
            <a:pPr>
              <a:spcBef>
                <a:spcPts val="1500"/>
              </a:spcBef>
            </a:pPr>
            <a:r>
              <a:rPr lang="fr-CA" dirty="0"/>
              <a:t>Les demandes doivent être accompagnées d’une </a:t>
            </a:r>
            <a:r>
              <a:rPr lang="fr-CA" b="1" dirty="0">
                <a:solidFill>
                  <a:srgbClr val="800000"/>
                </a:solidFill>
              </a:rPr>
              <a:t>lettre</a:t>
            </a:r>
            <a:r>
              <a:rPr lang="fr-CA" dirty="0"/>
              <a:t> expliquant en quoi l’activité constitue un perfectionnement et de toutes les </a:t>
            </a:r>
            <a:r>
              <a:rPr lang="fr-CA" b="1" dirty="0">
                <a:solidFill>
                  <a:srgbClr val="800000"/>
                </a:solidFill>
              </a:rPr>
              <a:t>pièces justificatives</a:t>
            </a:r>
            <a:r>
              <a:rPr lang="fr-CA" dirty="0"/>
              <a:t> </a:t>
            </a:r>
            <a:r>
              <a:rPr lang="fr-CA" sz="1800" dirty="0"/>
              <a:t>(détails de l’activité, preuve d’inscription, preuve de paiement, attestation de participation, etc.)</a:t>
            </a:r>
          </a:p>
          <a:p>
            <a:pPr>
              <a:spcBef>
                <a:spcPts val="1500"/>
              </a:spcBef>
            </a:pPr>
            <a:r>
              <a:rPr lang="fr-CA" dirty="0"/>
              <a:t>Si le perfectionnement implique un </a:t>
            </a:r>
            <a:r>
              <a:rPr lang="fr-CA" b="1" dirty="0">
                <a:solidFill>
                  <a:srgbClr val="800000"/>
                </a:solidFill>
              </a:rPr>
              <a:t>congé</a:t>
            </a:r>
            <a:r>
              <a:rPr lang="fr-CA" dirty="0"/>
              <a:t>, ce congé doit faire l’objet d’une demande à votre supérieur immédiat </a:t>
            </a:r>
            <a:r>
              <a:rPr lang="fr-CA" sz="1800" dirty="0"/>
              <a:t>(directeur adjoint aux études)</a:t>
            </a:r>
            <a:r>
              <a:rPr lang="fr-CA" dirty="0"/>
              <a:t>.</a:t>
            </a:r>
          </a:p>
          <a:p>
            <a:pPr>
              <a:spcBef>
                <a:spcPts val="1500"/>
              </a:spcBef>
            </a:pPr>
            <a:r>
              <a:rPr lang="fr-CA" dirty="0"/>
              <a:t>Attention aux </a:t>
            </a:r>
            <a:r>
              <a:rPr lang="fr-CA" b="1" dirty="0">
                <a:solidFill>
                  <a:srgbClr val="800000"/>
                </a:solidFill>
              </a:rPr>
              <a:t>délais</a:t>
            </a:r>
            <a:r>
              <a:rPr lang="fr-CA" dirty="0"/>
              <a:t> pour demander les remboursements!</a:t>
            </a:r>
          </a:p>
          <a:p>
            <a:pPr>
              <a:spcBef>
                <a:spcPts val="1500"/>
              </a:spcBef>
            </a:pPr>
            <a:r>
              <a:rPr lang="fr-CA" dirty="0"/>
              <a:t>Lisez le formulaire et toutes les petites notes qu’il contient!</a:t>
            </a:r>
          </a:p>
        </p:txBody>
      </p:sp>
      <p:sp>
        <p:nvSpPr>
          <p:cNvPr id="73733" name="Espace réservé de la date 5"/>
          <p:cNvSpPr>
            <a:spLocks noGrp="1"/>
          </p:cNvSpPr>
          <p:nvPr>
            <p:ph type="dt" sz="quarter" idx="10"/>
            <p:custDataLst>
              <p:tags r:id="rId3"/>
            </p:custDataLst>
          </p:nvPr>
        </p:nvSpPr>
        <p:spPr/>
        <p:txBody>
          <a:bodyPr/>
          <a:lstStyle/>
          <a:p>
            <a:r>
              <a:rPr lang="fr-FR"/>
              <a:t>2019-03-28</a:t>
            </a:r>
            <a:endParaRPr lang="fr-CA"/>
          </a:p>
        </p:txBody>
      </p:sp>
      <p:sp>
        <p:nvSpPr>
          <p:cNvPr id="6" name="Espace réservé du numéro de diapositive 5"/>
          <p:cNvSpPr>
            <a:spLocks noGrp="1"/>
          </p:cNvSpPr>
          <p:nvPr>
            <p:ph type="sldNum" sz="quarter" idx="11"/>
          </p:nvPr>
        </p:nvSpPr>
        <p:spPr/>
        <p:txBody>
          <a:bodyPr/>
          <a:lstStyle/>
          <a:p>
            <a:fld id="{BD083B82-993E-4E20-8064-C3CDB65AD39D}" type="slidenum">
              <a:rPr lang="fr-CA" smtClean="0"/>
              <a:pPr/>
              <a:t>50</a:t>
            </a:fld>
            <a:endParaRPr lang="fr-CA" dirty="0"/>
          </a:p>
        </p:txBody>
      </p:sp>
      <p:sp>
        <p:nvSpPr>
          <p:cNvPr id="9" name="ZoneTexte 4"/>
          <p:cNvSpPr txBox="1">
            <a:spLocks noChangeArrowheads="1"/>
          </p:cNvSpPr>
          <p:nvPr>
            <p:custDataLst>
              <p:tags r:id="rId4"/>
            </p:custDataLst>
          </p:nvPr>
        </p:nvSpPr>
        <p:spPr bwMode="auto">
          <a:xfrm>
            <a:off x="6228184" y="6503350"/>
            <a:ext cx="1433606" cy="184666"/>
          </a:xfrm>
          <a:prstGeom prst="rect">
            <a:avLst/>
          </a:prstGeom>
          <a:blipFill>
            <a:blip r:embed="rId6" cstate="print"/>
            <a:tile tx="0" ty="0" sx="100000" sy="100000" flip="none" algn="tl"/>
          </a:blipFill>
          <a:ln w="9525">
            <a:solidFill>
              <a:srgbClr val="FFFF00"/>
            </a:solidFill>
            <a:miter lim="800000"/>
            <a:headEnd/>
            <a:tailEnd/>
          </a:ln>
        </p:spPr>
        <p:txBody>
          <a:bodyPr wrap="square" lIns="0" tIns="0" rIns="0" bIns="0">
            <a:spAutoFit/>
          </a:bodyPr>
          <a:lstStyle/>
          <a:p>
            <a:pPr algn="ctr"/>
            <a:r>
              <a:rPr lang="fr-CA" sz="1200" b="1" dirty="0">
                <a:latin typeface="+mn-lt"/>
                <a:hlinkClick r:id="rId7" action="ppaction://hlinksldjump"/>
              </a:rPr>
              <a:t>Menu de la section 6</a:t>
            </a:r>
            <a:endParaRPr lang="fr-CA" sz="1200" b="1" dirty="0">
              <a:latin typeface="+mn-lt"/>
            </a:endParaRP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179388" y="188913"/>
            <a:ext cx="8785225" cy="863600"/>
          </a:xfrm>
        </p:spPr>
        <p:txBody>
          <a:bodyPr anchor="ctr">
            <a:normAutofit/>
          </a:bodyPr>
          <a:lstStyle/>
          <a:p>
            <a:pPr fontAlgn="auto">
              <a:spcAft>
                <a:spcPts val="0"/>
              </a:spcAft>
              <a:defRPr/>
            </a:pPr>
            <a:r>
              <a:rPr lang="fr-CA" dirty="0"/>
              <a:t>Assurances</a:t>
            </a:r>
            <a:endParaRPr lang="fr-CA" sz="1800" dirty="0">
              <a:solidFill>
                <a:schemeClr val="accent1">
                  <a:lumMod val="50000"/>
                </a:schemeClr>
              </a:solidFill>
            </a:endParaRPr>
          </a:p>
        </p:txBody>
      </p:sp>
      <p:sp>
        <p:nvSpPr>
          <p:cNvPr id="4" name="Espace réservé du contenu 3"/>
          <p:cNvSpPr>
            <a:spLocks noGrp="1"/>
          </p:cNvSpPr>
          <p:nvPr>
            <p:ph sz="quarter" idx="1"/>
            <p:custDataLst>
              <p:tags r:id="rId2"/>
            </p:custDataLst>
          </p:nvPr>
        </p:nvSpPr>
        <p:spPr>
          <a:xfrm>
            <a:off x="179388" y="1412875"/>
            <a:ext cx="8785225" cy="4968875"/>
          </a:xfrm>
        </p:spPr>
        <p:txBody>
          <a:bodyPr anchor="ctr">
            <a:normAutofit/>
          </a:bodyPr>
          <a:lstStyle/>
          <a:p>
            <a:pPr marL="274320" indent="-274320" fontAlgn="auto">
              <a:spcBef>
                <a:spcPts val="0"/>
              </a:spcBef>
              <a:spcAft>
                <a:spcPts val="0"/>
              </a:spcAft>
              <a:buFont typeface="Wingdings 2"/>
              <a:buChar char=""/>
              <a:defRPr/>
            </a:pPr>
            <a:r>
              <a:rPr lang="fr-CA" dirty="0"/>
              <a:t>L’adhésion à un régime d’assurance collective est </a:t>
            </a:r>
            <a:r>
              <a:rPr lang="fr-CA" b="1" dirty="0">
                <a:solidFill>
                  <a:srgbClr val="800000"/>
                </a:solidFill>
              </a:rPr>
              <a:t>obligatoire</a:t>
            </a:r>
            <a:r>
              <a:rPr lang="fr-CA" dirty="0">
                <a:solidFill>
                  <a:srgbClr val="800000"/>
                </a:solidFill>
              </a:rPr>
              <a:t> </a:t>
            </a:r>
            <a:r>
              <a:rPr lang="fr-CA" dirty="0"/>
              <a:t>lorsque notre situation nous y donne accès d’une manière ou d’une autre. </a:t>
            </a:r>
          </a:p>
          <a:p>
            <a:pPr marL="274320" indent="-274320" fontAlgn="auto">
              <a:spcBef>
                <a:spcPts val="1000"/>
              </a:spcBef>
              <a:spcAft>
                <a:spcPts val="0"/>
              </a:spcAft>
              <a:buFont typeface="Wingdings 2"/>
              <a:buChar char=""/>
              <a:defRPr/>
            </a:pPr>
            <a:r>
              <a:rPr lang="fr-CA" dirty="0"/>
              <a:t>On peut choisir l'</a:t>
            </a:r>
            <a:r>
              <a:rPr lang="fr-CA" b="1" dirty="0">
                <a:solidFill>
                  <a:srgbClr val="800000"/>
                </a:solidFill>
              </a:rPr>
              <a:t>assurance d’un conjoint </a:t>
            </a:r>
            <a:r>
              <a:rPr lang="fr-CA" dirty="0"/>
              <a:t>si elle est plus avantageuse.</a:t>
            </a:r>
          </a:p>
          <a:p>
            <a:pPr marL="274320" indent="-274320" fontAlgn="auto">
              <a:spcBef>
                <a:spcPts val="1000"/>
              </a:spcBef>
              <a:spcAft>
                <a:spcPts val="0"/>
              </a:spcAft>
              <a:buFont typeface="Wingdings 2"/>
              <a:buChar char=""/>
              <a:defRPr/>
            </a:pPr>
            <a:r>
              <a:rPr lang="fr-CA" dirty="0"/>
              <a:t>Lorsqu'on cesse d’être couvert par l'assurance collective, il faut aviser le gouvernement. La contribution à </a:t>
            </a:r>
            <a:r>
              <a:rPr lang="fr-CA" b="1" dirty="0"/>
              <a:t>l'</a:t>
            </a:r>
            <a:r>
              <a:rPr lang="fr-CA" b="1" dirty="0">
                <a:solidFill>
                  <a:srgbClr val="800000"/>
                </a:solidFill>
              </a:rPr>
              <a:t>assurance médicaments du gouvernement</a:t>
            </a:r>
            <a:r>
              <a:rPr lang="fr-CA" dirty="0">
                <a:solidFill>
                  <a:srgbClr val="800000"/>
                </a:solidFill>
              </a:rPr>
              <a:t> </a:t>
            </a:r>
            <a:r>
              <a:rPr lang="fr-CA" dirty="0"/>
              <a:t>s’effectue alors au moment de la déclaration de revenus.</a:t>
            </a:r>
          </a:p>
          <a:p>
            <a:pPr marL="274320" indent="-274320" fontAlgn="auto">
              <a:spcBef>
                <a:spcPts val="1000"/>
              </a:spcBef>
              <a:spcAft>
                <a:spcPts val="0"/>
              </a:spcAft>
              <a:buFont typeface="Wingdings 2"/>
              <a:buChar char=""/>
              <a:defRPr/>
            </a:pPr>
            <a:r>
              <a:rPr lang="fr-CA" dirty="0"/>
              <a:t>Notre assurance collective est modulaire </a:t>
            </a:r>
            <a:r>
              <a:rPr lang="fr-CA" b="1" dirty="0">
                <a:solidFill>
                  <a:srgbClr val="800000"/>
                </a:solidFill>
              </a:rPr>
              <a:t>A-B-C</a:t>
            </a:r>
            <a:r>
              <a:rPr lang="fr-CA" dirty="0"/>
              <a:t> (voir le site de la FNEEQ). </a:t>
            </a:r>
          </a:p>
          <a:p>
            <a:pPr marL="274320" indent="-274320" fontAlgn="auto">
              <a:spcBef>
                <a:spcPts val="1000"/>
              </a:spcBef>
              <a:spcAft>
                <a:spcPts val="0"/>
              </a:spcAft>
              <a:buFont typeface="Wingdings 2"/>
              <a:buChar char=""/>
              <a:defRPr/>
            </a:pPr>
            <a:r>
              <a:rPr lang="fr-CA" dirty="0"/>
              <a:t>L’assurance </a:t>
            </a:r>
            <a:r>
              <a:rPr lang="fr-CA" b="1" dirty="0">
                <a:solidFill>
                  <a:srgbClr val="800000"/>
                </a:solidFill>
              </a:rPr>
              <a:t>invalidité longue durée</a:t>
            </a:r>
            <a:r>
              <a:rPr lang="fr-CA" b="1" dirty="0"/>
              <a:t> </a:t>
            </a:r>
            <a:r>
              <a:rPr lang="fr-CA" dirty="0"/>
              <a:t>est obligatoire pour les permanents seulement, mais il est fortement conseillé à tous d’y adhérer. </a:t>
            </a:r>
          </a:p>
          <a:p>
            <a:pPr marL="274320" indent="-274320" fontAlgn="auto">
              <a:spcBef>
                <a:spcPts val="1000"/>
              </a:spcBef>
              <a:spcAft>
                <a:spcPts val="0"/>
              </a:spcAft>
              <a:buFont typeface="Wingdings 2"/>
              <a:buChar char=""/>
              <a:defRPr/>
            </a:pPr>
            <a:r>
              <a:rPr lang="fr-CA" dirty="0"/>
              <a:t>Pour obtenir des renseignements concernant les modalités de remboursement, il faut s’adresser au Service des ressources humaines.</a:t>
            </a:r>
          </a:p>
        </p:txBody>
      </p:sp>
      <p:sp>
        <p:nvSpPr>
          <p:cNvPr id="74757" name="Espace réservé de la date 5"/>
          <p:cNvSpPr>
            <a:spLocks noGrp="1"/>
          </p:cNvSpPr>
          <p:nvPr>
            <p:ph type="dt" sz="quarter" idx="10"/>
            <p:custDataLst>
              <p:tags r:id="rId3"/>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8" name="ZoneTexte 4"/>
          <p:cNvSpPr txBox="1">
            <a:spLocks noChangeArrowheads="1"/>
          </p:cNvSpPr>
          <p:nvPr>
            <p:custDataLst>
              <p:tags r:id="rId4"/>
            </p:custDataLst>
          </p:nvPr>
        </p:nvSpPr>
        <p:spPr bwMode="auto">
          <a:xfrm>
            <a:off x="6228184" y="6503350"/>
            <a:ext cx="1433606" cy="184666"/>
          </a:xfrm>
          <a:prstGeom prst="rect">
            <a:avLst/>
          </a:prstGeom>
          <a:blipFill>
            <a:blip r:embed="rId6" cstate="print"/>
            <a:tile tx="0" ty="0" sx="100000" sy="100000" flip="none" algn="tl"/>
          </a:blipFill>
          <a:ln w="9525">
            <a:solidFill>
              <a:srgbClr val="FFFF00"/>
            </a:solidFill>
            <a:miter lim="800000"/>
            <a:headEnd/>
            <a:tailEnd/>
          </a:ln>
        </p:spPr>
        <p:txBody>
          <a:bodyPr wrap="square" lIns="0" tIns="0" rIns="0" bIns="0">
            <a:spAutoFit/>
          </a:bodyPr>
          <a:lstStyle/>
          <a:p>
            <a:pPr algn="ctr"/>
            <a:r>
              <a:rPr lang="fr-CA" sz="1200" b="1" dirty="0">
                <a:latin typeface="+mn-lt"/>
                <a:hlinkClick r:id="rId7" action="ppaction://hlinksldjump"/>
              </a:rPr>
              <a:t>Menu de la section 6</a:t>
            </a:r>
            <a:endParaRPr lang="fr-CA" sz="1200" b="1" dirty="0">
              <a:latin typeface="+mn-lt"/>
            </a:endParaRPr>
          </a:p>
        </p:txBody>
      </p:sp>
      <p:sp>
        <p:nvSpPr>
          <p:cNvPr id="6" name="Espace réservé du numéro de diapositive 5"/>
          <p:cNvSpPr>
            <a:spLocks noGrp="1"/>
          </p:cNvSpPr>
          <p:nvPr>
            <p:ph type="sldNum" sz="quarter" idx="11"/>
          </p:nvPr>
        </p:nvSpPr>
        <p:spPr/>
        <p:txBody>
          <a:bodyPr/>
          <a:lstStyle/>
          <a:p>
            <a:pPr>
              <a:defRPr/>
            </a:pPr>
            <a:fld id="{BD083B82-993E-4E20-8064-C3CDB65AD39D}" type="slidenum">
              <a:rPr lang="fr-CA" smtClean="0"/>
              <a:pPr>
                <a:defRPr/>
              </a:pPr>
              <a:t>51</a:t>
            </a:fld>
            <a:endParaRPr lang="fr-CA" dirty="0"/>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re 1"/>
          <p:cNvSpPr>
            <a:spLocks noGrp="1"/>
          </p:cNvSpPr>
          <p:nvPr>
            <p:ph type="title"/>
            <p:custDataLst>
              <p:tags r:id="rId1"/>
            </p:custDataLst>
          </p:nvPr>
        </p:nvSpPr>
        <p:spPr/>
        <p:txBody>
          <a:bodyPr/>
          <a:lstStyle/>
          <a:p>
            <a:r>
              <a:rPr lang="fr-CA" dirty="0"/>
              <a:t>PVRTT (art. 5-14.00)</a:t>
            </a:r>
          </a:p>
        </p:txBody>
      </p:sp>
      <p:sp>
        <p:nvSpPr>
          <p:cNvPr id="4" name="Espace réservé du contenu 3"/>
          <p:cNvSpPr>
            <a:spLocks noGrp="1"/>
          </p:cNvSpPr>
          <p:nvPr>
            <p:ph sz="quarter" idx="1"/>
            <p:custDataLst>
              <p:tags r:id="rId2"/>
            </p:custDataLst>
          </p:nvPr>
        </p:nvSpPr>
        <p:spPr>
          <a:xfrm>
            <a:off x="179512" y="1628801"/>
            <a:ext cx="8784976" cy="4752528"/>
          </a:xfrm>
        </p:spPr>
        <p:txBody>
          <a:bodyPr anchor="ctr">
            <a:normAutofit fontScale="77500" lnSpcReduction="20000"/>
          </a:bodyPr>
          <a:lstStyle/>
          <a:p>
            <a:pPr algn="just">
              <a:lnSpc>
                <a:spcPct val="110000"/>
              </a:lnSpc>
            </a:pPr>
            <a:r>
              <a:rPr lang="fr-CA" dirty="0"/>
              <a:t>En théorie, le programme volontaire de réduction de temps de travail (PVRTT) est une possibilité pour les profs qui jouissent d’un temps complet annuel (TC) et qui cumulent trois ans d’ancienneté. </a:t>
            </a:r>
          </a:p>
          <a:p>
            <a:pPr algn="just">
              <a:lnSpc>
                <a:spcPct val="110000"/>
              </a:lnSpc>
              <a:spcBef>
                <a:spcPts val="1500"/>
              </a:spcBef>
            </a:pPr>
            <a:r>
              <a:rPr lang="fr-CA" dirty="0"/>
              <a:t>En pratique toutefois, il est rare qu’un prof non permanent soit assuré d’un TC au moment où il faut annoncer notre intention de nous prévaloir du programme. C’est la raison pour laquelle on entend souvent dire qu’un PVRTT n’est possible que si on jouit de la permanence.</a:t>
            </a:r>
          </a:p>
          <a:p>
            <a:pPr algn="just">
              <a:lnSpc>
                <a:spcPct val="110000"/>
              </a:lnSpc>
              <a:spcBef>
                <a:spcPts val="1500"/>
              </a:spcBef>
            </a:pPr>
            <a:r>
              <a:rPr lang="fr-CA" dirty="0"/>
              <a:t>Notez bien qu’une entente locale modifie les </a:t>
            </a:r>
            <a:r>
              <a:rPr lang="fr-CA" b="1" u="sng" dirty="0"/>
              <a:t>échéances</a:t>
            </a:r>
            <a:r>
              <a:rPr lang="fr-CA" b="1" dirty="0"/>
              <a:t> </a:t>
            </a:r>
            <a:r>
              <a:rPr lang="fr-CA" dirty="0"/>
              <a:t>prévues à la convention collective. Ainsi, les demandes doivent parvenir au Service des ressources humaines avant le </a:t>
            </a:r>
            <a:r>
              <a:rPr lang="fr-CA" b="1" u="sng" dirty="0">
                <a:uFill>
                  <a:solidFill>
                    <a:srgbClr val="800000"/>
                  </a:solidFill>
                </a:uFill>
              </a:rPr>
              <a:t>1</a:t>
            </a:r>
            <a:r>
              <a:rPr lang="fr-CA" b="1" u="sng" baseline="30000" dirty="0">
                <a:uFill>
                  <a:solidFill>
                    <a:srgbClr val="800000"/>
                  </a:solidFill>
                </a:uFill>
              </a:rPr>
              <a:t>er</a:t>
            </a:r>
            <a:r>
              <a:rPr lang="fr-CA" b="1" u="sng" dirty="0">
                <a:uFill>
                  <a:solidFill>
                    <a:srgbClr val="800000"/>
                  </a:solidFill>
                </a:uFill>
              </a:rPr>
              <a:t> mai</a:t>
            </a:r>
            <a:r>
              <a:rPr lang="fr-CA" b="1" dirty="0"/>
              <a:t> </a:t>
            </a:r>
            <a:r>
              <a:rPr lang="fr-CA" dirty="0"/>
              <a:t>à la session d’automne, ou avant le </a:t>
            </a:r>
            <a:r>
              <a:rPr lang="fr-CA" b="1" u="sng" dirty="0">
                <a:uFill>
                  <a:solidFill>
                    <a:srgbClr val="800000"/>
                  </a:solidFill>
                </a:uFill>
              </a:rPr>
              <a:t>1</a:t>
            </a:r>
            <a:r>
              <a:rPr lang="fr-CA" b="1" u="sng" baseline="30000" dirty="0">
                <a:uFill>
                  <a:solidFill>
                    <a:srgbClr val="800000"/>
                  </a:solidFill>
                </a:uFill>
              </a:rPr>
              <a:t>er</a:t>
            </a:r>
            <a:r>
              <a:rPr lang="fr-CA" b="1" u="sng" dirty="0">
                <a:uFill>
                  <a:solidFill>
                    <a:srgbClr val="800000"/>
                  </a:solidFill>
                </a:uFill>
              </a:rPr>
              <a:t> novembre</a:t>
            </a:r>
            <a:r>
              <a:rPr lang="fr-CA" b="1" dirty="0"/>
              <a:t> </a:t>
            </a:r>
            <a:r>
              <a:rPr lang="fr-CA" dirty="0"/>
              <a:t>à la session d’hiver (avant la répartition) </a:t>
            </a:r>
            <a:r>
              <a:rPr lang="fr-CA" sz="1800" i="1" dirty="0">
                <a:solidFill>
                  <a:srgbClr val="C00000"/>
                </a:solidFill>
              </a:rPr>
              <a:t>Voir précisions à la diapo suivante</a:t>
            </a:r>
            <a:endParaRPr lang="fr-CA" dirty="0">
              <a:solidFill>
                <a:srgbClr val="C00000"/>
              </a:solidFill>
            </a:endParaRPr>
          </a:p>
          <a:p>
            <a:pPr algn="just">
              <a:lnSpc>
                <a:spcPct val="110000"/>
              </a:lnSpc>
              <a:spcBef>
                <a:spcPts val="1500"/>
              </a:spcBef>
            </a:pPr>
            <a:r>
              <a:rPr lang="fr-CA" dirty="0"/>
              <a:t>Le pourcentage de réduction de temps de travail doit correspondre à la valeur des cours retranchés de la tâche… Par exemple, dans un département où tous les cours sont des cours de 75 heures, il serait impossible de se prévaloir d’un PVRTT de 10 %.</a:t>
            </a:r>
          </a:p>
          <a:p>
            <a:pPr marL="269875" indent="0">
              <a:lnSpc>
                <a:spcPct val="120000"/>
              </a:lnSpc>
              <a:spcBef>
                <a:spcPts val="1500"/>
              </a:spcBef>
              <a:buNone/>
            </a:pPr>
            <a:r>
              <a:rPr lang="fr-CA" u="sng" dirty="0">
                <a:uFill>
                  <a:solidFill>
                    <a:srgbClr val="800000"/>
                  </a:solidFill>
                </a:uFill>
              </a:rPr>
              <a:t>Minimum</a:t>
            </a:r>
            <a:r>
              <a:rPr lang="fr-CA" dirty="0"/>
              <a:t> de réduction = 10 % annuellement ou 20 % session</a:t>
            </a:r>
            <a:br>
              <a:rPr lang="fr-CA" dirty="0"/>
            </a:br>
            <a:r>
              <a:rPr lang="fr-CA" u="sng" dirty="0">
                <a:uFill>
                  <a:solidFill>
                    <a:srgbClr val="800000"/>
                  </a:solidFill>
                </a:uFill>
              </a:rPr>
              <a:t>Maximum</a:t>
            </a:r>
            <a:r>
              <a:rPr lang="fr-CA" dirty="0"/>
              <a:t> de réduction = 60 % annuellement (tâche = 40 %)</a:t>
            </a:r>
          </a:p>
          <a:p>
            <a:pPr marL="269875" indent="0">
              <a:lnSpc>
                <a:spcPct val="120000"/>
              </a:lnSpc>
              <a:spcBef>
                <a:spcPts val="0"/>
              </a:spcBef>
              <a:buNone/>
            </a:pPr>
            <a:endParaRPr lang="fr-CA" dirty="0"/>
          </a:p>
        </p:txBody>
      </p:sp>
      <p:sp>
        <p:nvSpPr>
          <p:cNvPr id="75779" name="Espace réservé de la date 2"/>
          <p:cNvSpPr>
            <a:spLocks noGrp="1"/>
          </p:cNvSpPr>
          <p:nvPr>
            <p:ph type="dt" sz="quarter" idx="10"/>
            <p:custDataLst>
              <p:tags r:id="rId3"/>
            </p:custDataLst>
          </p:nvPr>
        </p:nvSpPr>
        <p:spPr/>
        <p:txBody>
          <a:bodyPr/>
          <a:lstStyle/>
          <a:p>
            <a:r>
              <a:rPr lang="fr-FR"/>
              <a:t>2019-03-28</a:t>
            </a:r>
            <a:endParaRPr lang="fr-CA" dirty="0"/>
          </a:p>
        </p:txBody>
      </p:sp>
      <p:sp>
        <p:nvSpPr>
          <p:cNvPr id="6" name="Espace réservé du numéro de diapositive 5"/>
          <p:cNvSpPr>
            <a:spLocks noGrp="1"/>
          </p:cNvSpPr>
          <p:nvPr>
            <p:ph type="sldNum" sz="quarter" idx="11"/>
          </p:nvPr>
        </p:nvSpPr>
        <p:spPr/>
        <p:txBody>
          <a:bodyPr/>
          <a:lstStyle/>
          <a:p>
            <a:fld id="{BD083B82-993E-4E20-8064-C3CDB65AD39D}" type="slidenum">
              <a:rPr lang="fr-CA" smtClean="0"/>
              <a:pPr/>
              <a:t>52</a:t>
            </a:fld>
            <a:endParaRPr lang="fr-CA" dirty="0"/>
          </a:p>
        </p:txBody>
      </p:sp>
      <p:sp>
        <p:nvSpPr>
          <p:cNvPr id="7" name="ZoneTexte 4"/>
          <p:cNvSpPr txBox="1">
            <a:spLocks noChangeArrowheads="1"/>
          </p:cNvSpPr>
          <p:nvPr>
            <p:custDataLst>
              <p:tags r:id="rId4"/>
            </p:custDataLst>
          </p:nvPr>
        </p:nvSpPr>
        <p:spPr bwMode="auto">
          <a:xfrm>
            <a:off x="6228184" y="6503350"/>
            <a:ext cx="1433606" cy="184666"/>
          </a:xfrm>
          <a:prstGeom prst="rect">
            <a:avLst/>
          </a:prstGeom>
          <a:blipFill>
            <a:blip r:embed="rId6" cstate="print"/>
            <a:tile tx="0" ty="0" sx="100000" sy="100000" flip="none" algn="tl"/>
          </a:blipFill>
          <a:ln w="9525">
            <a:solidFill>
              <a:srgbClr val="FFFF00"/>
            </a:solidFill>
            <a:miter lim="800000"/>
            <a:headEnd/>
            <a:tailEnd/>
          </a:ln>
        </p:spPr>
        <p:txBody>
          <a:bodyPr wrap="square" lIns="0" tIns="0" rIns="0" bIns="0">
            <a:spAutoFit/>
          </a:bodyPr>
          <a:lstStyle/>
          <a:p>
            <a:pPr algn="ctr"/>
            <a:r>
              <a:rPr lang="fr-CA" sz="1200" b="1" dirty="0">
                <a:latin typeface="+mn-lt"/>
                <a:hlinkClick r:id="rId7" action="ppaction://hlinksldjump"/>
              </a:rPr>
              <a:t>Menu de la section 6</a:t>
            </a:r>
            <a:endParaRPr lang="fr-CA" sz="1200" b="1" dirty="0">
              <a:latin typeface="+mn-lt"/>
            </a:endParaRP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re 1"/>
          <p:cNvSpPr>
            <a:spLocks noGrp="1"/>
          </p:cNvSpPr>
          <p:nvPr>
            <p:ph type="title"/>
            <p:custDataLst>
              <p:tags r:id="rId1"/>
            </p:custDataLst>
          </p:nvPr>
        </p:nvSpPr>
        <p:spPr/>
        <p:txBody>
          <a:bodyPr/>
          <a:lstStyle/>
          <a:p>
            <a:r>
              <a:rPr lang="fr-CA" dirty="0"/>
              <a:t>PVRTT (art. 5-14.00)</a:t>
            </a:r>
          </a:p>
        </p:txBody>
      </p:sp>
      <p:sp>
        <p:nvSpPr>
          <p:cNvPr id="4" name="Espace réservé du contenu 3"/>
          <p:cNvSpPr>
            <a:spLocks noGrp="1"/>
          </p:cNvSpPr>
          <p:nvPr>
            <p:ph sz="quarter" idx="1"/>
            <p:custDataLst>
              <p:tags r:id="rId2"/>
            </p:custDataLst>
          </p:nvPr>
        </p:nvSpPr>
        <p:spPr>
          <a:xfrm>
            <a:off x="179512" y="1628801"/>
            <a:ext cx="8784976" cy="4752528"/>
          </a:xfrm>
        </p:spPr>
        <p:txBody>
          <a:bodyPr>
            <a:normAutofit fontScale="77500" lnSpcReduction="20000"/>
          </a:bodyPr>
          <a:lstStyle/>
          <a:p>
            <a:pPr marL="539750" indent="0">
              <a:lnSpc>
                <a:spcPct val="120000"/>
              </a:lnSpc>
              <a:spcBef>
                <a:spcPts val="1500"/>
              </a:spcBef>
              <a:buNone/>
            </a:pPr>
            <a:r>
              <a:rPr lang="fr-CA" u="sng" dirty="0">
                <a:uFill>
                  <a:solidFill>
                    <a:srgbClr val="800000"/>
                  </a:solidFill>
                </a:uFill>
              </a:rPr>
              <a:t>Exemple</a:t>
            </a:r>
            <a:r>
              <a:rPr lang="fr-CA" dirty="0">
                <a:uFill>
                  <a:solidFill>
                    <a:srgbClr val="800000"/>
                  </a:solidFill>
                </a:uFill>
              </a:rPr>
              <a:t> en supposant une réduction de 20 % annoncée le </a:t>
            </a:r>
            <a:r>
              <a:rPr lang="fr-CA" u="sng" dirty="0">
                <a:uFill>
                  <a:solidFill>
                    <a:srgbClr val="800000"/>
                  </a:solidFill>
                </a:uFill>
              </a:rPr>
              <a:t>1</a:t>
            </a:r>
            <a:r>
              <a:rPr lang="fr-CA" u="sng" baseline="30000" dirty="0">
                <a:uFill>
                  <a:solidFill>
                    <a:srgbClr val="800000"/>
                  </a:solidFill>
                </a:uFill>
              </a:rPr>
              <a:t>er</a:t>
            </a:r>
            <a:r>
              <a:rPr lang="fr-CA" u="sng" dirty="0">
                <a:uFill>
                  <a:solidFill>
                    <a:srgbClr val="800000"/>
                  </a:solidFill>
                </a:uFill>
              </a:rPr>
              <a:t> mai </a:t>
            </a:r>
            <a:r>
              <a:rPr lang="fr-CA" dirty="0">
                <a:uFill>
                  <a:solidFill>
                    <a:srgbClr val="800000"/>
                  </a:solidFill>
                </a:uFill>
              </a:rPr>
              <a:t>: </a:t>
            </a:r>
          </a:p>
          <a:p>
            <a:pPr marL="539750" indent="0">
              <a:lnSpc>
                <a:spcPct val="120000"/>
              </a:lnSpc>
              <a:spcBef>
                <a:spcPts val="0"/>
              </a:spcBef>
              <a:buNone/>
            </a:pPr>
            <a:r>
              <a:rPr lang="fr-CA" i="1" dirty="0">
                <a:solidFill>
                  <a:srgbClr val="003399"/>
                </a:solidFill>
              </a:rPr>
              <a:t>À la répartition des cours, la charge individuelle du prof (CI) ne dépassera pas un plafond égal à 20 % de la moyenne de CI du département. Le salaire sera amputé de 20 %. Notez que dans les départements où la moyenne des Ci est élevée, l’impact réel d’un PVRTT pourrait donc être décevant.</a:t>
            </a:r>
          </a:p>
          <a:p>
            <a:pPr marL="269875" indent="-269875" algn="just">
              <a:lnSpc>
                <a:spcPct val="120000"/>
              </a:lnSpc>
              <a:spcBef>
                <a:spcPts val="1500"/>
              </a:spcBef>
            </a:pPr>
            <a:r>
              <a:rPr lang="fr-CA" dirty="0"/>
              <a:t>À Lionel-Groulx, l’entente locale prévoit que les demandes peuvent être acceptées jusqu’au 1</a:t>
            </a:r>
            <a:r>
              <a:rPr lang="fr-CA" baseline="30000" dirty="0"/>
              <a:t>er</a:t>
            </a:r>
            <a:r>
              <a:rPr lang="fr-CA" dirty="0"/>
              <a:t> juin ou jusqu’au 1</a:t>
            </a:r>
            <a:r>
              <a:rPr lang="fr-CA" baseline="30000" dirty="0"/>
              <a:t>er </a:t>
            </a:r>
            <a:r>
              <a:rPr lang="fr-CA" dirty="0"/>
              <a:t>décembre selon la session. Mais alors, le pourcentage de réduction, une fois transformé en ETC, doit être équivalent à la valeur en ETC du remplacement. </a:t>
            </a:r>
          </a:p>
          <a:p>
            <a:pPr marL="539750" indent="0" algn="just">
              <a:lnSpc>
                <a:spcPct val="120000"/>
              </a:lnSpc>
              <a:spcBef>
                <a:spcPts val="1500"/>
              </a:spcBef>
              <a:buNone/>
            </a:pPr>
            <a:r>
              <a:rPr lang="fr-CA" u="sng" dirty="0">
                <a:uFill>
                  <a:solidFill>
                    <a:srgbClr val="800000"/>
                  </a:solidFill>
                </a:uFill>
              </a:rPr>
              <a:t>Exemple</a:t>
            </a:r>
            <a:r>
              <a:rPr lang="fr-CA" dirty="0">
                <a:uFill>
                  <a:solidFill>
                    <a:srgbClr val="800000"/>
                  </a:solidFill>
                </a:uFill>
              </a:rPr>
              <a:t> en supposant une réduction de 20 % annoncée le </a:t>
            </a:r>
            <a:r>
              <a:rPr lang="fr-CA" u="sng" dirty="0">
                <a:uFill>
                  <a:solidFill>
                    <a:srgbClr val="800000"/>
                  </a:solidFill>
                </a:uFill>
              </a:rPr>
              <a:t>1</a:t>
            </a:r>
            <a:r>
              <a:rPr lang="fr-CA" u="sng" baseline="30000" dirty="0">
                <a:uFill>
                  <a:solidFill>
                    <a:srgbClr val="800000"/>
                  </a:solidFill>
                </a:uFill>
              </a:rPr>
              <a:t>er</a:t>
            </a:r>
            <a:r>
              <a:rPr lang="fr-CA" u="sng" dirty="0">
                <a:uFill>
                  <a:solidFill>
                    <a:srgbClr val="800000"/>
                  </a:solidFill>
                </a:uFill>
              </a:rPr>
              <a:t> juin</a:t>
            </a:r>
          </a:p>
          <a:p>
            <a:pPr marL="539750" indent="0" algn="just">
              <a:lnSpc>
                <a:spcPct val="120000"/>
              </a:lnSpc>
              <a:spcBef>
                <a:spcPts val="0"/>
              </a:spcBef>
              <a:buNone/>
            </a:pPr>
            <a:r>
              <a:rPr lang="fr-CA" i="1" dirty="0">
                <a:solidFill>
                  <a:srgbClr val="003399"/>
                </a:solidFill>
              </a:rPr>
              <a:t>Supposons une demande de PVRTT de 20 %. Il se pourrait que le salaire soit amputé de 22 % si c’est la valeur de la tâche assumée par votre remplaçant et de 22 %</a:t>
            </a:r>
          </a:p>
          <a:p>
            <a:pPr marL="269875" indent="-269875" algn="just">
              <a:lnSpc>
                <a:spcPct val="120000"/>
              </a:lnSpc>
              <a:spcBef>
                <a:spcPts val="1500"/>
              </a:spcBef>
            </a:pPr>
            <a:r>
              <a:rPr lang="fr-CA" dirty="0"/>
              <a:t>Notez que la direction peut refuser un PVRTT lorsque plus de 10 % des profs d’un département désirent se prévaloir du programme. À l’opposé, la direction est tenu d’accepter la demande de participation d’au moins 1 prof </a:t>
            </a:r>
            <a:r>
              <a:rPr lang="fr-CA"/>
              <a:t>par discipline.</a:t>
            </a:r>
            <a:endParaRPr lang="fr-CA" sz="1800" dirty="0"/>
          </a:p>
        </p:txBody>
      </p:sp>
      <p:sp>
        <p:nvSpPr>
          <p:cNvPr id="75779" name="Espace réservé de la date 2"/>
          <p:cNvSpPr>
            <a:spLocks noGrp="1"/>
          </p:cNvSpPr>
          <p:nvPr>
            <p:ph type="dt" sz="quarter" idx="10"/>
            <p:custDataLst>
              <p:tags r:id="rId3"/>
            </p:custDataLst>
          </p:nvPr>
        </p:nvSpPr>
        <p:spPr/>
        <p:txBody>
          <a:bodyPr/>
          <a:lstStyle/>
          <a:p>
            <a:r>
              <a:rPr lang="fr-FR"/>
              <a:t>2019-03-28</a:t>
            </a:r>
            <a:endParaRPr lang="fr-CA"/>
          </a:p>
        </p:txBody>
      </p:sp>
      <p:sp>
        <p:nvSpPr>
          <p:cNvPr id="6" name="Espace réservé du numéro de diapositive 5"/>
          <p:cNvSpPr>
            <a:spLocks noGrp="1"/>
          </p:cNvSpPr>
          <p:nvPr>
            <p:ph type="sldNum" sz="quarter" idx="11"/>
          </p:nvPr>
        </p:nvSpPr>
        <p:spPr/>
        <p:txBody>
          <a:bodyPr/>
          <a:lstStyle/>
          <a:p>
            <a:fld id="{BD083B82-993E-4E20-8064-C3CDB65AD39D}" type="slidenum">
              <a:rPr lang="fr-CA" smtClean="0"/>
              <a:pPr/>
              <a:t>53</a:t>
            </a:fld>
            <a:endParaRPr lang="fr-CA" dirty="0"/>
          </a:p>
        </p:txBody>
      </p:sp>
      <p:sp>
        <p:nvSpPr>
          <p:cNvPr id="7" name="ZoneTexte 4"/>
          <p:cNvSpPr txBox="1">
            <a:spLocks noChangeArrowheads="1"/>
          </p:cNvSpPr>
          <p:nvPr>
            <p:custDataLst>
              <p:tags r:id="rId4"/>
            </p:custDataLst>
          </p:nvPr>
        </p:nvSpPr>
        <p:spPr bwMode="auto">
          <a:xfrm>
            <a:off x="6228184" y="6503350"/>
            <a:ext cx="1433606" cy="184666"/>
          </a:xfrm>
          <a:prstGeom prst="rect">
            <a:avLst/>
          </a:prstGeom>
          <a:blipFill>
            <a:blip r:embed="rId6" cstate="print"/>
            <a:tile tx="0" ty="0" sx="100000" sy="100000" flip="none" algn="tl"/>
          </a:blipFill>
          <a:ln w="9525">
            <a:solidFill>
              <a:srgbClr val="FFFF00"/>
            </a:solidFill>
            <a:miter lim="800000"/>
            <a:headEnd/>
            <a:tailEnd/>
          </a:ln>
        </p:spPr>
        <p:txBody>
          <a:bodyPr wrap="square" lIns="0" tIns="0" rIns="0" bIns="0">
            <a:spAutoFit/>
          </a:bodyPr>
          <a:lstStyle/>
          <a:p>
            <a:pPr algn="ctr"/>
            <a:r>
              <a:rPr lang="fr-CA" sz="1200" b="1" dirty="0">
                <a:latin typeface="+mn-lt"/>
                <a:hlinkClick r:id="rId7" action="ppaction://hlinksldjump"/>
              </a:rPr>
              <a:t>Menu de la section 6</a:t>
            </a:r>
            <a:endParaRPr lang="fr-CA" sz="1200" b="1" dirty="0">
              <a:latin typeface="+mn-lt"/>
            </a:endParaRPr>
          </a:p>
        </p:txBody>
      </p:sp>
    </p:spTree>
    <p:extLst>
      <p:ext uri="{BB962C8B-B14F-4D97-AF65-F5344CB8AC3E}">
        <p14:creationId xmlns:p14="http://schemas.microsoft.com/office/powerpoint/2010/main" val="3564167539"/>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re 1"/>
          <p:cNvSpPr>
            <a:spLocks noGrp="1"/>
          </p:cNvSpPr>
          <p:nvPr>
            <p:ph type="title"/>
            <p:custDataLst>
              <p:tags r:id="rId1"/>
            </p:custDataLst>
          </p:nvPr>
        </p:nvSpPr>
        <p:spPr>
          <a:xfrm>
            <a:off x="179388" y="188913"/>
            <a:ext cx="8785225" cy="798512"/>
          </a:xfrm>
        </p:spPr>
        <p:txBody>
          <a:bodyPr/>
          <a:lstStyle/>
          <a:p>
            <a:r>
              <a:rPr lang="fr-CA" sz="3200" dirty="0">
                <a:solidFill>
                  <a:srgbClr val="7B9899"/>
                </a:solidFill>
              </a:rPr>
              <a:t>Retraite en vrac</a:t>
            </a:r>
            <a:endParaRPr lang="fr-CA" sz="3200" dirty="0">
              <a:solidFill>
                <a:srgbClr val="800000"/>
              </a:solidFill>
            </a:endParaRPr>
          </a:p>
        </p:txBody>
      </p:sp>
      <p:sp>
        <p:nvSpPr>
          <p:cNvPr id="76803" name="Espace réservé de la date 2"/>
          <p:cNvSpPr>
            <a:spLocks noGrp="1"/>
          </p:cNvSpPr>
          <p:nvPr>
            <p:ph type="dt" sz="quarter" idx="10"/>
            <p:custDataLst>
              <p:tags r:id="rId2"/>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4" name="Espace réservé du contenu 3"/>
          <p:cNvSpPr>
            <a:spLocks noGrp="1"/>
          </p:cNvSpPr>
          <p:nvPr>
            <p:ph sz="quarter" idx="1"/>
            <p:custDataLst>
              <p:tags r:id="rId3"/>
            </p:custDataLst>
          </p:nvPr>
        </p:nvSpPr>
        <p:spPr>
          <a:xfrm>
            <a:off x="179388" y="1844824"/>
            <a:ext cx="8785225" cy="4536926"/>
          </a:xfrm>
        </p:spPr>
        <p:txBody>
          <a:bodyPr>
            <a:normAutofit/>
          </a:bodyPr>
          <a:lstStyle/>
          <a:p>
            <a:pPr marL="274320" indent="-274320" fontAlgn="auto">
              <a:spcAft>
                <a:spcPts val="0"/>
              </a:spcAft>
              <a:buFont typeface="Wingdings 2"/>
              <a:buChar char=""/>
              <a:defRPr/>
            </a:pPr>
            <a:r>
              <a:rPr lang="fr-CA" dirty="0"/>
              <a:t>Il faut </a:t>
            </a:r>
            <a:r>
              <a:rPr lang="fr-CA" b="1" dirty="0"/>
              <a:t>aviser la direction </a:t>
            </a:r>
            <a:r>
              <a:rPr lang="fr-CA" dirty="0"/>
              <a:t>des ressources humaines 90 jours avant la date prévue de la retraite.</a:t>
            </a:r>
          </a:p>
          <a:p>
            <a:pPr marL="274320" indent="-274320" fontAlgn="auto">
              <a:spcAft>
                <a:spcPts val="0"/>
              </a:spcAft>
              <a:buFont typeface="Wingdings 2"/>
              <a:buChar char=""/>
              <a:defRPr/>
            </a:pPr>
            <a:r>
              <a:rPr lang="fr-CA" dirty="0"/>
              <a:t>Prendre sa retraite avant d’avoir cumulé </a:t>
            </a:r>
            <a:r>
              <a:rPr lang="fr-CA" b="1" dirty="0"/>
              <a:t>30 ans de service </a:t>
            </a:r>
            <a:r>
              <a:rPr lang="fr-CA" dirty="0"/>
              <a:t>ou avant d’avoir atteint l’</a:t>
            </a:r>
            <a:r>
              <a:rPr lang="fr-CA" b="1" dirty="0"/>
              <a:t>âge de 60 an</a:t>
            </a:r>
            <a:r>
              <a:rPr lang="fr-CA" dirty="0"/>
              <a:t>s entraîne des pénalités de 2% par année.</a:t>
            </a:r>
          </a:p>
          <a:p>
            <a:pPr marL="274320" indent="-274320" fontAlgn="auto">
              <a:spcAft>
                <a:spcPts val="0"/>
              </a:spcAft>
              <a:buFont typeface="Wingdings 2"/>
              <a:buChar char=""/>
              <a:defRPr/>
            </a:pPr>
            <a:r>
              <a:rPr lang="fr-CA" dirty="0"/>
              <a:t>REGOP – Régie des rentes – Pensions du Canada</a:t>
            </a:r>
          </a:p>
          <a:p>
            <a:pPr marL="893445" lvl="1" indent="-274320" fontAlgn="auto">
              <a:spcAft>
                <a:spcPts val="0"/>
              </a:spcAft>
              <a:buFont typeface="Wingdings 2"/>
              <a:buChar char=""/>
              <a:defRPr/>
            </a:pPr>
            <a:r>
              <a:rPr lang="fr-CA" dirty="0"/>
              <a:t>Les prestations de la </a:t>
            </a:r>
            <a:r>
              <a:rPr lang="fr-CA" i="1" dirty="0"/>
              <a:t>Régie des rentes </a:t>
            </a:r>
            <a:r>
              <a:rPr lang="fr-CA" dirty="0"/>
              <a:t>ne sont déterminées que par les règles de la </a:t>
            </a:r>
            <a:r>
              <a:rPr lang="fr-CA" i="1" dirty="0"/>
              <a:t>Régie des rentes.</a:t>
            </a:r>
            <a:endParaRPr lang="fr-CA" dirty="0"/>
          </a:p>
          <a:p>
            <a:pPr marL="893445" lvl="1" indent="-274320" fontAlgn="auto">
              <a:spcAft>
                <a:spcPts val="0"/>
              </a:spcAft>
              <a:buFont typeface="Wingdings 2"/>
              <a:buChar char=""/>
              <a:defRPr/>
            </a:pPr>
            <a:r>
              <a:rPr lang="fr-CA" dirty="0"/>
              <a:t>Toutefois, les prestations du REGOP peuvent fluctuer en fonction de celles de la Régie des rentes si la retraite est prise avant l’âge de 65 ans. </a:t>
            </a:r>
          </a:p>
          <a:p>
            <a:pPr marL="893445" lvl="1" indent="-274320" fontAlgn="auto">
              <a:spcAft>
                <a:spcPts val="0"/>
              </a:spcAft>
              <a:buFont typeface="Wingdings 2"/>
              <a:buChar char=""/>
              <a:defRPr/>
            </a:pPr>
            <a:r>
              <a:rPr lang="fr-CA" dirty="0"/>
              <a:t>La pension du Canada est versée à compter de 65 ans d’âge dans tous les cas sans égard aux autres sources </a:t>
            </a:r>
            <a:r>
              <a:rPr lang="fr-CA"/>
              <a:t>de revenus.</a:t>
            </a:r>
            <a:endParaRPr lang="fr-CA" dirty="0"/>
          </a:p>
          <a:p>
            <a:pPr marL="274320" indent="-274320" fontAlgn="auto">
              <a:spcAft>
                <a:spcPts val="0"/>
              </a:spcAft>
              <a:buFont typeface="Wingdings 2"/>
              <a:buChar char=""/>
              <a:defRPr/>
            </a:pPr>
            <a:endParaRPr lang="fr-CA" dirty="0"/>
          </a:p>
          <a:p>
            <a:pPr marL="274320" indent="-274320" fontAlgn="auto">
              <a:spcAft>
                <a:spcPts val="0"/>
              </a:spcAft>
              <a:buFont typeface="Wingdings 2"/>
              <a:buChar char=""/>
              <a:defRPr/>
            </a:pPr>
            <a:endParaRPr lang="fr-CA" dirty="0"/>
          </a:p>
          <a:p>
            <a:pPr marL="274320" indent="-274320" fontAlgn="auto">
              <a:spcAft>
                <a:spcPts val="0"/>
              </a:spcAft>
              <a:buFont typeface="Wingdings 2"/>
              <a:buChar char=""/>
              <a:defRPr/>
            </a:pPr>
            <a:endParaRPr lang="fr-CA" dirty="0"/>
          </a:p>
        </p:txBody>
      </p:sp>
      <p:sp>
        <p:nvSpPr>
          <p:cNvPr id="7" name="ZoneTexte 4"/>
          <p:cNvSpPr txBox="1">
            <a:spLocks noChangeArrowheads="1"/>
          </p:cNvSpPr>
          <p:nvPr>
            <p:custDataLst>
              <p:tags r:id="rId4"/>
            </p:custDataLst>
          </p:nvPr>
        </p:nvSpPr>
        <p:spPr bwMode="auto">
          <a:xfrm>
            <a:off x="6228184" y="6503350"/>
            <a:ext cx="1433606" cy="184666"/>
          </a:xfrm>
          <a:prstGeom prst="rect">
            <a:avLst/>
          </a:prstGeom>
          <a:blipFill>
            <a:blip r:embed="rId6" cstate="print"/>
            <a:tile tx="0" ty="0" sx="100000" sy="100000" flip="none" algn="tl"/>
          </a:blipFill>
          <a:ln w="9525">
            <a:solidFill>
              <a:srgbClr val="FFFF00"/>
            </a:solidFill>
            <a:miter lim="800000"/>
            <a:headEnd/>
            <a:tailEnd/>
          </a:ln>
        </p:spPr>
        <p:txBody>
          <a:bodyPr wrap="square" lIns="0" tIns="0" rIns="0" bIns="0">
            <a:spAutoFit/>
          </a:bodyPr>
          <a:lstStyle/>
          <a:p>
            <a:pPr algn="ctr"/>
            <a:r>
              <a:rPr lang="fr-CA" sz="1200" b="1" dirty="0">
                <a:latin typeface="+mn-lt"/>
                <a:hlinkClick r:id="rId7" action="ppaction://hlinksldjump"/>
              </a:rPr>
              <a:t>Menu de la section 6</a:t>
            </a:r>
            <a:endParaRPr lang="fr-CA" sz="1200" b="1" dirty="0">
              <a:latin typeface="+mn-lt"/>
            </a:endParaRPr>
          </a:p>
        </p:txBody>
      </p:sp>
      <p:sp>
        <p:nvSpPr>
          <p:cNvPr id="6" name="Espace réservé du numéro de diapositive 5"/>
          <p:cNvSpPr>
            <a:spLocks noGrp="1"/>
          </p:cNvSpPr>
          <p:nvPr>
            <p:ph type="sldNum" sz="quarter" idx="11"/>
          </p:nvPr>
        </p:nvSpPr>
        <p:spPr/>
        <p:txBody>
          <a:bodyPr/>
          <a:lstStyle/>
          <a:p>
            <a:pPr>
              <a:defRPr/>
            </a:pPr>
            <a:fld id="{BD083B82-993E-4E20-8064-C3CDB65AD39D}" type="slidenum">
              <a:rPr lang="fr-CA" smtClean="0"/>
              <a:pPr>
                <a:defRPr/>
              </a:pPr>
              <a:t>54</a:t>
            </a:fld>
            <a:endParaRPr lang="fr-CA" dirty="0"/>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re 1"/>
          <p:cNvSpPr>
            <a:spLocks noGrp="1"/>
          </p:cNvSpPr>
          <p:nvPr>
            <p:ph type="title"/>
            <p:custDataLst>
              <p:tags r:id="rId1"/>
            </p:custDataLst>
          </p:nvPr>
        </p:nvSpPr>
        <p:spPr>
          <a:xfrm>
            <a:off x="179388" y="188913"/>
            <a:ext cx="8785225" cy="798512"/>
          </a:xfrm>
        </p:spPr>
        <p:txBody>
          <a:bodyPr/>
          <a:lstStyle/>
          <a:p>
            <a:r>
              <a:rPr lang="fr-CA" sz="3200" dirty="0">
                <a:solidFill>
                  <a:srgbClr val="7B9899"/>
                </a:solidFill>
              </a:rPr>
              <a:t>Préretraite en vrac</a:t>
            </a:r>
            <a:endParaRPr lang="fr-CA" sz="3200" dirty="0">
              <a:solidFill>
                <a:srgbClr val="800000"/>
              </a:solidFill>
            </a:endParaRPr>
          </a:p>
        </p:txBody>
      </p:sp>
      <p:sp>
        <p:nvSpPr>
          <p:cNvPr id="76803" name="Espace réservé de la date 2"/>
          <p:cNvSpPr>
            <a:spLocks noGrp="1"/>
          </p:cNvSpPr>
          <p:nvPr>
            <p:ph type="dt" sz="quarter" idx="10"/>
            <p:custDataLst>
              <p:tags r:id="rId2"/>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4" name="Espace réservé du contenu 3"/>
          <p:cNvSpPr>
            <a:spLocks noGrp="1"/>
          </p:cNvSpPr>
          <p:nvPr>
            <p:ph sz="quarter" idx="1"/>
            <p:custDataLst>
              <p:tags r:id="rId3"/>
            </p:custDataLst>
          </p:nvPr>
        </p:nvSpPr>
        <p:spPr>
          <a:xfrm>
            <a:off x="179388" y="1468438"/>
            <a:ext cx="8785225" cy="4913312"/>
          </a:xfrm>
        </p:spPr>
        <p:txBody>
          <a:bodyPr>
            <a:normAutofit/>
          </a:bodyPr>
          <a:lstStyle/>
          <a:p>
            <a:pPr marL="0" indent="0" fontAlgn="auto">
              <a:spcAft>
                <a:spcPts val="0"/>
              </a:spcAft>
              <a:buNone/>
              <a:defRPr/>
            </a:pPr>
            <a:r>
              <a:rPr lang="fr-CA" sz="1800" dirty="0"/>
              <a:t>Consultez : </a:t>
            </a:r>
            <a:endParaRPr lang="fr-CA" sz="1800" dirty="0">
              <a:hlinkClick r:id="rId6"/>
            </a:endParaRPr>
          </a:p>
          <a:p>
            <a:pPr marL="0" indent="0" fontAlgn="auto">
              <a:spcBef>
                <a:spcPts val="0"/>
              </a:spcBef>
              <a:spcAft>
                <a:spcPts val="0"/>
              </a:spcAft>
              <a:buNone/>
              <a:defRPr/>
            </a:pPr>
            <a:r>
              <a:rPr lang="fr-CA" sz="1800" dirty="0">
                <a:hlinkClick r:id="rId6"/>
              </a:rPr>
              <a:t>http://fneeq.qc.ca/fr/la_retraite_progressive_et_la_retraite_graduelle-355/</a:t>
            </a:r>
            <a:endParaRPr lang="fr-CA" sz="1800" dirty="0"/>
          </a:p>
          <a:p>
            <a:pPr marL="0" indent="0" fontAlgn="auto">
              <a:spcBef>
                <a:spcPts val="0"/>
              </a:spcBef>
              <a:spcAft>
                <a:spcPts val="0"/>
              </a:spcAft>
              <a:buNone/>
              <a:defRPr/>
            </a:pPr>
            <a:endParaRPr lang="fr-CA" sz="1800" dirty="0"/>
          </a:p>
          <a:p>
            <a:pPr marL="0" indent="0" fontAlgn="auto">
              <a:spcBef>
                <a:spcPts val="0"/>
              </a:spcBef>
              <a:spcAft>
                <a:spcPts val="0"/>
              </a:spcAft>
              <a:buNone/>
              <a:defRPr/>
            </a:pPr>
            <a:endParaRPr lang="fr-CA" sz="1800" dirty="0"/>
          </a:p>
          <a:p>
            <a:pPr marL="0" indent="0" fontAlgn="auto">
              <a:spcAft>
                <a:spcPts val="0"/>
              </a:spcAft>
              <a:buNone/>
              <a:defRPr/>
            </a:pPr>
            <a:r>
              <a:rPr lang="fr-CA" sz="2400" b="1" dirty="0">
                <a:solidFill>
                  <a:srgbClr val="800000"/>
                </a:solidFill>
              </a:rPr>
              <a:t>DISTINCTION ENTRE PRÉRETRAITE ET PVRTT</a:t>
            </a:r>
          </a:p>
          <a:p>
            <a:pPr marL="0" indent="0" fontAlgn="auto">
              <a:spcAft>
                <a:spcPts val="0"/>
              </a:spcAft>
              <a:buNone/>
              <a:defRPr/>
            </a:pPr>
            <a:r>
              <a:rPr lang="fr-CA" dirty="0"/>
              <a:t>DURÉE DU PROGRAMME</a:t>
            </a:r>
          </a:p>
          <a:p>
            <a:pPr marL="274320" indent="-274320" fontAlgn="auto">
              <a:spcBef>
                <a:spcPts val="1500"/>
              </a:spcBef>
              <a:spcAft>
                <a:spcPts val="0"/>
              </a:spcAft>
              <a:buFont typeface="Wingdings 2"/>
              <a:buChar char=""/>
              <a:defRPr/>
            </a:pPr>
            <a:r>
              <a:rPr lang="fr-CA" dirty="0"/>
              <a:t>Une préretraite peut être prise jusqu’à </a:t>
            </a:r>
            <a:r>
              <a:rPr lang="fr-CA" b="1" dirty="0"/>
              <a:t>cinq (5) ans </a:t>
            </a:r>
            <a:r>
              <a:rPr lang="fr-CA" dirty="0"/>
              <a:t>avant la date prévue de la retraite. Mais au terme des cinq ans, la retraite devient obligatoire.</a:t>
            </a:r>
          </a:p>
          <a:p>
            <a:pPr marL="274320" indent="-274320" fontAlgn="auto">
              <a:spcBef>
                <a:spcPts val="1500"/>
              </a:spcBef>
              <a:spcAft>
                <a:spcPts val="0"/>
              </a:spcAft>
              <a:buFont typeface="Wingdings 2"/>
              <a:buChar char=""/>
              <a:defRPr/>
            </a:pPr>
            <a:r>
              <a:rPr lang="fr-CA" dirty="0"/>
              <a:t>On peut se prévaloir du programme de réduction de temps de travail plusieurs années de suite, sans limite de temps.</a:t>
            </a:r>
          </a:p>
        </p:txBody>
      </p:sp>
      <p:sp>
        <p:nvSpPr>
          <p:cNvPr id="7" name="ZoneTexte 4"/>
          <p:cNvSpPr txBox="1">
            <a:spLocks noChangeArrowheads="1"/>
          </p:cNvSpPr>
          <p:nvPr>
            <p:custDataLst>
              <p:tags r:id="rId4"/>
            </p:custDataLst>
          </p:nvPr>
        </p:nvSpPr>
        <p:spPr bwMode="auto">
          <a:xfrm>
            <a:off x="6228184" y="6503350"/>
            <a:ext cx="1433606" cy="184666"/>
          </a:xfrm>
          <a:prstGeom prst="rect">
            <a:avLst/>
          </a:prstGeom>
          <a:blipFill>
            <a:blip r:embed="rId7" cstate="print"/>
            <a:tile tx="0" ty="0" sx="100000" sy="100000" flip="none" algn="tl"/>
          </a:blipFill>
          <a:ln w="9525">
            <a:solidFill>
              <a:srgbClr val="FFFF00"/>
            </a:solidFill>
            <a:miter lim="800000"/>
            <a:headEnd/>
            <a:tailEnd/>
          </a:ln>
        </p:spPr>
        <p:txBody>
          <a:bodyPr wrap="square" lIns="0" tIns="0" rIns="0" bIns="0">
            <a:spAutoFit/>
          </a:bodyPr>
          <a:lstStyle/>
          <a:p>
            <a:pPr algn="ctr"/>
            <a:r>
              <a:rPr lang="fr-CA" sz="1200" b="1" dirty="0">
                <a:latin typeface="+mn-lt"/>
                <a:hlinkClick r:id="rId8" action="ppaction://hlinksldjump"/>
              </a:rPr>
              <a:t>Menu de la section 6</a:t>
            </a:r>
            <a:endParaRPr lang="fr-CA" sz="1200" b="1" dirty="0">
              <a:latin typeface="+mn-lt"/>
            </a:endParaRPr>
          </a:p>
        </p:txBody>
      </p:sp>
      <p:sp>
        <p:nvSpPr>
          <p:cNvPr id="6" name="Espace réservé du numéro de diapositive 5"/>
          <p:cNvSpPr>
            <a:spLocks noGrp="1"/>
          </p:cNvSpPr>
          <p:nvPr>
            <p:ph type="sldNum" sz="quarter" idx="11"/>
          </p:nvPr>
        </p:nvSpPr>
        <p:spPr/>
        <p:txBody>
          <a:bodyPr/>
          <a:lstStyle/>
          <a:p>
            <a:pPr>
              <a:defRPr/>
            </a:pPr>
            <a:fld id="{BD083B82-993E-4E20-8064-C3CDB65AD39D}" type="slidenum">
              <a:rPr lang="fr-CA" smtClean="0"/>
              <a:pPr>
                <a:defRPr/>
              </a:pPr>
              <a:t>55</a:t>
            </a:fld>
            <a:endParaRPr lang="fr-CA" dirty="0"/>
          </a:p>
        </p:txBody>
      </p:sp>
    </p:spTree>
    <p:extLst>
      <p:ext uri="{BB962C8B-B14F-4D97-AF65-F5344CB8AC3E}">
        <p14:creationId xmlns:p14="http://schemas.microsoft.com/office/powerpoint/2010/main" val="367003685"/>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re 1"/>
          <p:cNvSpPr>
            <a:spLocks noGrp="1"/>
          </p:cNvSpPr>
          <p:nvPr>
            <p:ph type="title"/>
            <p:custDataLst>
              <p:tags r:id="rId1"/>
            </p:custDataLst>
          </p:nvPr>
        </p:nvSpPr>
        <p:spPr>
          <a:xfrm>
            <a:off x="179388" y="188913"/>
            <a:ext cx="8785225" cy="798512"/>
          </a:xfrm>
        </p:spPr>
        <p:txBody>
          <a:bodyPr/>
          <a:lstStyle/>
          <a:p>
            <a:r>
              <a:rPr lang="fr-CA" sz="3200" dirty="0">
                <a:solidFill>
                  <a:srgbClr val="7B9899"/>
                </a:solidFill>
              </a:rPr>
              <a:t>Préretraite en vrac</a:t>
            </a:r>
            <a:endParaRPr lang="fr-CA" sz="3200" dirty="0">
              <a:solidFill>
                <a:srgbClr val="800000"/>
              </a:solidFill>
            </a:endParaRPr>
          </a:p>
        </p:txBody>
      </p:sp>
      <p:sp>
        <p:nvSpPr>
          <p:cNvPr id="76803" name="Espace réservé de la date 2"/>
          <p:cNvSpPr>
            <a:spLocks noGrp="1"/>
          </p:cNvSpPr>
          <p:nvPr>
            <p:ph type="dt" sz="quarter" idx="10"/>
            <p:custDataLst>
              <p:tags r:id="rId2"/>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4" name="Espace réservé du contenu 3"/>
          <p:cNvSpPr>
            <a:spLocks noGrp="1"/>
          </p:cNvSpPr>
          <p:nvPr>
            <p:ph sz="quarter" idx="1"/>
            <p:custDataLst>
              <p:tags r:id="rId3"/>
            </p:custDataLst>
          </p:nvPr>
        </p:nvSpPr>
        <p:spPr>
          <a:xfrm>
            <a:off x="179389" y="1508126"/>
            <a:ext cx="8641084" cy="4873624"/>
          </a:xfrm>
        </p:spPr>
        <p:txBody>
          <a:bodyPr>
            <a:normAutofit fontScale="92500" lnSpcReduction="10000"/>
          </a:bodyPr>
          <a:lstStyle/>
          <a:p>
            <a:pPr marL="0" indent="0" fontAlgn="auto">
              <a:spcAft>
                <a:spcPts val="0"/>
              </a:spcAft>
              <a:buNone/>
              <a:defRPr/>
            </a:pPr>
            <a:r>
              <a:rPr lang="fr-CA" dirty="0"/>
              <a:t>POURCENTAGE DE TÂCHE</a:t>
            </a:r>
          </a:p>
          <a:p>
            <a:pPr marL="274320" indent="-274320" fontAlgn="auto">
              <a:lnSpc>
                <a:spcPct val="120000"/>
              </a:lnSpc>
              <a:spcBef>
                <a:spcPts val="1500"/>
              </a:spcBef>
              <a:spcAft>
                <a:spcPts val="0"/>
              </a:spcAft>
              <a:buFont typeface="Wingdings 2"/>
              <a:buChar char=""/>
              <a:defRPr/>
            </a:pPr>
            <a:r>
              <a:rPr lang="fr-CA" dirty="0"/>
              <a:t>Pour le PVRTT comme pour la préretraite, le </a:t>
            </a:r>
            <a:r>
              <a:rPr lang="fr-CA" b="1" dirty="0"/>
              <a:t>pourcentage de </a:t>
            </a:r>
            <a:r>
              <a:rPr lang="fr-CA" b="1" u="sng" dirty="0"/>
              <a:t>tâche</a:t>
            </a:r>
            <a:r>
              <a:rPr lang="fr-CA" dirty="0"/>
              <a:t> peut se situer entre 40 % et 80 %.</a:t>
            </a:r>
          </a:p>
          <a:p>
            <a:pPr marL="274320" indent="-274320" fontAlgn="auto">
              <a:lnSpc>
                <a:spcPct val="120000"/>
              </a:lnSpc>
              <a:spcBef>
                <a:spcPts val="1500"/>
              </a:spcBef>
              <a:spcAft>
                <a:spcPts val="0"/>
              </a:spcAft>
              <a:buFont typeface="Wingdings 2"/>
              <a:buChar char=""/>
              <a:defRPr/>
            </a:pPr>
            <a:r>
              <a:rPr lang="fr-CA" dirty="0"/>
              <a:t>Toutefois, dans le cadre de la préretraite, la direction encourage les enseignants à prendre la même </a:t>
            </a:r>
            <a:r>
              <a:rPr lang="fr-CA" u="sng" dirty="0"/>
              <a:t>libération</a:t>
            </a:r>
            <a:r>
              <a:rPr lang="fr-CA" dirty="0"/>
              <a:t> à l’automne et à l’hiver, alors que pour le PVRTT, il est courant que la libération diffère entre les deux sessions.</a:t>
            </a:r>
          </a:p>
          <a:p>
            <a:pPr marL="0" indent="0" fontAlgn="auto">
              <a:lnSpc>
                <a:spcPct val="120000"/>
              </a:lnSpc>
              <a:spcBef>
                <a:spcPts val="1500"/>
              </a:spcBef>
              <a:spcAft>
                <a:spcPts val="0"/>
              </a:spcAft>
              <a:buNone/>
              <a:defRPr/>
            </a:pPr>
            <a:r>
              <a:rPr lang="fr-CA" dirty="0"/>
              <a:t>CONTRIBUTION AU RREGOP ET RRQ</a:t>
            </a:r>
          </a:p>
          <a:p>
            <a:pPr marL="274320" indent="-274320" fontAlgn="auto">
              <a:lnSpc>
                <a:spcPct val="120000"/>
              </a:lnSpc>
              <a:spcBef>
                <a:spcPts val="1500"/>
              </a:spcBef>
              <a:spcAft>
                <a:spcPts val="0"/>
              </a:spcAft>
              <a:buFont typeface="Wingdings 2"/>
              <a:buChar char=""/>
              <a:defRPr/>
            </a:pPr>
            <a:r>
              <a:rPr lang="fr-CA" dirty="0"/>
              <a:t>On peut contribuer au RREGOP à 100 % que ce soit dans le cadre d’un PVRTT ou dans celui de la préretraite.</a:t>
            </a:r>
          </a:p>
          <a:p>
            <a:pPr marL="274320" indent="-274320" fontAlgn="auto">
              <a:lnSpc>
                <a:spcPct val="120000"/>
              </a:lnSpc>
              <a:spcBef>
                <a:spcPts val="1500"/>
              </a:spcBef>
              <a:spcAft>
                <a:spcPts val="0"/>
              </a:spcAft>
              <a:buFont typeface="Wingdings 2"/>
              <a:buChar char=""/>
              <a:defRPr/>
            </a:pPr>
            <a:r>
              <a:rPr lang="fr-CA" dirty="0"/>
              <a:t>Toutefois, concernant la Régie des rentes, il faut savoir qu’en deçà de 70% de tâche, le salaire de l’enseignant pourrait être inférieur au maximum des gains admissibles (MGA) de la RRQ, auquel cas, l’enseignant ne cotiserait pas pleinement au RRQ.</a:t>
            </a:r>
          </a:p>
        </p:txBody>
      </p:sp>
      <p:sp>
        <p:nvSpPr>
          <p:cNvPr id="7" name="ZoneTexte 4"/>
          <p:cNvSpPr txBox="1">
            <a:spLocks noChangeArrowheads="1"/>
          </p:cNvSpPr>
          <p:nvPr>
            <p:custDataLst>
              <p:tags r:id="rId4"/>
            </p:custDataLst>
          </p:nvPr>
        </p:nvSpPr>
        <p:spPr bwMode="auto">
          <a:xfrm>
            <a:off x="6228184" y="6503350"/>
            <a:ext cx="1433606" cy="184666"/>
          </a:xfrm>
          <a:prstGeom prst="rect">
            <a:avLst/>
          </a:prstGeom>
          <a:blipFill>
            <a:blip r:embed="rId6" cstate="print"/>
            <a:tile tx="0" ty="0" sx="100000" sy="100000" flip="none" algn="tl"/>
          </a:blipFill>
          <a:ln w="9525">
            <a:solidFill>
              <a:srgbClr val="FFFF00"/>
            </a:solidFill>
            <a:miter lim="800000"/>
            <a:headEnd/>
            <a:tailEnd/>
          </a:ln>
        </p:spPr>
        <p:txBody>
          <a:bodyPr wrap="square" lIns="0" tIns="0" rIns="0" bIns="0">
            <a:spAutoFit/>
          </a:bodyPr>
          <a:lstStyle/>
          <a:p>
            <a:pPr algn="ctr"/>
            <a:r>
              <a:rPr lang="fr-CA" sz="1200" b="1" dirty="0">
                <a:latin typeface="+mn-lt"/>
                <a:hlinkClick r:id="rId7" action="ppaction://hlinksldjump"/>
              </a:rPr>
              <a:t>Menu de la section 6</a:t>
            </a:r>
            <a:endParaRPr lang="fr-CA" sz="1200" b="1" dirty="0">
              <a:latin typeface="+mn-lt"/>
            </a:endParaRPr>
          </a:p>
        </p:txBody>
      </p:sp>
      <p:sp>
        <p:nvSpPr>
          <p:cNvPr id="6" name="Espace réservé du numéro de diapositive 5"/>
          <p:cNvSpPr>
            <a:spLocks noGrp="1"/>
          </p:cNvSpPr>
          <p:nvPr>
            <p:ph type="sldNum" sz="quarter" idx="11"/>
          </p:nvPr>
        </p:nvSpPr>
        <p:spPr/>
        <p:txBody>
          <a:bodyPr/>
          <a:lstStyle/>
          <a:p>
            <a:pPr>
              <a:defRPr/>
            </a:pPr>
            <a:fld id="{BD083B82-993E-4E20-8064-C3CDB65AD39D}" type="slidenum">
              <a:rPr lang="fr-CA" smtClean="0"/>
              <a:pPr>
                <a:defRPr/>
              </a:pPr>
              <a:t>56</a:t>
            </a:fld>
            <a:endParaRPr lang="fr-CA" dirty="0"/>
          </a:p>
        </p:txBody>
      </p:sp>
    </p:spTree>
    <p:extLst>
      <p:ext uri="{BB962C8B-B14F-4D97-AF65-F5344CB8AC3E}">
        <p14:creationId xmlns:p14="http://schemas.microsoft.com/office/powerpoint/2010/main" val="646107557"/>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re 1"/>
          <p:cNvSpPr>
            <a:spLocks noGrp="1"/>
          </p:cNvSpPr>
          <p:nvPr>
            <p:ph type="title"/>
            <p:custDataLst>
              <p:tags r:id="rId1"/>
            </p:custDataLst>
          </p:nvPr>
        </p:nvSpPr>
        <p:spPr>
          <a:xfrm>
            <a:off x="179388" y="188913"/>
            <a:ext cx="8785225" cy="798512"/>
          </a:xfrm>
        </p:spPr>
        <p:txBody>
          <a:bodyPr/>
          <a:lstStyle/>
          <a:p>
            <a:r>
              <a:rPr lang="fr-CA" sz="3200" dirty="0">
                <a:solidFill>
                  <a:srgbClr val="7B9899"/>
                </a:solidFill>
              </a:rPr>
              <a:t>Préretraite </a:t>
            </a:r>
            <a:r>
              <a:rPr lang="fr-CA" sz="3200">
                <a:solidFill>
                  <a:srgbClr val="7B9899"/>
                </a:solidFill>
              </a:rPr>
              <a:t>en vrac</a:t>
            </a:r>
            <a:endParaRPr lang="fr-CA" sz="3200" dirty="0">
              <a:solidFill>
                <a:srgbClr val="800000"/>
              </a:solidFill>
            </a:endParaRPr>
          </a:p>
        </p:txBody>
      </p:sp>
      <p:sp>
        <p:nvSpPr>
          <p:cNvPr id="76803" name="Espace réservé de la date 2"/>
          <p:cNvSpPr>
            <a:spLocks noGrp="1"/>
          </p:cNvSpPr>
          <p:nvPr>
            <p:ph type="dt" sz="quarter" idx="10"/>
            <p:custDataLst>
              <p:tags r:id="rId2"/>
            </p:custDataLst>
          </p:nvPr>
        </p:nvSpPr>
        <p:spPr bwMode="auto">
          <a:noFill/>
          <a:ln>
            <a:miter lim="800000"/>
            <a:headEnd/>
            <a:tailEnd/>
          </a:ln>
        </p:spPr>
        <p:txBody>
          <a:bodyPr numCol="1" anchor="t" anchorCtr="0" compatLnSpc="1">
            <a:prstTxWarp prst="textNoShape">
              <a:avLst/>
            </a:prstTxWarp>
          </a:bodyPr>
          <a:lstStyle/>
          <a:p>
            <a:pPr fontAlgn="base">
              <a:spcBef>
                <a:spcPct val="0"/>
              </a:spcBef>
              <a:spcAft>
                <a:spcPct val="0"/>
              </a:spcAft>
            </a:pPr>
            <a:r>
              <a:rPr lang="fr-FR"/>
              <a:t>2019-03-28</a:t>
            </a:r>
            <a:endParaRPr lang="fr-CA"/>
          </a:p>
        </p:txBody>
      </p:sp>
      <p:sp>
        <p:nvSpPr>
          <p:cNvPr id="4" name="Espace réservé du contenu 3"/>
          <p:cNvSpPr>
            <a:spLocks noGrp="1"/>
          </p:cNvSpPr>
          <p:nvPr>
            <p:ph sz="quarter" idx="1"/>
            <p:custDataLst>
              <p:tags r:id="rId3"/>
            </p:custDataLst>
          </p:nvPr>
        </p:nvSpPr>
        <p:spPr>
          <a:xfrm>
            <a:off x="179388" y="1700808"/>
            <a:ext cx="8785225" cy="4680942"/>
          </a:xfrm>
        </p:spPr>
        <p:txBody>
          <a:bodyPr>
            <a:normAutofit/>
          </a:bodyPr>
          <a:lstStyle/>
          <a:p>
            <a:pPr marL="274320" indent="-274320" fontAlgn="auto">
              <a:spcAft>
                <a:spcPts val="0"/>
              </a:spcAft>
              <a:buFont typeface="Wingdings 2"/>
              <a:buChar char=""/>
              <a:defRPr/>
            </a:pPr>
            <a:r>
              <a:rPr lang="fr-CA" dirty="0"/>
              <a:t>Des formations à la retraite sont offertes chaque session. La formation s’étale sur une fin de semaine et les conjoints sont invités. </a:t>
            </a:r>
          </a:p>
          <a:p>
            <a:pPr marL="274320" indent="-274320" fontAlgn="auto">
              <a:spcAft>
                <a:spcPts val="0"/>
              </a:spcAft>
              <a:buFont typeface="Wingdings 2"/>
              <a:buChar char=""/>
              <a:defRPr/>
            </a:pPr>
            <a:r>
              <a:rPr lang="fr-CA" dirty="0"/>
              <a:t>La formation couvre les domaines suivants: </a:t>
            </a:r>
          </a:p>
          <a:p>
            <a:pPr marL="893445" lvl="1" indent="-274320" fontAlgn="auto">
              <a:spcBef>
                <a:spcPts val="500"/>
              </a:spcBef>
              <a:spcAft>
                <a:spcPts val="0"/>
              </a:spcAft>
              <a:buFont typeface="Wingdings 2"/>
              <a:buChar char=""/>
              <a:defRPr/>
            </a:pPr>
            <a:r>
              <a:rPr lang="fr-CA" dirty="0"/>
              <a:t>L’aspect psycho-social,</a:t>
            </a:r>
          </a:p>
          <a:p>
            <a:pPr marL="893445" lvl="1" indent="-274320" fontAlgn="auto">
              <a:spcBef>
                <a:spcPts val="500"/>
              </a:spcBef>
              <a:spcAft>
                <a:spcPts val="0"/>
              </a:spcAft>
              <a:buFont typeface="Wingdings 2"/>
              <a:buChar char=""/>
              <a:defRPr/>
            </a:pPr>
            <a:r>
              <a:rPr lang="fr-CA" dirty="0"/>
              <a:t>L’aspect financier,</a:t>
            </a:r>
          </a:p>
          <a:p>
            <a:pPr marL="893445" lvl="1" indent="-274320" fontAlgn="auto">
              <a:spcBef>
                <a:spcPts val="500"/>
              </a:spcBef>
              <a:spcAft>
                <a:spcPts val="0"/>
              </a:spcAft>
              <a:buFont typeface="Wingdings 2"/>
              <a:buChar char=""/>
              <a:defRPr/>
            </a:pPr>
            <a:r>
              <a:rPr lang="fr-CA" dirty="0"/>
              <a:t>L’aspect légal.</a:t>
            </a:r>
          </a:p>
          <a:p>
            <a:pPr marL="274320" indent="-274320" fontAlgn="auto">
              <a:spcAft>
                <a:spcPts val="0"/>
              </a:spcAft>
              <a:buFont typeface="Wingdings 2"/>
              <a:buChar char=""/>
              <a:defRPr/>
            </a:pPr>
            <a:r>
              <a:rPr lang="fr-CA" dirty="0"/>
              <a:t>Toutefois, il faut savoir qu’il n’y a que deux places offertes pour le Collège Lionel-Groulx chaque session et qu’il faut s’inscrire en appelant au bureau syndical (poste 7882).</a:t>
            </a:r>
          </a:p>
          <a:p>
            <a:pPr marL="893445" lvl="1" indent="-274320" fontAlgn="auto">
              <a:spcBef>
                <a:spcPts val="500"/>
              </a:spcBef>
              <a:spcAft>
                <a:spcPts val="0"/>
              </a:spcAft>
              <a:buFont typeface="Wingdings 2"/>
              <a:buChar char=""/>
              <a:defRPr/>
            </a:pPr>
            <a:r>
              <a:rPr lang="fr-CA" dirty="0"/>
              <a:t>Il y a évidemment une liste d’attente et vous n’avez pas la garantie de pouvoir bénéficier de la formation au moment souhaité.</a:t>
            </a:r>
          </a:p>
        </p:txBody>
      </p:sp>
      <p:sp>
        <p:nvSpPr>
          <p:cNvPr id="7" name="ZoneTexte 4"/>
          <p:cNvSpPr txBox="1">
            <a:spLocks noChangeArrowheads="1"/>
          </p:cNvSpPr>
          <p:nvPr>
            <p:custDataLst>
              <p:tags r:id="rId4"/>
            </p:custDataLst>
          </p:nvPr>
        </p:nvSpPr>
        <p:spPr bwMode="auto">
          <a:xfrm>
            <a:off x="6228184" y="6503350"/>
            <a:ext cx="1433606" cy="184666"/>
          </a:xfrm>
          <a:prstGeom prst="rect">
            <a:avLst/>
          </a:prstGeom>
          <a:blipFill>
            <a:blip r:embed="rId6" cstate="print"/>
            <a:tile tx="0" ty="0" sx="100000" sy="100000" flip="none" algn="tl"/>
          </a:blipFill>
          <a:ln w="9525">
            <a:solidFill>
              <a:srgbClr val="FFFF00"/>
            </a:solidFill>
            <a:miter lim="800000"/>
            <a:headEnd/>
            <a:tailEnd/>
          </a:ln>
        </p:spPr>
        <p:txBody>
          <a:bodyPr wrap="square" lIns="0" tIns="0" rIns="0" bIns="0">
            <a:spAutoFit/>
          </a:bodyPr>
          <a:lstStyle/>
          <a:p>
            <a:pPr algn="ctr"/>
            <a:r>
              <a:rPr lang="fr-CA" sz="1200" b="1" dirty="0">
                <a:latin typeface="+mn-lt"/>
                <a:hlinkClick r:id="rId7" action="ppaction://hlinksldjump"/>
              </a:rPr>
              <a:t>Menu de la section 6</a:t>
            </a:r>
            <a:endParaRPr lang="fr-CA" sz="1200" b="1" dirty="0">
              <a:latin typeface="+mn-lt"/>
            </a:endParaRPr>
          </a:p>
        </p:txBody>
      </p:sp>
      <p:sp>
        <p:nvSpPr>
          <p:cNvPr id="6" name="Espace réservé du numéro de diapositive 5"/>
          <p:cNvSpPr>
            <a:spLocks noGrp="1"/>
          </p:cNvSpPr>
          <p:nvPr>
            <p:ph type="sldNum" sz="quarter" idx="11"/>
          </p:nvPr>
        </p:nvSpPr>
        <p:spPr/>
        <p:txBody>
          <a:bodyPr/>
          <a:lstStyle/>
          <a:p>
            <a:pPr>
              <a:defRPr/>
            </a:pPr>
            <a:fld id="{BD083B82-993E-4E20-8064-C3CDB65AD39D}" type="slidenum">
              <a:rPr lang="fr-CA" smtClean="0"/>
              <a:pPr>
                <a:defRPr/>
              </a:pPr>
              <a:t>57</a:t>
            </a:fld>
            <a:endParaRPr lang="fr-CA" dirty="0"/>
          </a:p>
        </p:txBody>
      </p:sp>
    </p:spTree>
    <p:extLst>
      <p:ext uri="{BB962C8B-B14F-4D97-AF65-F5344CB8AC3E}">
        <p14:creationId xmlns:p14="http://schemas.microsoft.com/office/powerpoint/2010/main" val="28992260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3"/>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3"/>
</p:tagLst>
</file>

<file path=ppt/tags/tag10.xml><?xml version="1.0" encoding="utf-8"?>
<p:tagLst xmlns:a="http://schemas.openxmlformats.org/drawingml/2006/main" xmlns:r="http://schemas.openxmlformats.org/officeDocument/2006/relationships" xmlns:p="http://schemas.openxmlformats.org/presentationml/2006/main">
  <p:tag name="NUM" val="1"/>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6"/>
</p:tagLst>
</file>

<file path=ppt/tags/tag14.xml><?xml version="1.0" encoding="utf-8"?>
<p:tagLst xmlns:a="http://schemas.openxmlformats.org/drawingml/2006/main" xmlns:r="http://schemas.openxmlformats.org/officeDocument/2006/relationships" xmlns:p="http://schemas.openxmlformats.org/presentationml/2006/main">
  <p:tag name="NUM" val="1"/>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1"/>
</p:tagLst>
</file>

<file path=ppt/tags/tag18.xml><?xml version="1.0" encoding="utf-8"?>
<p:tagLst xmlns:a="http://schemas.openxmlformats.org/drawingml/2006/main" xmlns:r="http://schemas.openxmlformats.org/officeDocument/2006/relationships" xmlns:p="http://schemas.openxmlformats.org/presentationml/2006/main">
  <p:tag name="NUM" val="2"/>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1"/>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3"/>
</p:tagLst>
</file>

<file path=ppt/tags/tag23.xml><?xml version="1.0" encoding="utf-8"?>
<p:tagLst xmlns:a="http://schemas.openxmlformats.org/drawingml/2006/main" xmlns:r="http://schemas.openxmlformats.org/officeDocument/2006/relationships" xmlns:p="http://schemas.openxmlformats.org/presentationml/2006/main">
  <p:tag name="NUM" val="1"/>
</p:tagLst>
</file>

<file path=ppt/tags/tag24.xml><?xml version="1.0" encoding="utf-8"?>
<p:tagLst xmlns:a="http://schemas.openxmlformats.org/drawingml/2006/main" xmlns:r="http://schemas.openxmlformats.org/officeDocument/2006/relationships" xmlns:p="http://schemas.openxmlformats.org/presentationml/2006/main">
  <p:tag name="NUM" val="2"/>
</p:tagLst>
</file>

<file path=ppt/tags/tag25.xml><?xml version="1.0" encoding="utf-8"?>
<p:tagLst xmlns:a="http://schemas.openxmlformats.org/drawingml/2006/main" xmlns:r="http://schemas.openxmlformats.org/officeDocument/2006/relationships" xmlns:p="http://schemas.openxmlformats.org/presentationml/2006/main">
  <p:tag name="NUM" val="3"/>
</p:tagLst>
</file>

<file path=ppt/tags/tag26.xml><?xml version="1.0" encoding="utf-8"?>
<p:tagLst xmlns:a="http://schemas.openxmlformats.org/drawingml/2006/main" xmlns:r="http://schemas.openxmlformats.org/officeDocument/2006/relationships" xmlns:p="http://schemas.openxmlformats.org/presentationml/2006/main">
  <p:tag name="NUM" val="4"/>
</p:tagLst>
</file>

<file path=ppt/tags/tag27.xml><?xml version="1.0" encoding="utf-8"?>
<p:tagLst xmlns:a="http://schemas.openxmlformats.org/drawingml/2006/main" xmlns:r="http://schemas.openxmlformats.org/officeDocument/2006/relationships" xmlns:p="http://schemas.openxmlformats.org/presentationml/2006/main">
  <p:tag name="NUM" val="1"/>
</p:tagLst>
</file>

<file path=ppt/tags/tag28.xml><?xml version="1.0" encoding="utf-8"?>
<p:tagLst xmlns:a="http://schemas.openxmlformats.org/drawingml/2006/main" xmlns:r="http://schemas.openxmlformats.org/officeDocument/2006/relationships" xmlns:p="http://schemas.openxmlformats.org/presentationml/2006/main">
  <p:tag name="NUM" val="2"/>
</p:tagLst>
</file>

<file path=ppt/tags/tag29.xml><?xml version="1.0" encoding="utf-8"?>
<p:tagLst xmlns:a="http://schemas.openxmlformats.org/drawingml/2006/main" xmlns:r="http://schemas.openxmlformats.org/officeDocument/2006/relationships" xmlns:p="http://schemas.openxmlformats.org/presentationml/2006/main">
  <p:tag name="NUM" val="3"/>
</p:tagLst>
</file>

<file path=ppt/tags/tag30.xml><?xml version="1.0" encoding="utf-8"?>
<p:tagLst xmlns:a="http://schemas.openxmlformats.org/drawingml/2006/main" xmlns:r="http://schemas.openxmlformats.org/officeDocument/2006/relationships" xmlns:p="http://schemas.openxmlformats.org/presentationml/2006/main">
  <p:tag name="NUM" val="4"/>
</p:tagLst>
</file>

<file path=ppt/tags/tag31.xml><?xml version="1.0" encoding="utf-8"?>
<p:tagLst xmlns:a="http://schemas.openxmlformats.org/drawingml/2006/main" xmlns:r="http://schemas.openxmlformats.org/officeDocument/2006/relationships" xmlns:p="http://schemas.openxmlformats.org/presentationml/2006/main">
  <p:tag name="NUM" val="1"/>
</p:tagLst>
</file>

<file path=ppt/tags/tag32.xml><?xml version="1.0" encoding="utf-8"?>
<p:tagLst xmlns:a="http://schemas.openxmlformats.org/drawingml/2006/main" xmlns:r="http://schemas.openxmlformats.org/officeDocument/2006/relationships" xmlns:p="http://schemas.openxmlformats.org/presentationml/2006/main">
  <p:tag name="NUM" val="2"/>
</p:tagLst>
</file>

<file path=ppt/tags/tag33.xml><?xml version="1.0" encoding="utf-8"?>
<p:tagLst xmlns:a="http://schemas.openxmlformats.org/drawingml/2006/main" xmlns:r="http://schemas.openxmlformats.org/officeDocument/2006/relationships" xmlns:p="http://schemas.openxmlformats.org/presentationml/2006/main">
  <p:tag name="NUM" val="3"/>
</p:tagLst>
</file>

<file path=ppt/tags/tag34.xml><?xml version="1.0" encoding="utf-8"?>
<p:tagLst xmlns:a="http://schemas.openxmlformats.org/drawingml/2006/main" xmlns:r="http://schemas.openxmlformats.org/officeDocument/2006/relationships" xmlns:p="http://schemas.openxmlformats.org/presentationml/2006/main">
  <p:tag name="NUM" val="4"/>
</p:tagLst>
</file>

<file path=ppt/tags/tag35.xml><?xml version="1.0" encoding="utf-8"?>
<p:tagLst xmlns:a="http://schemas.openxmlformats.org/drawingml/2006/main" xmlns:r="http://schemas.openxmlformats.org/officeDocument/2006/relationships" xmlns:p="http://schemas.openxmlformats.org/presentationml/2006/main">
  <p:tag name="NUM" val="1"/>
</p:tagLst>
</file>

<file path=ppt/tags/tag36.xml><?xml version="1.0" encoding="utf-8"?>
<p:tagLst xmlns:a="http://schemas.openxmlformats.org/drawingml/2006/main" xmlns:r="http://schemas.openxmlformats.org/officeDocument/2006/relationships" xmlns:p="http://schemas.openxmlformats.org/presentationml/2006/main">
  <p:tag name="NUM" val="2"/>
</p:tagLst>
</file>

<file path=ppt/tags/tag37.xml><?xml version="1.0" encoding="utf-8"?>
<p:tagLst xmlns:a="http://schemas.openxmlformats.org/drawingml/2006/main" xmlns:r="http://schemas.openxmlformats.org/officeDocument/2006/relationships" xmlns:p="http://schemas.openxmlformats.org/presentationml/2006/main">
  <p:tag name="NUM" val="4"/>
</p:tagLst>
</file>

<file path=ppt/tags/tag38.xml><?xml version="1.0" encoding="utf-8"?>
<p:tagLst xmlns:a="http://schemas.openxmlformats.org/drawingml/2006/main" xmlns:r="http://schemas.openxmlformats.org/officeDocument/2006/relationships" xmlns:p="http://schemas.openxmlformats.org/presentationml/2006/main">
  <p:tag name="NUM" val="3"/>
</p:tagLst>
</file>

<file path=ppt/tags/tag39.xml><?xml version="1.0" encoding="utf-8"?>
<p:tagLst xmlns:a="http://schemas.openxmlformats.org/drawingml/2006/main" xmlns:r="http://schemas.openxmlformats.org/officeDocument/2006/relationships" xmlns:p="http://schemas.openxmlformats.org/presentationml/2006/main">
  <p:tag name="NUM" val="1"/>
</p:tagLst>
</file>

<file path=ppt/tags/tag40.xml><?xml version="1.0" encoding="utf-8"?>
<p:tagLst xmlns:a="http://schemas.openxmlformats.org/drawingml/2006/main" xmlns:r="http://schemas.openxmlformats.org/officeDocument/2006/relationships" xmlns:p="http://schemas.openxmlformats.org/presentationml/2006/main">
  <p:tag name="NUM" val="2"/>
</p:tagLst>
</file>

<file path=ppt/tags/tag41.xml><?xml version="1.0" encoding="utf-8"?>
<p:tagLst xmlns:a="http://schemas.openxmlformats.org/drawingml/2006/main" xmlns:r="http://schemas.openxmlformats.org/officeDocument/2006/relationships" xmlns:p="http://schemas.openxmlformats.org/presentationml/2006/main">
  <p:tag name="NUM" val="4"/>
</p:tagLst>
</file>

<file path=ppt/tags/tag42.xml><?xml version="1.0" encoding="utf-8"?>
<p:tagLst xmlns:a="http://schemas.openxmlformats.org/drawingml/2006/main" xmlns:r="http://schemas.openxmlformats.org/officeDocument/2006/relationships" xmlns:p="http://schemas.openxmlformats.org/presentationml/2006/main">
  <p:tag name="NUM" val="3"/>
</p:tagLst>
</file>

<file path=ppt/tags/tag43.xml><?xml version="1.0" encoding="utf-8"?>
<p:tagLst xmlns:a="http://schemas.openxmlformats.org/drawingml/2006/main" xmlns:r="http://schemas.openxmlformats.org/officeDocument/2006/relationships" xmlns:p="http://schemas.openxmlformats.org/presentationml/2006/main">
  <p:tag name="NUM" val="2"/>
</p:tagLst>
</file>

<file path=ppt/tags/tag44.xml><?xml version="1.0" encoding="utf-8"?>
<p:tagLst xmlns:a="http://schemas.openxmlformats.org/drawingml/2006/main" xmlns:r="http://schemas.openxmlformats.org/officeDocument/2006/relationships" xmlns:p="http://schemas.openxmlformats.org/presentationml/2006/main">
  <p:tag name="NUM" val="3"/>
</p:tagLst>
</file>

<file path=ppt/tags/tag45.xml><?xml version="1.0" encoding="utf-8"?>
<p:tagLst xmlns:a="http://schemas.openxmlformats.org/drawingml/2006/main" xmlns:r="http://schemas.openxmlformats.org/officeDocument/2006/relationships" xmlns:p="http://schemas.openxmlformats.org/presentationml/2006/main">
  <p:tag name="NUM" val="1"/>
</p:tagLst>
</file>

<file path=ppt/tags/tag46.xml><?xml version="1.0" encoding="utf-8"?>
<p:tagLst xmlns:a="http://schemas.openxmlformats.org/drawingml/2006/main" xmlns:r="http://schemas.openxmlformats.org/officeDocument/2006/relationships" xmlns:p="http://schemas.openxmlformats.org/presentationml/2006/main">
  <p:tag name="NUM" val="1"/>
</p:tagLst>
</file>

<file path=ppt/tags/tag47.xml><?xml version="1.0" encoding="utf-8"?>
<p:tagLst xmlns:a="http://schemas.openxmlformats.org/drawingml/2006/main" xmlns:r="http://schemas.openxmlformats.org/officeDocument/2006/relationships" xmlns:p="http://schemas.openxmlformats.org/presentationml/2006/main">
  <p:tag name="NUM" val="2"/>
</p:tagLst>
</file>

<file path=ppt/tags/tag48.xml><?xml version="1.0" encoding="utf-8"?>
<p:tagLst xmlns:a="http://schemas.openxmlformats.org/drawingml/2006/main" xmlns:r="http://schemas.openxmlformats.org/officeDocument/2006/relationships" xmlns:p="http://schemas.openxmlformats.org/presentationml/2006/main">
  <p:tag name="NUM" val="4"/>
</p:tagLst>
</file>

<file path=ppt/tags/tag49.xml><?xml version="1.0" encoding="utf-8"?>
<p:tagLst xmlns:a="http://schemas.openxmlformats.org/drawingml/2006/main" xmlns:r="http://schemas.openxmlformats.org/officeDocument/2006/relationships" xmlns:p="http://schemas.openxmlformats.org/presentationml/2006/main">
  <p:tag name="NUM" val="3"/>
</p:tagLst>
</file>

<file path=ppt/tags/tag50.xml><?xml version="1.0" encoding="utf-8"?>
<p:tagLst xmlns:a="http://schemas.openxmlformats.org/drawingml/2006/main" xmlns:r="http://schemas.openxmlformats.org/officeDocument/2006/relationships" xmlns:p="http://schemas.openxmlformats.org/presentationml/2006/main">
  <p:tag name="NUM" val="1"/>
</p:tagLst>
</file>

<file path=ppt/tags/tag51.xml><?xml version="1.0" encoding="utf-8"?>
<p:tagLst xmlns:a="http://schemas.openxmlformats.org/drawingml/2006/main" xmlns:r="http://schemas.openxmlformats.org/officeDocument/2006/relationships" xmlns:p="http://schemas.openxmlformats.org/presentationml/2006/main">
  <p:tag name="NUM" val="2"/>
</p:tagLst>
</file>

<file path=ppt/tags/tag52.xml><?xml version="1.0" encoding="utf-8"?>
<p:tagLst xmlns:a="http://schemas.openxmlformats.org/drawingml/2006/main" xmlns:r="http://schemas.openxmlformats.org/officeDocument/2006/relationships" xmlns:p="http://schemas.openxmlformats.org/presentationml/2006/main">
  <p:tag name="NUM" val="3"/>
</p:tagLst>
</file>

<file path=ppt/tags/tag53.xml><?xml version="1.0" encoding="utf-8"?>
<p:tagLst xmlns:a="http://schemas.openxmlformats.org/drawingml/2006/main" xmlns:r="http://schemas.openxmlformats.org/officeDocument/2006/relationships" xmlns:p="http://schemas.openxmlformats.org/presentationml/2006/main">
  <p:tag name="NUM" val="3"/>
</p:tagLst>
</file>

<file path=ppt/tags/tag54.xml><?xml version="1.0" encoding="utf-8"?>
<p:tagLst xmlns:a="http://schemas.openxmlformats.org/drawingml/2006/main" xmlns:r="http://schemas.openxmlformats.org/officeDocument/2006/relationships" xmlns:p="http://schemas.openxmlformats.org/presentationml/2006/main">
  <p:tag name="NUM" val="1"/>
</p:tagLst>
</file>

<file path=ppt/tags/tag55.xml><?xml version="1.0" encoding="utf-8"?>
<p:tagLst xmlns:a="http://schemas.openxmlformats.org/drawingml/2006/main" xmlns:r="http://schemas.openxmlformats.org/officeDocument/2006/relationships" xmlns:p="http://schemas.openxmlformats.org/presentationml/2006/main">
  <p:tag name="NUM" val="2"/>
</p:tagLst>
</file>

<file path=ppt/tags/tag56.xml><?xml version="1.0" encoding="utf-8"?>
<p:tagLst xmlns:a="http://schemas.openxmlformats.org/drawingml/2006/main" xmlns:r="http://schemas.openxmlformats.org/officeDocument/2006/relationships" xmlns:p="http://schemas.openxmlformats.org/presentationml/2006/main">
  <p:tag name="NUM" val="3"/>
</p:tagLst>
</file>

<file path=ppt/tags/tag57.xml><?xml version="1.0" encoding="utf-8"?>
<p:tagLst xmlns:a="http://schemas.openxmlformats.org/drawingml/2006/main" xmlns:r="http://schemas.openxmlformats.org/officeDocument/2006/relationships" xmlns:p="http://schemas.openxmlformats.org/presentationml/2006/main">
  <p:tag name="NUM" val="3"/>
</p:tagLst>
</file>

<file path=ppt/tags/tag58.xml><?xml version="1.0" encoding="utf-8"?>
<p:tagLst xmlns:a="http://schemas.openxmlformats.org/drawingml/2006/main" xmlns:r="http://schemas.openxmlformats.org/officeDocument/2006/relationships" xmlns:p="http://schemas.openxmlformats.org/presentationml/2006/main">
  <p:tag name="NUM" val="1"/>
</p:tagLst>
</file>

<file path=ppt/tags/tag59.xml><?xml version="1.0" encoding="utf-8"?>
<p:tagLst xmlns:a="http://schemas.openxmlformats.org/drawingml/2006/main" xmlns:r="http://schemas.openxmlformats.org/officeDocument/2006/relationships" xmlns:p="http://schemas.openxmlformats.org/presentationml/2006/main">
  <p:tag name="NUM" val="2"/>
</p:tagLst>
</file>

<file path=ppt/tags/tag60.xml><?xml version="1.0" encoding="utf-8"?>
<p:tagLst xmlns:a="http://schemas.openxmlformats.org/drawingml/2006/main" xmlns:r="http://schemas.openxmlformats.org/officeDocument/2006/relationships" xmlns:p="http://schemas.openxmlformats.org/presentationml/2006/main">
  <p:tag name="NUM" val="3"/>
</p:tagLst>
</file>

<file path=ppt/tags/tag61.xml><?xml version="1.0" encoding="utf-8"?>
<p:tagLst xmlns:a="http://schemas.openxmlformats.org/drawingml/2006/main" xmlns:r="http://schemas.openxmlformats.org/officeDocument/2006/relationships" xmlns:p="http://schemas.openxmlformats.org/presentationml/2006/main">
  <p:tag name="NUM" val="5"/>
</p:tagLst>
</file>

<file path=ppt/tags/tag62.xml><?xml version="1.0" encoding="utf-8"?>
<p:tagLst xmlns:a="http://schemas.openxmlformats.org/drawingml/2006/main" xmlns:r="http://schemas.openxmlformats.org/officeDocument/2006/relationships" xmlns:p="http://schemas.openxmlformats.org/presentationml/2006/main">
  <p:tag name="NUM" val="3"/>
</p:tagLst>
</file>

<file path=ppt/tags/tag63.xml><?xml version="1.0" encoding="utf-8"?>
<p:tagLst xmlns:a="http://schemas.openxmlformats.org/drawingml/2006/main" xmlns:r="http://schemas.openxmlformats.org/officeDocument/2006/relationships" xmlns:p="http://schemas.openxmlformats.org/presentationml/2006/main">
  <p:tag name="NUM" val="1"/>
</p:tagLst>
</file>

<file path=ppt/tags/tag64.xml><?xml version="1.0" encoding="utf-8"?>
<p:tagLst xmlns:a="http://schemas.openxmlformats.org/drawingml/2006/main" xmlns:r="http://schemas.openxmlformats.org/officeDocument/2006/relationships" xmlns:p="http://schemas.openxmlformats.org/presentationml/2006/main">
  <p:tag name="NUM" val="2"/>
</p:tagLst>
</file>

<file path=ppt/tags/tag65.xml><?xml version="1.0" encoding="utf-8"?>
<p:tagLst xmlns:a="http://schemas.openxmlformats.org/drawingml/2006/main" xmlns:r="http://schemas.openxmlformats.org/officeDocument/2006/relationships" xmlns:p="http://schemas.openxmlformats.org/presentationml/2006/main">
  <p:tag name="NUM" val="3"/>
</p:tagLst>
</file>

<file path=ppt/tags/tag66.xml><?xml version="1.0" encoding="utf-8"?>
<p:tagLst xmlns:a="http://schemas.openxmlformats.org/drawingml/2006/main" xmlns:r="http://schemas.openxmlformats.org/officeDocument/2006/relationships" xmlns:p="http://schemas.openxmlformats.org/presentationml/2006/main">
  <p:tag name="NUM" val="5"/>
</p:tagLst>
</file>

<file path=ppt/tags/tag67.xml><?xml version="1.0" encoding="utf-8"?>
<p:tagLst xmlns:a="http://schemas.openxmlformats.org/drawingml/2006/main" xmlns:r="http://schemas.openxmlformats.org/officeDocument/2006/relationships" xmlns:p="http://schemas.openxmlformats.org/presentationml/2006/main">
  <p:tag name="NUM" val="3"/>
</p:tagLst>
</file>

<file path=ppt/tags/tag68.xml><?xml version="1.0" encoding="utf-8"?>
<p:tagLst xmlns:a="http://schemas.openxmlformats.org/drawingml/2006/main" xmlns:r="http://schemas.openxmlformats.org/officeDocument/2006/relationships" xmlns:p="http://schemas.openxmlformats.org/presentationml/2006/main">
  <p:tag name="NUM" val="1"/>
</p:tagLst>
</file>

<file path=ppt/tags/tag69.xml><?xml version="1.0" encoding="utf-8"?>
<p:tagLst xmlns:a="http://schemas.openxmlformats.org/drawingml/2006/main" xmlns:r="http://schemas.openxmlformats.org/officeDocument/2006/relationships" xmlns:p="http://schemas.openxmlformats.org/presentationml/2006/main">
  <p:tag name="NUM" val="2"/>
</p:tagLst>
</file>

<file path=ppt/tags/tag70.xml><?xml version="1.0" encoding="utf-8"?>
<p:tagLst xmlns:a="http://schemas.openxmlformats.org/drawingml/2006/main" xmlns:r="http://schemas.openxmlformats.org/officeDocument/2006/relationships" xmlns:p="http://schemas.openxmlformats.org/presentationml/2006/main">
  <p:tag name="NUM" val="5"/>
</p:tagLst>
</file>

<file path=ppt/tags/tag71.xml><?xml version="1.0" encoding="utf-8"?>
<p:tagLst xmlns:a="http://schemas.openxmlformats.org/drawingml/2006/main" xmlns:r="http://schemas.openxmlformats.org/officeDocument/2006/relationships" xmlns:p="http://schemas.openxmlformats.org/presentationml/2006/main">
  <p:tag name="NUM" val="3"/>
</p:tagLst>
</file>

<file path=ppt/tags/tag72.xml><?xml version="1.0" encoding="utf-8"?>
<p:tagLst xmlns:a="http://schemas.openxmlformats.org/drawingml/2006/main" xmlns:r="http://schemas.openxmlformats.org/officeDocument/2006/relationships" xmlns:p="http://schemas.openxmlformats.org/presentationml/2006/main">
  <p:tag name="NUM" val="3"/>
</p:tagLst>
</file>

<file path=ppt/tags/tag73.xml><?xml version="1.0" encoding="utf-8"?>
<p:tagLst xmlns:a="http://schemas.openxmlformats.org/drawingml/2006/main" xmlns:r="http://schemas.openxmlformats.org/officeDocument/2006/relationships" xmlns:p="http://schemas.openxmlformats.org/presentationml/2006/main">
  <p:tag name="NUM" val="1"/>
</p:tagLst>
</file>

<file path=ppt/tags/tag74.xml><?xml version="1.0" encoding="utf-8"?>
<p:tagLst xmlns:a="http://schemas.openxmlformats.org/drawingml/2006/main" xmlns:r="http://schemas.openxmlformats.org/officeDocument/2006/relationships" xmlns:p="http://schemas.openxmlformats.org/presentationml/2006/main">
  <p:tag name="NUM" val="2"/>
</p:tagLst>
</file>

<file path=ppt/tags/tag75.xml><?xml version="1.0" encoding="utf-8"?>
<p:tagLst xmlns:a="http://schemas.openxmlformats.org/drawingml/2006/main" xmlns:r="http://schemas.openxmlformats.org/officeDocument/2006/relationships" xmlns:p="http://schemas.openxmlformats.org/presentationml/2006/main">
  <p:tag name="NUM" val="3"/>
</p:tagLst>
</file>

<file path=ppt/tags/tag76.xml><?xml version="1.0" encoding="utf-8"?>
<p:tagLst xmlns:a="http://schemas.openxmlformats.org/drawingml/2006/main" xmlns:r="http://schemas.openxmlformats.org/officeDocument/2006/relationships" xmlns:p="http://schemas.openxmlformats.org/presentationml/2006/main">
  <p:tag name="NUM" val="3"/>
</p:tagLst>
</file>

<file path=ppt/tags/tag77.xml><?xml version="1.0" encoding="utf-8"?>
<p:tagLst xmlns:a="http://schemas.openxmlformats.org/drawingml/2006/main" xmlns:r="http://schemas.openxmlformats.org/officeDocument/2006/relationships" xmlns:p="http://schemas.openxmlformats.org/presentationml/2006/main">
  <p:tag name="NUM" val="1"/>
</p:tagLst>
</file>

<file path=ppt/tags/tag78.xml><?xml version="1.0" encoding="utf-8"?>
<p:tagLst xmlns:a="http://schemas.openxmlformats.org/drawingml/2006/main" xmlns:r="http://schemas.openxmlformats.org/officeDocument/2006/relationships" xmlns:p="http://schemas.openxmlformats.org/presentationml/2006/main">
  <p:tag name="NUM" val="2"/>
</p:tagLst>
</file>

<file path=ppt/tags/tag79.xml><?xml version="1.0" encoding="utf-8"?>
<p:tagLst xmlns:a="http://schemas.openxmlformats.org/drawingml/2006/main" xmlns:r="http://schemas.openxmlformats.org/officeDocument/2006/relationships" xmlns:p="http://schemas.openxmlformats.org/presentationml/2006/main">
  <p:tag name="NUM" val="4"/>
</p:tagLst>
</file>

<file path=ppt/tags/tag80.xml><?xml version="1.0" encoding="utf-8"?>
<p:tagLst xmlns:a="http://schemas.openxmlformats.org/drawingml/2006/main" xmlns:r="http://schemas.openxmlformats.org/officeDocument/2006/relationships" xmlns:p="http://schemas.openxmlformats.org/presentationml/2006/main">
  <p:tag name="NUM" val="3"/>
</p:tagLst>
</file>

<file path=ppt/tags/tag81.xml><?xml version="1.0" encoding="utf-8"?>
<p:tagLst xmlns:a="http://schemas.openxmlformats.org/drawingml/2006/main" xmlns:r="http://schemas.openxmlformats.org/officeDocument/2006/relationships" xmlns:p="http://schemas.openxmlformats.org/presentationml/2006/main">
  <p:tag name="NUM" val="1"/>
</p:tagLst>
</file>

<file path=ppt/tags/tag82.xml><?xml version="1.0" encoding="utf-8"?>
<p:tagLst xmlns:a="http://schemas.openxmlformats.org/drawingml/2006/main" xmlns:r="http://schemas.openxmlformats.org/officeDocument/2006/relationships" xmlns:p="http://schemas.openxmlformats.org/presentationml/2006/main">
  <p:tag name="NUM" val="2"/>
</p:tagLst>
</file>

<file path=ppt/tags/tag83.xml><?xml version="1.0" encoding="utf-8"?>
<p:tagLst xmlns:a="http://schemas.openxmlformats.org/drawingml/2006/main" xmlns:r="http://schemas.openxmlformats.org/officeDocument/2006/relationships" xmlns:p="http://schemas.openxmlformats.org/presentationml/2006/main">
  <p:tag name="NUM" val="4"/>
</p:tagLst>
</file>

<file path=ppt/tags/tag84.xml><?xml version="1.0" encoding="utf-8"?>
<p:tagLst xmlns:a="http://schemas.openxmlformats.org/drawingml/2006/main" xmlns:r="http://schemas.openxmlformats.org/officeDocument/2006/relationships" xmlns:p="http://schemas.openxmlformats.org/presentationml/2006/main">
  <p:tag name="NUM" val="3"/>
</p:tagLst>
</file>

<file path=ppt/tags/tag85.xml><?xml version="1.0" encoding="utf-8"?>
<p:tagLst xmlns:a="http://schemas.openxmlformats.org/drawingml/2006/main" xmlns:r="http://schemas.openxmlformats.org/officeDocument/2006/relationships" xmlns:p="http://schemas.openxmlformats.org/presentationml/2006/main">
  <p:tag name="NUM" val="1"/>
</p:tagLst>
</file>

<file path=ppt/tags/tag86.xml><?xml version="1.0" encoding="utf-8"?>
<p:tagLst xmlns:a="http://schemas.openxmlformats.org/drawingml/2006/main" xmlns:r="http://schemas.openxmlformats.org/officeDocument/2006/relationships" xmlns:p="http://schemas.openxmlformats.org/presentationml/2006/main">
  <p:tag name="NUM" val="2"/>
</p:tagLst>
</file>

<file path=ppt/tags/tag87.xml><?xml version="1.0" encoding="utf-8"?>
<p:tagLst xmlns:a="http://schemas.openxmlformats.org/drawingml/2006/main" xmlns:r="http://schemas.openxmlformats.org/officeDocument/2006/relationships" xmlns:p="http://schemas.openxmlformats.org/presentationml/2006/main">
  <p:tag name="NUM" val="4"/>
</p:tagLst>
</file>

<file path=ppt/tags/tag88.xml><?xml version="1.0" encoding="utf-8"?>
<p:tagLst xmlns:a="http://schemas.openxmlformats.org/drawingml/2006/main" xmlns:r="http://schemas.openxmlformats.org/officeDocument/2006/relationships" xmlns:p="http://schemas.openxmlformats.org/presentationml/2006/main">
  <p:tag name="NUM" val="3"/>
</p:tagLst>
</file>

<file path=ppt/tags/tag89.xml><?xml version="1.0" encoding="utf-8"?>
<p:tagLst xmlns:a="http://schemas.openxmlformats.org/drawingml/2006/main" xmlns:r="http://schemas.openxmlformats.org/officeDocument/2006/relationships" xmlns:p="http://schemas.openxmlformats.org/presentationml/2006/main">
  <p:tag name="NUM" val="1"/>
</p:tagLst>
</file>

<file path=ppt/tags/tag90.xml><?xml version="1.0" encoding="utf-8"?>
<p:tagLst xmlns:a="http://schemas.openxmlformats.org/drawingml/2006/main" xmlns:r="http://schemas.openxmlformats.org/officeDocument/2006/relationships" xmlns:p="http://schemas.openxmlformats.org/presentationml/2006/main">
  <p:tag name="NUM" val="2"/>
</p:tagLst>
</file>

<file path=ppt/tags/tag91.xml><?xml version="1.0" encoding="utf-8"?>
<p:tagLst xmlns:a="http://schemas.openxmlformats.org/drawingml/2006/main" xmlns:r="http://schemas.openxmlformats.org/officeDocument/2006/relationships" xmlns:p="http://schemas.openxmlformats.org/presentationml/2006/main">
  <p:tag name="NUM" val="4"/>
</p:tagLst>
</file>

<file path=ppt/tags/tag92.xml><?xml version="1.0" encoding="utf-8"?>
<p:tagLst xmlns:a="http://schemas.openxmlformats.org/drawingml/2006/main" xmlns:r="http://schemas.openxmlformats.org/officeDocument/2006/relationships" xmlns:p="http://schemas.openxmlformats.org/presentationml/2006/main">
  <p:tag name="NUM" val="3"/>
</p:tagLst>
</file>

<file path=ppt/tags/tag93.xml><?xml version="1.0" encoding="utf-8"?>
<p:tagLst xmlns:a="http://schemas.openxmlformats.org/drawingml/2006/main" xmlns:r="http://schemas.openxmlformats.org/officeDocument/2006/relationships" xmlns:p="http://schemas.openxmlformats.org/presentationml/2006/main">
  <p:tag name="NUM" val="1"/>
</p:tagLst>
</file>

<file path=ppt/tags/tag94.xml><?xml version="1.0" encoding="utf-8"?>
<p:tagLst xmlns:a="http://schemas.openxmlformats.org/drawingml/2006/main" xmlns:r="http://schemas.openxmlformats.org/officeDocument/2006/relationships" xmlns:p="http://schemas.openxmlformats.org/presentationml/2006/main">
  <p:tag name="NUM" val="2"/>
</p:tagLst>
</file>

<file path=ppt/tags/tag95.xml><?xml version="1.0" encoding="utf-8"?>
<p:tagLst xmlns:a="http://schemas.openxmlformats.org/drawingml/2006/main" xmlns:r="http://schemas.openxmlformats.org/officeDocument/2006/relationships" xmlns:p="http://schemas.openxmlformats.org/presentationml/2006/main">
  <p:tag name="NUM" val="3"/>
</p:tagLst>
</file>

<file path=ppt/tags/tag96.xml><?xml version="1.0" encoding="utf-8"?>
<p:tagLst xmlns:a="http://schemas.openxmlformats.org/drawingml/2006/main" xmlns:r="http://schemas.openxmlformats.org/officeDocument/2006/relationships" xmlns:p="http://schemas.openxmlformats.org/presentationml/2006/main">
  <p:tag name="NUM" val="1"/>
</p:tagLst>
</file>

<file path=ppt/tags/tag97.xml><?xml version="1.0" encoding="utf-8"?>
<p:tagLst xmlns:a="http://schemas.openxmlformats.org/drawingml/2006/main" xmlns:r="http://schemas.openxmlformats.org/officeDocument/2006/relationships" xmlns:p="http://schemas.openxmlformats.org/presentationml/2006/main">
  <p:tag name="NUM" val="2"/>
</p:tagLst>
</file>

<file path=ppt/tags/tag98.xml><?xml version="1.0" encoding="utf-8"?>
<p:tagLst xmlns:a="http://schemas.openxmlformats.org/drawingml/2006/main" xmlns:r="http://schemas.openxmlformats.org/officeDocument/2006/relationships" xmlns:p="http://schemas.openxmlformats.org/presentationml/2006/main">
  <p:tag name="NUM" val="4"/>
</p:tagLst>
</file>

<file path=ppt/tags/tag99.xml><?xml version="1.0" encoding="utf-8"?>
<p:tagLst xmlns:a="http://schemas.openxmlformats.org/drawingml/2006/main" xmlns:r="http://schemas.openxmlformats.org/officeDocument/2006/relationships" xmlns:p="http://schemas.openxmlformats.org/presentationml/2006/main">
  <p:tag name="NUM" val="1"/>
</p:tagLst>
</file>

<file path=ppt/tags/tag100.xml><?xml version="1.0" encoding="utf-8"?>
<p:tagLst xmlns:a="http://schemas.openxmlformats.org/drawingml/2006/main" xmlns:r="http://schemas.openxmlformats.org/officeDocument/2006/relationships" xmlns:p="http://schemas.openxmlformats.org/presentationml/2006/main">
  <p:tag name="NUM" val="2"/>
</p:tagLst>
</file>

<file path=ppt/tags/tag101.xml><?xml version="1.0" encoding="utf-8"?>
<p:tagLst xmlns:a="http://schemas.openxmlformats.org/drawingml/2006/main" xmlns:r="http://schemas.openxmlformats.org/officeDocument/2006/relationships" xmlns:p="http://schemas.openxmlformats.org/presentationml/2006/main">
  <p:tag name="NUM" val="3"/>
</p:tagLst>
</file>

<file path=ppt/tags/tag102.xml><?xml version="1.0" encoding="utf-8"?>
<p:tagLst xmlns:a="http://schemas.openxmlformats.org/drawingml/2006/main" xmlns:r="http://schemas.openxmlformats.org/officeDocument/2006/relationships" xmlns:p="http://schemas.openxmlformats.org/presentationml/2006/main">
  <p:tag name="NUM" val="5"/>
</p:tagLst>
</file>

<file path=ppt/tags/tag103.xml><?xml version="1.0" encoding="utf-8"?>
<p:tagLst xmlns:a="http://schemas.openxmlformats.org/drawingml/2006/main" xmlns:r="http://schemas.openxmlformats.org/officeDocument/2006/relationships" xmlns:p="http://schemas.openxmlformats.org/presentationml/2006/main">
  <p:tag name="NUM" val="6"/>
</p:tagLst>
</file>

<file path=ppt/tags/tag104.xml><?xml version="1.0" encoding="utf-8"?>
<p:tagLst xmlns:a="http://schemas.openxmlformats.org/drawingml/2006/main" xmlns:r="http://schemas.openxmlformats.org/officeDocument/2006/relationships" xmlns:p="http://schemas.openxmlformats.org/presentationml/2006/main">
  <p:tag name="NUM" val="6"/>
</p:tagLst>
</file>

<file path=ppt/tags/tag105.xml><?xml version="1.0" encoding="utf-8"?>
<p:tagLst xmlns:a="http://schemas.openxmlformats.org/drawingml/2006/main" xmlns:r="http://schemas.openxmlformats.org/officeDocument/2006/relationships" xmlns:p="http://schemas.openxmlformats.org/presentationml/2006/main">
  <p:tag name="NUM" val="1"/>
</p:tagLst>
</file>

<file path=ppt/tags/tag106.xml><?xml version="1.0" encoding="utf-8"?>
<p:tagLst xmlns:a="http://schemas.openxmlformats.org/drawingml/2006/main" xmlns:r="http://schemas.openxmlformats.org/officeDocument/2006/relationships" xmlns:p="http://schemas.openxmlformats.org/presentationml/2006/main">
  <p:tag name="NUM" val="3"/>
</p:tagLst>
</file>

<file path=ppt/tags/tag107.xml><?xml version="1.0" encoding="utf-8"?>
<p:tagLst xmlns:a="http://schemas.openxmlformats.org/drawingml/2006/main" xmlns:r="http://schemas.openxmlformats.org/officeDocument/2006/relationships" xmlns:p="http://schemas.openxmlformats.org/presentationml/2006/main">
  <p:tag name="NUM" val="2"/>
</p:tagLst>
</file>

<file path=ppt/tags/tag108.xml><?xml version="1.0" encoding="utf-8"?>
<p:tagLst xmlns:a="http://schemas.openxmlformats.org/drawingml/2006/main" xmlns:r="http://schemas.openxmlformats.org/officeDocument/2006/relationships" xmlns:p="http://schemas.openxmlformats.org/presentationml/2006/main">
  <p:tag name="NUM" val="1"/>
</p:tagLst>
</file>

<file path=ppt/tags/tag109.xml><?xml version="1.0" encoding="utf-8"?>
<p:tagLst xmlns:a="http://schemas.openxmlformats.org/drawingml/2006/main" xmlns:r="http://schemas.openxmlformats.org/officeDocument/2006/relationships" xmlns:p="http://schemas.openxmlformats.org/presentationml/2006/main">
  <p:tag name="NUM" val="2"/>
</p:tagLst>
</file>

<file path=ppt/tags/tag110.xml><?xml version="1.0" encoding="utf-8"?>
<p:tagLst xmlns:a="http://schemas.openxmlformats.org/drawingml/2006/main" xmlns:r="http://schemas.openxmlformats.org/officeDocument/2006/relationships" xmlns:p="http://schemas.openxmlformats.org/presentationml/2006/main">
  <p:tag name="NUM" val="3"/>
</p:tagLst>
</file>

<file path=ppt/tags/tag111.xml><?xml version="1.0" encoding="utf-8"?>
<p:tagLst xmlns:a="http://schemas.openxmlformats.org/drawingml/2006/main" xmlns:r="http://schemas.openxmlformats.org/officeDocument/2006/relationships" xmlns:p="http://schemas.openxmlformats.org/presentationml/2006/main">
  <p:tag name="NUM" val="1"/>
</p:tagLst>
</file>

<file path=ppt/tags/tag112.xml><?xml version="1.0" encoding="utf-8"?>
<p:tagLst xmlns:a="http://schemas.openxmlformats.org/drawingml/2006/main" xmlns:r="http://schemas.openxmlformats.org/officeDocument/2006/relationships" xmlns:p="http://schemas.openxmlformats.org/presentationml/2006/main">
  <p:tag name="NUM" val="3"/>
</p:tagLst>
</file>

<file path=ppt/tags/tag113.xml><?xml version="1.0" encoding="utf-8"?>
<p:tagLst xmlns:a="http://schemas.openxmlformats.org/drawingml/2006/main" xmlns:r="http://schemas.openxmlformats.org/officeDocument/2006/relationships" xmlns:p="http://schemas.openxmlformats.org/presentationml/2006/main">
  <p:tag name="NUM" val="2"/>
</p:tagLst>
</file>

<file path=ppt/tags/tag114.xml><?xml version="1.0" encoding="utf-8"?>
<p:tagLst xmlns:a="http://schemas.openxmlformats.org/drawingml/2006/main" xmlns:r="http://schemas.openxmlformats.org/officeDocument/2006/relationships" xmlns:p="http://schemas.openxmlformats.org/presentationml/2006/main">
  <p:tag name="NUM" val="1"/>
</p:tagLst>
</file>

<file path=ppt/tags/tag115.xml><?xml version="1.0" encoding="utf-8"?>
<p:tagLst xmlns:a="http://schemas.openxmlformats.org/drawingml/2006/main" xmlns:r="http://schemas.openxmlformats.org/officeDocument/2006/relationships" xmlns:p="http://schemas.openxmlformats.org/presentationml/2006/main">
  <p:tag name="NUM" val="2"/>
</p:tagLst>
</file>

<file path=ppt/tags/tag116.xml><?xml version="1.0" encoding="utf-8"?>
<p:tagLst xmlns:a="http://schemas.openxmlformats.org/drawingml/2006/main" xmlns:r="http://schemas.openxmlformats.org/officeDocument/2006/relationships" xmlns:p="http://schemas.openxmlformats.org/presentationml/2006/main">
  <p:tag name="NUM" val="3"/>
</p:tagLst>
</file>

<file path=ppt/tags/tag117.xml><?xml version="1.0" encoding="utf-8"?>
<p:tagLst xmlns:a="http://schemas.openxmlformats.org/drawingml/2006/main" xmlns:r="http://schemas.openxmlformats.org/officeDocument/2006/relationships" xmlns:p="http://schemas.openxmlformats.org/presentationml/2006/main">
  <p:tag name="NUM" val="1"/>
</p:tagLst>
</file>

<file path=ppt/tags/tag118.xml><?xml version="1.0" encoding="utf-8"?>
<p:tagLst xmlns:a="http://schemas.openxmlformats.org/drawingml/2006/main" xmlns:r="http://schemas.openxmlformats.org/officeDocument/2006/relationships" xmlns:p="http://schemas.openxmlformats.org/presentationml/2006/main">
  <p:tag name="NUM" val="2"/>
</p:tagLst>
</file>

<file path=ppt/tags/tag119.xml><?xml version="1.0" encoding="utf-8"?>
<p:tagLst xmlns:a="http://schemas.openxmlformats.org/drawingml/2006/main" xmlns:r="http://schemas.openxmlformats.org/officeDocument/2006/relationships" xmlns:p="http://schemas.openxmlformats.org/presentationml/2006/main">
  <p:tag name="NUM" val="3"/>
</p:tagLst>
</file>

<file path=ppt/tags/tag120.xml><?xml version="1.0" encoding="utf-8"?>
<p:tagLst xmlns:a="http://schemas.openxmlformats.org/drawingml/2006/main" xmlns:r="http://schemas.openxmlformats.org/officeDocument/2006/relationships" xmlns:p="http://schemas.openxmlformats.org/presentationml/2006/main">
  <p:tag name="NUM" val="1"/>
</p:tagLst>
</file>

<file path=ppt/tags/tag121.xml><?xml version="1.0" encoding="utf-8"?>
<p:tagLst xmlns:a="http://schemas.openxmlformats.org/drawingml/2006/main" xmlns:r="http://schemas.openxmlformats.org/officeDocument/2006/relationships" xmlns:p="http://schemas.openxmlformats.org/presentationml/2006/main">
  <p:tag name="NUM" val="2"/>
</p:tagLst>
</file>

<file path=ppt/tags/tag122.xml><?xml version="1.0" encoding="utf-8"?>
<p:tagLst xmlns:a="http://schemas.openxmlformats.org/drawingml/2006/main" xmlns:r="http://schemas.openxmlformats.org/officeDocument/2006/relationships" xmlns:p="http://schemas.openxmlformats.org/presentationml/2006/main">
  <p:tag name="NUM" val="3"/>
</p:tagLst>
</file>

<file path=ppt/tags/tag123.xml><?xml version="1.0" encoding="utf-8"?>
<p:tagLst xmlns:a="http://schemas.openxmlformats.org/drawingml/2006/main" xmlns:r="http://schemas.openxmlformats.org/officeDocument/2006/relationships" xmlns:p="http://schemas.openxmlformats.org/presentationml/2006/main">
  <p:tag name="NUM" val="1"/>
</p:tagLst>
</file>

<file path=ppt/tags/tag124.xml><?xml version="1.0" encoding="utf-8"?>
<p:tagLst xmlns:a="http://schemas.openxmlformats.org/drawingml/2006/main" xmlns:r="http://schemas.openxmlformats.org/officeDocument/2006/relationships" xmlns:p="http://schemas.openxmlformats.org/presentationml/2006/main">
  <p:tag name="NUM" val="1"/>
</p:tagLst>
</file>

<file path=ppt/tags/tag125.xml><?xml version="1.0" encoding="utf-8"?>
<p:tagLst xmlns:a="http://schemas.openxmlformats.org/drawingml/2006/main" xmlns:r="http://schemas.openxmlformats.org/officeDocument/2006/relationships" xmlns:p="http://schemas.openxmlformats.org/presentationml/2006/main">
  <p:tag name="NUM" val="2"/>
</p:tagLst>
</file>

<file path=ppt/tags/tag126.xml><?xml version="1.0" encoding="utf-8"?>
<p:tagLst xmlns:a="http://schemas.openxmlformats.org/drawingml/2006/main" xmlns:r="http://schemas.openxmlformats.org/officeDocument/2006/relationships" xmlns:p="http://schemas.openxmlformats.org/presentationml/2006/main">
  <p:tag name="NUM" val="4"/>
</p:tagLst>
</file>

<file path=ppt/tags/tag127.xml><?xml version="1.0" encoding="utf-8"?>
<p:tagLst xmlns:a="http://schemas.openxmlformats.org/drawingml/2006/main" xmlns:r="http://schemas.openxmlformats.org/officeDocument/2006/relationships" xmlns:p="http://schemas.openxmlformats.org/presentationml/2006/main">
  <p:tag name="NUM" val="3"/>
</p:tagLst>
</file>

<file path=ppt/tags/tag128.xml><?xml version="1.0" encoding="utf-8"?>
<p:tagLst xmlns:a="http://schemas.openxmlformats.org/drawingml/2006/main" xmlns:r="http://schemas.openxmlformats.org/officeDocument/2006/relationships" xmlns:p="http://schemas.openxmlformats.org/presentationml/2006/main">
  <p:tag name="NUM" val="1"/>
</p:tagLst>
</file>

<file path=ppt/tags/tag129.xml><?xml version="1.0" encoding="utf-8"?>
<p:tagLst xmlns:a="http://schemas.openxmlformats.org/drawingml/2006/main" xmlns:r="http://schemas.openxmlformats.org/officeDocument/2006/relationships" xmlns:p="http://schemas.openxmlformats.org/presentationml/2006/main">
  <p:tag name="NUM" val="2"/>
</p:tagLst>
</file>

<file path=ppt/tags/tag130.xml><?xml version="1.0" encoding="utf-8"?>
<p:tagLst xmlns:a="http://schemas.openxmlformats.org/drawingml/2006/main" xmlns:r="http://schemas.openxmlformats.org/officeDocument/2006/relationships" xmlns:p="http://schemas.openxmlformats.org/presentationml/2006/main">
  <p:tag name="NUM" val="3"/>
</p:tagLst>
</file>

<file path=ppt/tags/tag131.xml><?xml version="1.0" encoding="utf-8"?>
<p:tagLst xmlns:a="http://schemas.openxmlformats.org/drawingml/2006/main" xmlns:r="http://schemas.openxmlformats.org/officeDocument/2006/relationships" xmlns:p="http://schemas.openxmlformats.org/presentationml/2006/main">
  <p:tag name="NUM" val="3"/>
</p:tagLst>
</file>

<file path=ppt/tags/tag132.xml><?xml version="1.0" encoding="utf-8"?>
<p:tagLst xmlns:a="http://schemas.openxmlformats.org/drawingml/2006/main" xmlns:r="http://schemas.openxmlformats.org/officeDocument/2006/relationships" xmlns:p="http://schemas.openxmlformats.org/presentationml/2006/main">
  <p:tag name="NUM" val="1"/>
</p:tagLst>
</file>

<file path=ppt/tags/tag133.xml><?xml version="1.0" encoding="utf-8"?>
<p:tagLst xmlns:a="http://schemas.openxmlformats.org/drawingml/2006/main" xmlns:r="http://schemas.openxmlformats.org/officeDocument/2006/relationships" xmlns:p="http://schemas.openxmlformats.org/presentationml/2006/main">
  <p:tag name="NUM" val="2"/>
</p:tagLst>
</file>

<file path=ppt/tags/tag134.xml><?xml version="1.0" encoding="utf-8"?>
<p:tagLst xmlns:a="http://schemas.openxmlformats.org/drawingml/2006/main" xmlns:r="http://schemas.openxmlformats.org/officeDocument/2006/relationships" xmlns:p="http://schemas.openxmlformats.org/presentationml/2006/main">
  <p:tag name="NUM" val="3"/>
</p:tagLst>
</file>

<file path=ppt/tags/tag135.xml><?xml version="1.0" encoding="utf-8"?>
<p:tagLst xmlns:a="http://schemas.openxmlformats.org/drawingml/2006/main" xmlns:r="http://schemas.openxmlformats.org/officeDocument/2006/relationships" xmlns:p="http://schemas.openxmlformats.org/presentationml/2006/main">
  <p:tag name="NUM" val="3"/>
</p:tagLst>
</file>

<file path=ppt/tags/tag136.xml><?xml version="1.0" encoding="utf-8"?>
<p:tagLst xmlns:a="http://schemas.openxmlformats.org/drawingml/2006/main" xmlns:r="http://schemas.openxmlformats.org/officeDocument/2006/relationships" xmlns:p="http://schemas.openxmlformats.org/presentationml/2006/main">
  <p:tag name="NUM" val="1"/>
</p:tagLst>
</file>

<file path=ppt/tags/tag137.xml><?xml version="1.0" encoding="utf-8"?>
<p:tagLst xmlns:a="http://schemas.openxmlformats.org/drawingml/2006/main" xmlns:r="http://schemas.openxmlformats.org/officeDocument/2006/relationships" xmlns:p="http://schemas.openxmlformats.org/presentationml/2006/main">
  <p:tag name="NUM" val="2"/>
</p:tagLst>
</file>

<file path=ppt/tags/tag138.xml><?xml version="1.0" encoding="utf-8"?>
<p:tagLst xmlns:a="http://schemas.openxmlformats.org/drawingml/2006/main" xmlns:r="http://schemas.openxmlformats.org/officeDocument/2006/relationships" xmlns:p="http://schemas.openxmlformats.org/presentationml/2006/main">
  <p:tag name="NUM" val="3"/>
</p:tagLst>
</file>

<file path=ppt/tags/tag139.xml><?xml version="1.0" encoding="utf-8"?>
<p:tagLst xmlns:a="http://schemas.openxmlformats.org/drawingml/2006/main" xmlns:r="http://schemas.openxmlformats.org/officeDocument/2006/relationships" xmlns:p="http://schemas.openxmlformats.org/presentationml/2006/main">
  <p:tag name="NUM" val="4"/>
</p:tagLst>
</file>

<file path=ppt/tags/tag140.xml><?xml version="1.0" encoding="utf-8"?>
<p:tagLst xmlns:a="http://schemas.openxmlformats.org/drawingml/2006/main" xmlns:r="http://schemas.openxmlformats.org/officeDocument/2006/relationships" xmlns:p="http://schemas.openxmlformats.org/presentationml/2006/main">
  <p:tag name="NUM" val="3"/>
</p:tagLst>
</file>

<file path=ppt/tags/tag141.xml><?xml version="1.0" encoding="utf-8"?>
<p:tagLst xmlns:a="http://schemas.openxmlformats.org/drawingml/2006/main" xmlns:r="http://schemas.openxmlformats.org/officeDocument/2006/relationships" xmlns:p="http://schemas.openxmlformats.org/presentationml/2006/main">
  <p:tag name="NUM" val="1"/>
</p:tagLst>
</file>

<file path=ppt/tags/tag142.xml><?xml version="1.0" encoding="utf-8"?>
<p:tagLst xmlns:a="http://schemas.openxmlformats.org/drawingml/2006/main" xmlns:r="http://schemas.openxmlformats.org/officeDocument/2006/relationships" xmlns:p="http://schemas.openxmlformats.org/presentationml/2006/main">
  <p:tag name="NUM" val="2"/>
</p:tagLst>
</file>

<file path=ppt/tags/tag143.xml><?xml version="1.0" encoding="utf-8"?>
<p:tagLst xmlns:a="http://schemas.openxmlformats.org/drawingml/2006/main" xmlns:r="http://schemas.openxmlformats.org/officeDocument/2006/relationships" xmlns:p="http://schemas.openxmlformats.org/presentationml/2006/main">
  <p:tag name="NUM" val="3"/>
</p:tagLst>
</file>

<file path=ppt/tags/tag144.xml><?xml version="1.0" encoding="utf-8"?>
<p:tagLst xmlns:a="http://schemas.openxmlformats.org/drawingml/2006/main" xmlns:r="http://schemas.openxmlformats.org/officeDocument/2006/relationships" xmlns:p="http://schemas.openxmlformats.org/presentationml/2006/main">
  <p:tag name="NUM" val="1"/>
</p:tagLst>
</file>

<file path=ppt/tags/tag145.xml><?xml version="1.0" encoding="utf-8"?>
<p:tagLst xmlns:a="http://schemas.openxmlformats.org/drawingml/2006/main" xmlns:r="http://schemas.openxmlformats.org/officeDocument/2006/relationships" xmlns:p="http://schemas.openxmlformats.org/presentationml/2006/main">
  <p:tag name="NUM" val="2"/>
</p:tagLst>
</file>

<file path=ppt/tags/tag146.xml><?xml version="1.0" encoding="utf-8"?>
<p:tagLst xmlns:a="http://schemas.openxmlformats.org/drawingml/2006/main" xmlns:r="http://schemas.openxmlformats.org/officeDocument/2006/relationships" xmlns:p="http://schemas.openxmlformats.org/presentationml/2006/main">
  <p:tag name="NUM" val="4"/>
</p:tagLst>
</file>

<file path=ppt/tags/tag147.xml><?xml version="1.0" encoding="utf-8"?>
<p:tagLst xmlns:a="http://schemas.openxmlformats.org/drawingml/2006/main" xmlns:r="http://schemas.openxmlformats.org/officeDocument/2006/relationships" xmlns:p="http://schemas.openxmlformats.org/presentationml/2006/main">
  <p:tag name="NUM" val="3"/>
</p:tagLst>
</file>

<file path=ppt/tags/tag148.xml><?xml version="1.0" encoding="utf-8"?>
<p:tagLst xmlns:a="http://schemas.openxmlformats.org/drawingml/2006/main" xmlns:r="http://schemas.openxmlformats.org/officeDocument/2006/relationships" xmlns:p="http://schemas.openxmlformats.org/presentationml/2006/main">
  <p:tag name="NUM" val="1"/>
</p:tagLst>
</file>

<file path=ppt/tags/tag149.xml><?xml version="1.0" encoding="utf-8"?>
<p:tagLst xmlns:a="http://schemas.openxmlformats.org/drawingml/2006/main" xmlns:r="http://schemas.openxmlformats.org/officeDocument/2006/relationships" xmlns:p="http://schemas.openxmlformats.org/presentationml/2006/main">
  <p:tag name="NUM" val="3"/>
</p:tagLst>
</file>

<file path=ppt/tags/tag150.xml><?xml version="1.0" encoding="utf-8"?>
<p:tagLst xmlns:a="http://schemas.openxmlformats.org/drawingml/2006/main" xmlns:r="http://schemas.openxmlformats.org/officeDocument/2006/relationships" xmlns:p="http://schemas.openxmlformats.org/presentationml/2006/main">
  <p:tag name="NUM" val="2"/>
</p:tagLst>
</file>

<file path=ppt/tags/tag151.xml><?xml version="1.0" encoding="utf-8"?>
<p:tagLst xmlns:a="http://schemas.openxmlformats.org/drawingml/2006/main" xmlns:r="http://schemas.openxmlformats.org/officeDocument/2006/relationships" xmlns:p="http://schemas.openxmlformats.org/presentationml/2006/main">
  <p:tag name="NUM" val="3"/>
</p:tagLst>
</file>

<file path=ppt/tags/tag152.xml><?xml version="1.0" encoding="utf-8"?>
<p:tagLst xmlns:a="http://schemas.openxmlformats.org/drawingml/2006/main" xmlns:r="http://schemas.openxmlformats.org/officeDocument/2006/relationships" xmlns:p="http://schemas.openxmlformats.org/presentationml/2006/main">
  <p:tag name="NUM" val="1"/>
</p:tagLst>
</file>

<file path=ppt/tags/tag153.xml><?xml version="1.0" encoding="utf-8"?>
<p:tagLst xmlns:a="http://schemas.openxmlformats.org/drawingml/2006/main" xmlns:r="http://schemas.openxmlformats.org/officeDocument/2006/relationships" xmlns:p="http://schemas.openxmlformats.org/presentationml/2006/main">
  <p:tag name="NUM" val="2"/>
</p:tagLst>
</file>

<file path=ppt/tags/tag154.xml><?xml version="1.0" encoding="utf-8"?>
<p:tagLst xmlns:a="http://schemas.openxmlformats.org/drawingml/2006/main" xmlns:r="http://schemas.openxmlformats.org/officeDocument/2006/relationships" xmlns:p="http://schemas.openxmlformats.org/presentationml/2006/main">
  <p:tag name="NUM" val="3"/>
</p:tagLst>
</file>

<file path=ppt/tags/tag155.xml><?xml version="1.0" encoding="utf-8"?>
<p:tagLst xmlns:a="http://schemas.openxmlformats.org/drawingml/2006/main" xmlns:r="http://schemas.openxmlformats.org/officeDocument/2006/relationships" xmlns:p="http://schemas.openxmlformats.org/presentationml/2006/main">
  <p:tag name="NUM" val="1"/>
</p:tagLst>
</file>

<file path=ppt/tags/tag156.xml><?xml version="1.0" encoding="utf-8"?>
<p:tagLst xmlns:a="http://schemas.openxmlformats.org/drawingml/2006/main" xmlns:r="http://schemas.openxmlformats.org/officeDocument/2006/relationships" xmlns:p="http://schemas.openxmlformats.org/presentationml/2006/main">
  <p:tag name="NUM" val="2"/>
</p:tagLst>
</file>

<file path=ppt/tags/tag157.xml><?xml version="1.0" encoding="utf-8"?>
<p:tagLst xmlns:a="http://schemas.openxmlformats.org/drawingml/2006/main" xmlns:r="http://schemas.openxmlformats.org/officeDocument/2006/relationships" xmlns:p="http://schemas.openxmlformats.org/presentationml/2006/main">
  <p:tag name="NUM" val="4"/>
</p:tagLst>
</file>

<file path=ppt/tags/tag158.xml><?xml version="1.0" encoding="utf-8"?>
<p:tagLst xmlns:a="http://schemas.openxmlformats.org/drawingml/2006/main" xmlns:r="http://schemas.openxmlformats.org/officeDocument/2006/relationships" xmlns:p="http://schemas.openxmlformats.org/presentationml/2006/main">
  <p:tag name="NUM" val="3"/>
</p:tagLst>
</file>

<file path=ppt/tags/tag159.xml><?xml version="1.0" encoding="utf-8"?>
<p:tagLst xmlns:a="http://schemas.openxmlformats.org/drawingml/2006/main" xmlns:r="http://schemas.openxmlformats.org/officeDocument/2006/relationships" xmlns:p="http://schemas.openxmlformats.org/presentationml/2006/main">
  <p:tag name="NUM" val="1"/>
</p:tagLst>
</file>

<file path=ppt/tags/tag160.xml><?xml version="1.0" encoding="utf-8"?>
<p:tagLst xmlns:a="http://schemas.openxmlformats.org/drawingml/2006/main" xmlns:r="http://schemas.openxmlformats.org/officeDocument/2006/relationships" xmlns:p="http://schemas.openxmlformats.org/presentationml/2006/main">
  <p:tag name="NUM" val="3"/>
</p:tagLst>
</file>

<file path=ppt/tags/tag161.xml><?xml version="1.0" encoding="utf-8"?>
<p:tagLst xmlns:a="http://schemas.openxmlformats.org/drawingml/2006/main" xmlns:r="http://schemas.openxmlformats.org/officeDocument/2006/relationships" xmlns:p="http://schemas.openxmlformats.org/presentationml/2006/main">
  <p:tag name="NUM" val="2"/>
</p:tagLst>
</file>

<file path=ppt/tags/tag162.xml><?xml version="1.0" encoding="utf-8"?>
<p:tagLst xmlns:a="http://schemas.openxmlformats.org/drawingml/2006/main" xmlns:r="http://schemas.openxmlformats.org/officeDocument/2006/relationships" xmlns:p="http://schemas.openxmlformats.org/presentationml/2006/main">
  <p:tag name="NUM" val="3"/>
</p:tagLst>
</file>

<file path=ppt/tags/tag163.xml><?xml version="1.0" encoding="utf-8"?>
<p:tagLst xmlns:a="http://schemas.openxmlformats.org/drawingml/2006/main" xmlns:r="http://schemas.openxmlformats.org/officeDocument/2006/relationships" xmlns:p="http://schemas.openxmlformats.org/presentationml/2006/main">
  <p:tag name="NUM" val="1"/>
</p:tagLst>
</file>

<file path=ppt/tags/tag164.xml><?xml version="1.0" encoding="utf-8"?>
<p:tagLst xmlns:a="http://schemas.openxmlformats.org/drawingml/2006/main" xmlns:r="http://schemas.openxmlformats.org/officeDocument/2006/relationships" xmlns:p="http://schemas.openxmlformats.org/presentationml/2006/main">
  <p:tag name="NUM" val="2"/>
</p:tagLst>
</file>

<file path=ppt/tags/tag165.xml><?xml version="1.0" encoding="utf-8"?>
<p:tagLst xmlns:a="http://schemas.openxmlformats.org/drawingml/2006/main" xmlns:r="http://schemas.openxmlformats.org/officeDocument/2006/relationships" xmlns:p="http://schemas.openxmlformats.org/presentationml/2006/main">
  <p:tag name="NUM" val="5"/>
</p:tagLst>
</file>

<file path=ppt/tags/tag166.xml><?xml version="1.0" encoding="utf-8"?>
<p:tagLst xmlns:a="http://schemas.openxmlformats.org/drawingml/2006/main" xmlns:r="http://schemas.openxmlformats.org/officeDocument/2006/relationships" xmlns:p="http://schemas.openxmlformats.org/presentationml/2006/main">
  <p:tag name="NUM" val="3"/>
</p:tagLst>
</file>

<file path=ppt/tags/tag167.xml><?xml version="1.0" encoding="utf-8"?>
<p:tagLst xmlns:a="http://schemas.openxmlformats.org/drawingml/2006/main" xmlns:r="http://schemas.openxmlformats.org/officeDocument/2006/relationships" xmlns:p="http://schemas.openxmlformats.org/presentationml/2006/main">
  <p:tag name="NUM" val="3"/>
</p:tagLst>
</file>

<file path=ppt/tags/tag168.xml><?xml version="1.0" encoding="utf-8"?>
<p:tagLst xmlns:a="http://schemas.openxmlformats.org/drawingml/2006/main" xmlns:r="http://schemas.openxmlformats.org/officeDocument/2006/relationships" xmlns:p="http://schemas.openxmlformats.org/presentationml/2006/main">
  <p:tag name="NUM" val="1"/>
</p:tagLst>
</file>

<file path=ppt/tags/tag169.xml><?xml version="1.0" encoding="utf-8"?>
<p:tagLst xmlns:a="http://schemas.openxmlformats.org/drawingml/2006/main" xmlns:r="http://schemas.openxmlformats.org/officeDocument/2006/relationships" xmlns:p="http://schemas.openxmlformats.org/presentationml/2006/main">
  <p:tag name="NUM" val="2"/>
</p:tagLst>
</file>

<file path=ppt/tags/tag170.xml><?xml version="1.0" encoding="utf-8"?>
<p:tagLst xmlns:a="http://schemas.openxmlformats.org/drawingml/2006/main" xmlns:r="http://schemas.openxmlformats.org/officeDocument/2006/relationships" xmlns:p="http://schemas.openxmlformats.org/presentationml/2006/main">
  <p:tag name="NUM" val="4"/>
</p:tagLst>
</file>

<file path=ppt/tags/tag171.xml><?xml version="1.0" encoding="utf-8"?>
<p:tagLst xmlns:a="http://schemas.openxmlformats.org/drawingml/2006/main" xmlns:r="http://schemas.openxmlformats.org/officeDocument/2006/relationships" xmlns:p="http://schemas.openxmlformats.org/presentationml/2006/main">
  <p:tag name="NUM" val="3"/>
</p:tagLst>
</file>

<file path=ppt/tags/tag172.xml><?xml version="1.0" encoding="utf-8"?>
<p:tagLst xmlns:a="http://schemas.openxmlformats.org/drawingml/2006/main" xmlns:r="http://schemas.openxmlformats.org/officeDocument/2006/relationships" xmlns:p="http://schemas.openxmlformats.org/presentationml/2006/main">
  <p:tag name="NUM" val="1"/>
</p:tagLst>
</file>

<file path=ppt/tags/tag173.xml><?xml version="1.0" encoding="utf-8"?>
<p:tagLst xmlns:a="http://schemas.openxmlformats.org/drawingml/2006/main" xmlns:r="http://schemas.openxmlformats.org/officeDocument/2006/relationships" xmlns:p="http://schemas.openxmlformats.org/presentationml/2006/main">
  <p:tag name="NUM" val="2"/>
</p:tagLst>
</file>

<file path=ppt/tags/tag174.xml><?xml version="1.0" encoding="utf-8"?>
<p:tagLst xmlns:a="http://schemas.openxmlformats.org/drawingml/2006/main" xmlns:r="http://schemas.openxmlformats.org/officeDocument/2006/relationships" xmlns:p="http://schemas.openxmlformats.org/presentationml/2006/main">
  <p:tag name="NUM" val="4"/>
</p:tagLst>
</file>

<file path=ppt/tags/tag175.xml><?xml version="1.0" encoding="utf-8"?>
<p:tagLst xmlns:a="http://schemas.openxmlformats.org/drawingml/2006/main" xmlns:r="http://schemas.openxmlformats.org/officeDocument/2006/relationships" xmlns:p="http://schemas.openxmlformats.org/presentationml/2006/main">
  <p:tag name="NUM" val="3"/>
</p:tagLst>
</file>

<file path=ppt/tags/tag176.xml><?xml version="1.0" encoding="utf-8"?>
<p:tagLst xmlns:a="http://schemas.openxmlformats.org/drawingml/2006/main" xmlns:r="http://schemas.openxmlformats.org/officeDocument/2006/relationships" xmlns:p="http://schemas.openxmlformats.org/presentationml/2006/main">
  <p:tag name="NUM" val="1"/>
</p:tagLst>
</file>

<file path=ppt/tags/tag177.xml><?xml version="1.0" encoding="utf-8"?>
<p:tagLst xmlns:a="http://schemas.openxmlformats.org/drawingml/2006/main" xmlns:r="http://schemas.openxmlformats.org/officeDocument/2006/relationships" xmlns:p="http://schemas.openxmlformats.org/presentationml/2006/main">
  <p:tag name="NUM" val="2"/>
</p:tagLst>
</file>

<file path=ppt/tags/tag178.xml><?xml version="1.0" encoding="utf-8"?>
<p:tagLst xmlns:a="http://schemas.openxmlformats.org/drawingml/2006/main" xmlns:r="http://schemas.openxmlformats.org/officeDocument/2006/relationships" xmlns:p="http://schemas.openxmlformats.org/presentationml/2006/main">
  <p:tag name="NUM" val="3"/>
</p:tagLst>
</file>

<file path=ppt/tags/tag179.xml><?xml version="1.0" encoding="utf-8"?>
<p:tagLst xmlns:a="http://schemas.openxmlformats.org/drawingml/2006/main" xmlns:r="http://schemas.openxmlformats.org/officeDocument/2006/relationships" xmlns:p="http://schemas.openxmlformats.org/presentationml/2006/main">
  <p:tag name="NUM" val="3"/>
</p:tagLst>
</file>

<file path=ppt/tags/tag180.xml><?xml version="1.0" encoding="utf-8"?>
<p:tagLst xmlns:a="http://schemas.openxmlformats.org/drawingml/2006/main" xmlns:r="http://schemas.openxmlformats.org/officeDocument/2006/relationships" xmlns:p="http://schemas.openxmlformats.org/presentationml/2006/main">
  <p:tag name="NUM" val="1"/>
</p:tagLst>
</file>

<file path=ppt/tags/tag181.xml><?xml version="1.0" encoding="utf-8"?>
<p:tagLst xmlns:a="http://schemas.openxmlformats.org/drawingml/2006/main" xmlns:r="http://schemas.openxmlformats.org/officeDocument/2006/relationships" xmlns:p="http://schemas.openxmlformats.org/presentationml/2006/main">
  <p:tag name="NUM" val="2"/>
</p:tagLst>
</file>

<file path=ppt/tags/tag182.xml><?xml version="1.0" encoding="utf-8"?>
<p:tagLst xmlns:a="http://schemas.openxmlformats.org/drawingml/2006/main" xmlns:r="http://schemas.openxmlformats.org/officeDocument/2006/relationships" xmlns:p="http://schemas.openxmlformats.org/presentationml/2006/main">
  <p:tag name="NUM" val="4"/>
</p:tagLst>
</file>

<file path=ppt/tags/tag183.xml><?xml version="1.0" encoding="utf-8"?>
<p:tagLst xmlns:a="http://schemas.openxmlformats.org/drawingml/2006/main" xmlns:r="http://schemas.openxmlformats.org/officeDocument/2006/relationships" xmlns:p="http://schemas.openxmlformats.org/presentationml/2006/main">
  <p:tag name="NUM" val="3"/>
</p:tagLst>
</file>

<file path=ppt/tags/tag184.xml><?xml version="1.0" encoding="utf-8"?>
<p:tagLst xmlns:a="http://schemas.openxmlformats.org/drawingml/2006/main" xmlns:r="http://schemas.openxmlformats.org/officeDocument/2006/relationships" xmlns:p="http://schemas.openxmlformats.org/presentationml/2006/main">
  <p:tag name="NUM" val="1"/>
</p:tagLst>
</file>

<file path=ppt/tags/tag185.xml><?xml version="1.0" encoding="utf-8"?>
<p:tagLst xmlns:a="http://schemas.openxmlformats.org/drawingml/2006/main" xmlns:r="http://schemas.openxmlformats.org/officeDocument/2006/relationships" xmlns:p="http://schemas.openxmlformats.org/presentationml/2006/main">
  <p:tag name="NUM" val="2"/>
</p:tagLst>
</file>

<file path=ppt/tags/tag186.xml><?xml version="1.0" encoding="utf-8"?>
<p:tagLst xmlns:a="http://schemas.openxmlformats.org/drawingml/2006/main" xmlns:r="http://schemas.openxmlformats.org/officeDocument/2006/relationships" xmlns:p="http://schemas.openxmlformats.org/presentationml/2006/main">
  <p:tag name="NUM" val="4"/>
</p:tagLst>
</file>

<file path=ppt/tags/tag187.xml><?xml version="1.0" encoding="utf-8"?>
<p:tagLst xmlns:a="http://schemas.openxmlformats.org/drawingml/2006/main" xmlns:r="http://schemas.openxmlformats.org/officeDocument/2006/relationships" xmlns:p="http://schemas.openxmlformats.org/presentationml/2006/main">
  <p:tag name="NUM" val="3"/>
</p:tagLst>
</file>

<file path=ppt/tags/tag188.xml><?xml version="1.0" encoding="utf-8"?>
<p:tagLst xmlns:a="http://schemas.openxmlformats.org/drawingml/2006/main" xmlns:r="http://schemas.openxmlformats.org/officeDocument/2006/relationships" xmlns:p="http://schemas.openxmlformats.org/presentationml/2006/main">
  <p:tag name="NUM" val="1"/>
</p:tagLst>
</file>

<file path=ppt/tags/tag189.xml><?xml version="1.0" encoding="utf-8"?>
<p:tagLst xmlns:a="http://schemas.openxmlformats.org/drawingml/2006/main" xmlns:r="http://schemas.openxmlformats.org/officeDocument/2006/relationships" xmlns:p="http://schemas.openxmlformats.org/presentationml/2006/main">
  <p:tag name="NUM" val="3"/>
</p:tagLst>
</file>

<file path=ppt/tags/tag190.xml><?xml version="1.0" encoding="utf-8"?>
<p:tagLst xmlns:a="http://schemas.openxmlformats.org/drawingml/2006/main" xmlns:r="http://schemas.openxmlformats.org/officeDocument/2006/relationships" xmlns:p="http://schemas.openxmlformats.org/presentationml/2006/main">
  <p:tag name="NUM" val="2"/>
</p:tagLst>
</file>

<file path=ppt/tags/tag191.xml><?xml version="1.0" encoding="utf-8"?>
<p:tagLst xmlns:a="http://schemas.openxmlformats.org/drawingml/2006/main" xmlns:r="http://schemas.openxmlformats.org/officeDocument/2006/relationships" xmlns:p="http://schemas.openxmlformats.org/presentationml/2006/main">
  <p:tag name="NUM" val="3"/>
</p:tagLst>
</file>

<file path=ppt/tags/tag192.xml><?xml version="1.0" encoding="utf-8"?>
<p:tagLst xmlns:a="http://schemas.openxmlformats.org/drawingml/2006/main" xmlns:r="http://schemas.openxmlformats.org/officeDocument/2006/relationships" xmlns:p="http://schemas.openxmlformats.org/presentationml/2006/main">
  <p:tag name="NUM" val="1"/>
</p:tagLst>
</file>

<file path=ppt/tags/tag193.xml><?xml version="1.0" encoding="utf-8"?>
<p:tagLst xmlns:a="http://schemas.openxmlformats.org/drawingml/2006/main" xmlns:r="http://schemas.openxmlformats.org/officeDocument/2006/relationships" xmlns:p="http://schemas.openxmlformats.org/presentationml/2006/main">
  <p:tag name="NUM" val="3"/>
</p:tagLst>
</file>

<file path=ppt/tags/tag194.xml><?xml version="1.0" encoding="utf-8"?>
<p:tagLst xmlns:a="http://schemas.openxmlformats.org/drawingml/2006/main" xmlns:r="http://schemas.openxmlformats.org/officeDocument/2006/relationships" xmlns:p="http://schemas.openxmlformats.org/presentationml/2006/main">
  <p:tag name="NUM" val="2"/>
</p:tagLst>
</file>

<file path=ppt/tags/tag195.xml><?xml version="1.0" encoding="utf-8"?>
<p:tagLst xmlns:a="http://schemas.openxmlformats.org/drawingml/2006/main" xmlns:r="http://schemas.openxmlformats.org/officeDocument/2006/relationships" xmlns:p="http://schemas.openxmlformats.org/presentationml/2006/main">
  <p:tag name="NUM" val="3"/>
</p:tagLst>
</file>

<file path=ppt/tags/tag196.xml><?xml version="1.0" encoding="utf-8"?>
<p:tagLst xmlns:a="http://schemas.openxmlformats.org/drawingml/2006/main" xmlns:r="http://schemas.openxmlformats.org/officeDocument/2006/relationships" xmlns:p="http://schemas.openxmlformats.org/presentationml/2006/main">
  <p:tag name="NUM" val="1"/>
</p:tagLst>
</file>

<file path=ppt/tags/tag197.xml><?xml version="1.0" encoding="utf-8"?>
<p:tagLst xmlns:a="http://schemas.openxmlformats.org/drawingml/2006/main" xmlns:r="http://schemas.openxmlformats.org/officeDocument/2006/relationships" xmlns:p="http://schemas.openxmlformats.org/presentationml/2006/main">
  <p:tag name="NUM" val="2"/>
</p:tagLst>
</file>

<file path=ppt/tags/tag198.xml><?xml version="1.0" encoding="utf-8"?>
<p:tagLst xmlns:a="http://schemas.openxmlformats.org/drawingml/2006/main" xmlns:r="http://schemas.openxmlformats.org/officeDocument/2006/relationships" xmlns:p="http://schemas.openxmlformats.org/presentationml/2006/main">
  <p:tag name="NUM" val="3"/>
</p:tagLst>
</file>

<file path=ppt/tags/tag199.xml><?xml version="1.0" encoding="utf-8"?>
<p:tagLst xmlns:a="http://schemas.openxmlformats.org/drawingml/2006/main" xmlns:r="http://schemas.openxmlformats.org/officeDocument/2006/relationships" xmlns:p="http://schemas.openxmlformats.org/presentationml/2006/main">
  <p:tag name="NUM" val="3"/>
</p:tagLst>
</file>

<file path=ppt/tags/tag200.xml><?xml version="1.0" encoding="utf-8"?>
<p:tagLst xmlns:a="http://schemas.openxmlformats.org/drawingml/2006/main" xmlns:r="http://schemas.openxmlformats.org/officeDocument/2006/relationships" xmlns:p="http://schemas.openxmlformats.org/presentationml/2006/main">
  <p:tag name="NUM" val="1"/>
</p:tagLst>
</file>

<file path=ppt/tags/tag201.xml><?xml version="1.0" encoding="utf-8"?>
<p:tagLst xmlns:a="http://schemas.openxmlformats.org/drawingml/2006/main" xmlns:r="http://schemas.openxmlformats.org/officeDocument/2006/relationships" xmlns:p="http://schemas.openxmlformats.org/presentationml/2006/main">
  <p:tag name="NUM" val="2"/>
</p:tagLst>
</file>

<file path=ppt/tags/tag202.xml><?xml version="1.0" encoding="utf-8"?>
<p:tagLst xmlns:a="http://schemas.openxmlformats.org/drawingml/2006/main" xmlns:r="http://schemas.openxmlformats.org/officeDocument/2006/relationships" xmlns:p="http://schemas.openxmlformats.org/presentationml/2006/main">
  <p:tag name="NUM" val="3"/>
</p:tagLst>
</file>

<file path=ppt/tags/tag203.xml><?xml version="1.0" encoding="utf-8"?>
<p:tagLst xmlns:a="http://schemas.openxmlformats.org/drawingml/2006/main" xmlns:r="http://schemas.openxmlformats.org/officeDocument/2006/relationships" xmlns:p="http://schemas.openxmlformats.org/presentationml/2006/main">
  <p:tag name="NUM" val="3"/>
</p:tagLst>
</file>

<file path=ppt/tags/tag204.xml><?xml version="1.0" encoding="utf-8"?>
<p:tagLst xmlns:a="http://schemas.openxmlformats.org/drawingml/2006/main" xmlns:r="http://schemas.openxmlformats.org/officeDocument/2006/relationships" xmlns:p="http://schemas.openxmlformats.org/presentationml/2006/main">
  <p:tag name="NUM" val="1"/>
</p:tagLst>
</file>

<file path=ppt/tags/tag205.xml><?xml version="1.0" encoding="utf-8"?>
<p:tagLst xmlns:a="http://schemas.openxmlformats.org/drawingml/2006/main" xmlns:r="http://schemas.openxmlformats.org/officeDocument/2006/relationships" xmlns:p="http://schemas.openxmlformats.org/presentationml/2006/main">
  <p:tag name="NUM" val="2"/>
</p:tagLst>
</file>

<file path=ppt/tags/tag206.xml><?xml version="1.0" encoding="utf-8"?>
<p:tagLst xmlns:a="http://schemas.openxmlformats.org/drawingml/2006/main" xmlns:r="http://schemas.openxmlformats.org/officeDocument/2006/relationships" xmlns:p="http://schemas.openxmlformats.org/presentationml/2006/main">
  <p:tag name="NUM" val="3"/>
</p:tagLst>
</file>

<file path=ppt/tags/tag207.xml><?xml version="1.0" encoding="utf-8"?>
<p:tagLst xmlns:a="http://schemas.openxmlformats.org/drawingml/2006/main" xmlns:r="http://schemas.openxmlformats.org/officeDocument/2006/relationships" xmlns:p="http://schemas.openxmlformats.org/presentationml/2006/main">
  <p:tag name="NUM" val="3"/>
</p:tagLst>
</file>

<file path=ppt/tags/tag208.xml><?xml version="1.0" encoding="utf-8"?>
<p:tagLst xmlns:a="http://schemas.openxmlformats.org/drawingml/2006/main" xmlns:r="http://schemas.openxmlformats.org/officeDocument/2006/relationships" xmlns:p="http://schemas.openxmlformats.org/presentationml/2006/main">
  <p:tag name="NUM" val="1"/>
</p:tagLst>
</file>

<file path=ppt/tags/tag209.xml><?xml version="1.0" encoding="utf-8"?>
<p:tagLst xmlns:a="http://schemas.openxmlformats.org/drawingml/2006/main" xmlns:r="http://schemas.openxmlformats.org/officeDocument/2006/relationships" xmlns:p="http://schemas.openxmlformats.org/presentationml/2006/main">
  <p:tag name="NUM" val="2"/>
</p:tagLst>
</file>

<file path=ppt/tags/tag210.xml><?xml version="1.0" encoding="utf-8"?>
<p:tagLst xmlns:a="http://schemas.openxmlformats.org/drawingml/2006/main" xmlns:r="http://schemas.openxmlformats.org/officeDocument/2006/relationships" xmlns:p="http://schemas.openxmlformats.org/presentationml/2006/main">
  <p:tag name="NUM" val="3"/>
</p:tagLst>
</file>

<file path=ppt/tags/tag211.xml><?xml version="1.0" encoding="utf-8"?>
<p:tagLst xmlns:a="http://schemas.openxmlformats.org/drawingml/2006/main" xmlns:r="http://schemas.openxmlformats.org/officeDocument/2006/relationships" xmlns:p="http://schemas.openxmlformats.org/presentationml/2006/main">
  <p:tag name="NUM" val="3"/>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l">
  <a:themeElements>
    <a:clrScheme name="Personnalisé 3">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7030A0"/>
      </a:hlink>
      <a:folHlink>
        <a:srgbClr val="694F07"/>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l">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4052</TotalTime>
  <Words>4905</Words>
  <Application>Microsoft Office PowerPoint</Application>
  <PresentationFormat>Affichage à l'écran (4:3)</PresentationFormat>
  <Paragraphs>620</Paragraphs>
  <Slides>57</Slides>
  <Notes>0</Notes>
  <HiddenSlides>0</HiddenSlides>
  <MMClips>0</MMClips>
  <ScaleCrop>false</ScaleCrop>
  <HeadingPairs>
    <vt:vector size="6" baseType="variant">
      <vt:variant>
        <vt:lpstr>Polices utilisées</vt:lpstr>
      </vt:variant>
      <vt:variant>
        <vt:i4>9</vt:i4>
      </vt:variant>
      <vt:variant>
        <vt:lpstr>Thème</vt:lpstr>
      </vt:variant>
      <vt:variant>
        <vt:i4>3</vt:i4>
      </vt:variant>
      <vt:variant>
        <vt:lpstr>Titres des diapositives</vt:lpstr>
      </vt:variant>
      <vt:variant>
        <vt:i4>57</vt:i4>
      </vt:variant>
    </vt:vector>
  </HeadingPairs>
  <TitlesOfParts>
    <vt:vector size="69" baseType="lpstr">
      <vt:lpstr>Arial</vt:lpstr>
      <vt:lpstr>Calibri</vt:lpstr>
      <vt:lpstr>Cambria</vt:lpstr>
      <vt:lpstr>Georgia</vt:lpstr>
      <vt:lpstr>Symbol</vt:lpstr>
      <vt:lpstr>Times New Roman</vt:lpstr>
      <vt:lpstr>Wingdings</vt:lpstr>
      <vt:lpstr>Wingdings 2</vt:lpstr>
      <vt:lpstr>Wingdings 3</vt:lpstr>
      <vt:lpstr>Civil</vt:lpstr>
      <vt:lpstr>Thème Office</vt:lpstr>
      <vt:lpstr>1_Thème Office</vt:lpstr>
      <vt:lpstr>CE QUE TOUT PROF SYNDIQUÉ DEVRAIT SAVOIR</vt:lpstr>
      <vt:lpstr>MISE EN GARDE</vt:lpstr>
      <vt:lpstr>Consultez les sites Web!</vt:lpstr>
      <vt:lpstr>Consultez le site web du Syndicat</vt:lpstr>
      <vt:lpstr>Présentation PowerPoint</vt:lpstr>
      <vt:lpstr>Présentation PowerPoint</vt:lpstr>
      <vt:lpstr>MENU PRINCIPAL</vt:lpstr>
      <vt:lpstr>Section 1  LA TÂCHE D’ENSEIGNEMENT</vt:lpstr>
      <vt:lpstr>En quoi consiste votre tâche d’enseignement?  Art. 8-4.01 </vt:lpstr>
      <vt:lpstr>Les fonctions de coordination, d’encadrement et celles reliées au programme</vt:lpstr>
      <vt:lpstr>Perfectionnement – Recyclage – Stages – Etc.</vt:lpstr>
      <vt:lpstr>Qu’est-ce que la disponibilité? Art. 8-3.01</vt:lpstr>
      <vt:lpstr>Qu’est-ce que le double emploi?</vt:lpstr>
      <vt:lpstr>Section 2 L’ATTRIBUTION DES CHARGES ET DES COURS</vt:lpstr>
      <vt:lpstr>Postuler – Le formulaire A</vt:lpstr>
      <vt:lpstr>Postuler </vt:lpstr>
      <vt:lpstr>Les communications avec le Collège</vt:lpstr>
      <vt:lpstr>PAIE NET</vt:lpstr>
      <vt:lpstr>Présentation PowerPoint</vt:lpstr>
      <vt:lpstr>L’ancienneté</vt:lpstr>
      <vt:lpstr>L’ancienneté – Charge individuelle</vt:lpstr>
      <vt:lpstr>L’ancienneté et la priorité : deux choses différentes!</vt:lpstr>
      <vt:lpstr>Priorité sur les cours d’été et les cours de la formation continue</vt:lpstr>
      <vt:lpstr>Allocation – ETC – Organisation scolaire</vt:lpstr>
      <vt:lpstr>Répartition des tâches</vt:lpstr>
      <vt:lpstr>Section 3 LE CONTRAT</vt:lpstr>
      <vt:lpstr>Pourcentage de charge - Valeur session</vt:lpstr>
      <vt:lpstr>Qu’est-ce qu’une charge annuelle ?</vt:lpstr>
      <vt:lpstr>Impact d’une diminution de la CI</vt:lpstr>
      <vt:lpstr>Impact de la perte d'un groupe</vt:lpstr>
      <vt:lpstr>Impact d’une augmentation de la CI</vt:lpstr>
      <vt:lpstr>Suppléances – Remplacements</vt:lpstr>
      <vt:lpstr>Évaluation de la scolarité et de l’expérience</vt:lpstr>
      <vt:lpstr>Section 4 LES MÉCANISMES D’ACQUISITION DE LA PERMANENCE</vt:lpstr>
      <vt:lpstr>Présentation PowerPoint</vt:lpstr>
      <vt:lpstr>Votre contrat - Votre statut</vt:lpstr>
      <vt:lpstr>Votre contrat – L’offre du Collège</vt:lpstr>
      <vt:lpstr>Qu'est-ce qu'un poste?</vt:lpstr>
      <vt:lpstr>Déterminer le nombre de postes dans un département  (art. 8-5.09)</vt:lpstr>
      <vt:lpstr>Section 5 L’ÉVALUATION ADMINISTRATIVE</vt:lpstr>
      <vt:lpstr>Évaluation administrative Notez que le Syndicat travaille à réviser les pratiques locales.</vt:lpstr>
      <vt:lpstr>Évaluation formative</vt:lpstr>
      <vt:lpstr>Section 6 ABSENCES – RETARDS CONGÉS – VACANCES  ASSURANCES – RETRAITE</vt:lpstr>
      <vt:lpstr>Absences - Retards</vt:lpstr>
      <vt:lpstr>Absences - Congés de maladie</vt:lpstr>
      <vt:lpstr>Vacances</vt:lpstr>
      <vt:lpstr>Vacances – Report de disponibilité</vt:lpstr>
      <vt:lpstr>Calendrier des jours fériés et chômés personnel enseignant 2017 - 2018  (art. 5-9)</vt:lpstr>
      <vt:lpstr>Congés</vt:lpstr>
      <vt:lpstr>Perfectionnement</vt:lpstr>
      <vt:lpstr>Assurances</vt:lpstr>
      <vt:lpstr>PVRTT (art. 5-14.00)</vt:lpstr>
      <vt:lpstr>PVRTT (art. 5-14.00)</vt:lpstr>
      <vt:lpstr>Retraite en vrac</vt:lpstr>
      <vt:lpstr>Préretraite en vrac</vt:lpstr>
      <vt:lpstr>Préretraite en vrac</vt:lpstr>
      <vt:lpstr>Préretraite en vrac</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mécanismes impliqués dans l’acquisition de la permanence</dc:title>
  <dc:creator>Proprietaire</dc:creator>
  <cp:lastModifiedBy>Secrétaire</cp:lastModifiedBy>
  <cp:revision>417</cp:revision>
  <cp:lastPrinted>2018-03-13T17:31:48Z</cp:lastPrinted>
  <dcterms:created xsi:type="dcterms:W3CDTF">2013-03-20T18:35:39Z</dcterms:created>
  <dcterms:modified xsi:type="dcterms:W3CDTF">2019-03-29T12:35:18Z</dcterms:modified>
</cp:coreProperties>
</file>