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1" r:id="rId4"/>
    <p:sldId id="259" r:id="rId5"/>
    <p:sldId id="262" r:id="rId6"/>
    <p:sldId id="263" r:id="rId7"/>
    <p:sldId id="264" r:id="rId8"/>
    <p:sldId id="265" r:id="rId9"/>
    <p:sldId id="266" r:id="rId10"/>
    <p:sldId id="267" r:id="rId11"/>
    <p:sldId id="268" r:id="rId12"/>
    <p:sldId id="258" r:id="rId13"/>
    <p:sldId id="257"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smtClean="0"/>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smtClean="0"/>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smtClean="0"/>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2/1/2019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CA" dirty="0" smtClean="0"/>
              <a:t>Présentation: débat sur la laïcité</a:t>
            </a:r>
            <a:endParaRPr lang="fr-CA" dirty="0"/>
          </a:p>
        </p:txBody>
      </p:sp>
      <p:sp>
        <p:nvSpPr>
          <p:cNvPr id="3" name="Sous-titre 2"/>
          <p:cNvSpPr>
            <a:spLocks noGrp="1"/>
          </p:cNvSpPr>
          <p:nvPr>
            <p:ph type="subTitle" idx="1"/>
          </p:nvPr>
        </p:nvSpPr>
        <p:spPr/>
        <p:txBody>
          <a:bodyPr/>
          <a:lstStyle/>
          <a:p>
            <a:r>
              <a:rPr lang="fr-CA" dirty="0" smtClean="0"/>
              <a:t>Assemblée du SEECLG, 23 </a:t>
            </a:r>
            <a:r>
              <a:rPr lang="fr-CA" smtClean="0"/>
              <a:t>janvier 2019</a:t>
            </a:r>
          </a:p>
          <a:p>
            <a:r>
              <a:rPr lang="fr-CA" dirty="0" smtClean="0"/>
              <a:t> par </a:t>
            </a:r>
            <a:r>
              <a:rPr lang="fr-CA" dirty="0" err="1" smtClean="0"/>
              <a:t>judith</a:t>
            </a:r>
            <a:r>
              <a:rPr lang="fr-CA" dirty="0" smtClean="0"/>
              <a:t> </a:t>
            </a:r>
            <a:r>
              <a:rPr lang="fr-CA" dirty="0" err="1" smtClean="0"/>
              <a:t>trudeau</a:t>
            </a:r>
            <a:endParaRPr lang="fr-CA" dirty="0"/>
          </a:p>
        </p:txBody>
      </p:sp>
    </p:spTree>
    <p:extLst>
      <p:ext uri="{BB962C8B-B14F-4D97-AF65-F5344CB8AC3E}">
        <p14:creationId xmlns:p14="http://schemas.microsoft.com/office/powerpoint/2010/main" val="381861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Plan de la présentation</a:t>
            </a:r>
            <a:endParaRPr lang="fr-CA" dirty="0"/>
          </a:p>
        </p:txBody>
      </p:sp>
      <p:sp>
        <p:nvSpPr>
          <p:cNvPr id="3" name="Espace réservé du contenu 2"/>
          <p:cNvSpPr>
            <a:spLocks noGrp="1"/>
          </p:cNvSpPr>
          <p:nvPr>
            <p:ph idx="1"/>
          </p:nvPr>
        </p:nvSpPr>
        <p:spPr/>
        <p:txBody>
          <a:bodyPr/>
          <a:lstStyle/>
          <a:p>
            <a:pPr marL="457200" indent="-457200">
              <a:buFont typeface="+mj-lt"/>
              <a:buAutoNum type="arabicPeriod"/>
            </a:pPr>
            <a:r>
              <a:rPr lang="fr-CA" dirty="0" smtClean="0"/>
              <a:t>Historique de nos positions FNEEQ-CSN au regard de la laïcité</a:t>
            </a:r>
          </a:p>
          <a:p>
            <a:pPr marL="457200" indent="-457200">
              <a:buFont typeface="+mj-lt"/>
              <a:buAutoNum type="arabicPeriod"/>
            </a:pPr>
            <a:r>
              <a:rPr lang="fr-CA" dirty="0" smtClean="0"/>
              <a:t>Pourquoi </a:t>
            </a:r>
            <a:r>
              <a:rPr lang="fr-CA" i="1" dirty="0" err="1" smtClean="0"/>
              <a:t>re</a:t>
            </a:r>
            <a:r>
              <a:rPr lang="fr-CA" dirty="0" smtClean="0"/>
              <a:t>-débattre? </a:t>
            </a:r>
          </a:p>
          <a:p>
            <a:pPr marL="457200" indent="-457200">
              <a:buFont typeface="+mj-lt"/>
              <a:buAutoNum type="arabicPeriod"/>
            </a:pPr>
            <a:r>
              <a:rPr lang="fr-CA" dirty="0" smtClean="0"/>
              <a:t>Les questionnements en exécutif</a:t>
            </a:r>
          </a:p>
          <a:p>
            <a:pPr marL="457200" indent="-457200">
              <a:buFont typeface="+mj-lt"/>
              <a:buAutoNum type="arabicPeriod"/>
            </a:pPr>
            <a:r>
              <a:rPr lang="fr-CA" dirty="0" smtClean="0"/>
              <a:t>Démarche proposée</a:t>
            </a:r>
          </a:p>
          <a:p>
            <a:pPr marL="457200" indent="-457200">
              <a:buFont typeface="+mj-lt"/>
              <a:buAutoNum type="arabicPeriod"/>
            </a:pPr>
            <a:r>
              <a:rPr lang="fr-CA" dirty="0" smtClean="0"/>
              <a:t>À vous!</a:t>
            </a:r>
          </a:p>
          <a:p>
            <a:pPr marL="457200" indent="-457200">
              <a:buFont typeface="+mj-lt"/>
              <a:buAutoNum type="arabicPeriod"/>
            </a:pPr>
            <a:endParaRPr lang="fr-CA" dirty="0"/>
          </a:p>
        </p:txBody>
      </p:sp>
    </p:spTree>
    <p:extLst>
      <p:ext uri="{BB962C8B-B14F-4D97-AF65-F5344CB8AC3E}">
        <p14:creationId xmlns:p14="http://schemas.microsoft.com/office/powerpoint/2010/main" val="52913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Historique </a:t>
            </a:r>
            <a:br>
              <a:rPr lang="fr-CA" dirty="0" smtClean="0"/>
            </a:br>
            <a:endParaRPr lang="fr-CA" dirty="0"/>
          </a:p>
        </p:txBody>
      </p:sp>
      <p:sp>
        <p:nvSpPr>
          <p:cNvPr id="3" name="Espace réservé du contenu 2"/>
          <p:cNvSpPr>
            <a:spLocks noGrp="1"/>
          </p:cNvSpPr>
          <p:nvPr>
            <p:ph idx="1"/>
          </p:nvPr>
        </p:nvSpPr>
        <p:spPr>
          <a:xfrm>
            <a:off x="1451579" y="1853754"/>
            <a:ext cx="9603275" cy="4455606"/>
          </a:xfrm>
        </p:spPr>
        <p:txBody>
          <a:bodyPr>
            <a:normAutofit/>
          </a:bodyPr>
          <a:lstStyle/>
          <a:p>
            <a:pPr algn="just"/>
            <a:r>
              <a:rPr lang="fr-CA" dirty="0" smtClean="0"/>
              <a:t>La </a:t>
            </a:r>
            <a:r>
              <a:rPr lang="fr-CA" dirty="0"/>
              <a:t>FNEEQ a une position claire en faveur d’une Charte de la laïcité. Elle n’a pas de position formelle sur son contenu.</a:t>
            </a:r>
          </a:p>
          <a:p>
            <a:pPr algn="just"/>
            <a:r>
              <a:rPr lang="fr-CA" dirty="0"/>
              <a:t>Autres positionnements selon le contexte de Bouchard-Taylor en 2007 et de la « Charte des valeurs » en 2013</a:t>
            </a:r>
            <a:r>
              <a:rPr lang="fr-CA" dirty="0" smtClean="0"/>
              <a:t>. (diapo 5-6)</a:t>
            </a:r>
          </a:p>
          <a:p>
            <a:pPr algn="just"/>
            <a:r>
              <a:rPr lang="fr-CA" dirty="0" smtClean="0"/>
              <a:t>Réactions face au projet de loi 62 (Libéraux, 2017-2018) (DVV 5.05)</a:t>
            </a:r>
            <a:endParaRPr lang="fr-CA" dirty="0"/>
          </a:p>
          <a:p>
            <a:pPr algn="just"/>
            <a:r>
              <a:rPr lang="fr-CA" dirty="0"/>
              <a:t>Position du regroupement cégep des 10 et 11 mai 2018 demande notamment à la FNEEQ de « s’engager dans un processus de réflexion sur les effets de certains discours sur la laïcité, les accommodements raisonnables et le nationalisme </a:t>
            </a:r>
            <a:r>
              <a:rPr lang="fr-CA" dirty="0" smtClean="0"/>
              <a:t>». (repris lors du 32</a:t>
            </a:r>
            <a:r>
              <a:rPr lang="fr-CA" baseline="30000" dirty="0" smtClean="0"/>
              <a:t>ième</a:t>
            </a:r>
            <a:r>
              <a:rPr lang="fr-CA" dirty="0" smtClean="0"/>
              <a:t> congrès les 22-24 mai 2018)</a:t>
            </a:r>
            <a:endParaRPr lang="fr-CA" dirty="0"/>
          </a:p>
          <a:p>
            <a:pPr algn="just"/>
            <a:endParaRPr lang="fr-CA" dirty="0"/>
          </a:p>
        </p:txBody>
      </p:sp>
    </p:spTree>
    <p:extLst>
      <p:ext uri="{BB962C8B-B14F-4D97-AF65-F5344CB8AC3E}">
        <p14:creationId xmlns:p14="http://schemas.microsoft.com/office/powerpoint/2010/main" val="24277140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pPr algn="ctr"/>
            <a:r>
              <a:rPr lang="fr-CA" dirty="0" smtClean="0"/>
              <a:t>Historique de nos positions </a:t>
            </a:r>
            <a:r>
              <a:rPr lang="fr-CA" dirty="0" err="1" smtClean="0"/>
              <a:t>fneeq-csn</a:t>
            </a:r>
            <a:endParaRPr lang="fr-CA" dirty="0"/>
          </a:p>
        </p:txBody>
      </p:sp>
      <p:sp>
        <p:nvSpPr>
          <p:cNvPr id="3" name="Espace réservé du contenu 2"/>
          <p:cNvSpPr>
            <a:spLocks noGrp="1"/>
          </p:cNvSpPr>
          <p:nvPr>
            <p:ph sz="half" idx="1"/>
          </p:nvPr>
        </p:nvSpPr>
        <p:spPr/>
        <p:txBody>
          <a:bodyPr>
            <a:normAutofit fontScale="85000" lnSpcReduction="20000"/>
          </a:bodyPr>
          <a:lstStyle/>
          <a:p>
            <a:pPr fontAlgn="t"/>
            <a:r>
              <a:rPr lang="fr-CA" b="1" dirty="0"/>
              <a:t>FNEEQ  2007</a:t>
            </a:r>
            <a:endParaRPr lang="fr-CA" dirty="0"/>
          </a:p>
          <a:p>
            <a:pPr fontAlgn="t"/>
            <a:r>
              <a:rPr lang="fr-CA" dirty="0" smtClean="0"/>
              <a:t>Pour </a:t>
            </a:r>
            <a:r>
              <a:rPr lang="fr-CA" dirty="0"/>
              <a:t>l’instauration d’une « Charte de la laïcité »</a:t>
            </a:r>
          </a:p>
          <a:p>
            <a:pPr fontAlgn="t"/>
            <a:r>
              <a:rPr lang="fr-CA" dirty="0"/>
              <a:t>Demande aux syndicats de réfléchir à certains éléments dans le domaine de l’éducation: prosélytisme, laïcité des lieux, tolérance et liberté religieuse, ajustements concertés</a:t>
            </a:r>
            <a:r>
              <a:rPr lang="fr-CA" dirty="0" smtClean="0"/>
              <a:t>.</a:t>
            </a:r>
            <a:endParaRPr lang="fr-CA" dirty="0"/>
          </a:p>
        </p:txBody>
      </p:sp>
      <p:sp>
        <p:nvSpPr>
          <p:cNvPr id="9" name="Espace réservé du contenu 8"/>
          <p:cNvSpPr>
            <a:spLocks noGrp="1"/>
          </p:cNvSpPr>
          <p:nvPr>
            <p:ph sz="half" idx="2"/>
          </p:nvPr>
        </p:nvSpPr>
        <p:spPr/>
        <p:txBody>
          <a:bodyPr>
            <a:normAutofit fontScale="85000" lnSpcReduction="20000"/>
          </a:bodyPr>
          <a:lstStyle/>
          <a:p>
            <a:pPr algn="ctr" fontAlgn="t"/>
            <a:r>
              <a:rPr lang="fr-CA" b="1" dirty="0"/>
              <a:t>CSN 2007 + </a:t>
            </a:r>
            <a:r>
              <a:rPr lang="fr-CA" b="1" dirty="0" smtClean="0"/>
              <a:t>2010</a:t>
            </a:r>
            <a:endParaRPr lang="fr-CA" dirty="0" smtClean="0"/>
          </a:p>
          <a:p>
            <a:pPr fontAlgn="t"/>
            <a:r>
              <a:rPr lang="fr-CA" dirty="0" smtClean="0"/>
              <a:t>Pour </a:t>
            </a:r>
            <a:r>
              <a:rPr lang="fr-CA" dirty="0"/>
              <a:t>l’instauration d’une « Charte de la laïcité »</a:t>
            </a:r>
          </a:p>
          <a:p>
            <a:pPr fontAlgn="t"/>
            <a:r>
              <a:rPr lang="fr-CA" dirty="0"/>
              <a:t>Interdiction aux membres personnel de l’éducation de manifester leurs convictions religieuses.</a:t>
            </a:r>
          </a:p>
          <a:p>
            <a:pPr fontAlgn="t"/>
            <a:r>
              <a:rPr lang="fr-CA" dirty="0"/>
              <a:t>Refus des demandes d’accommodements qui créées une inégalité en raison du sexe.</a:t>
            </a:r>
          </a:p>
          <a:p>
            <a:pPr fontAlgn="t"/>
            <a:r>
              <a:rPr lang="fr-CA" dirty="0"/>
              <a:t>Obligation de l’identification (ex.: photo)</a:t>
            </a:r>
          </a:p>
          <a:p>
            <a:pPr fontAlgn="t"/>
            <a:r>
              <a:rPr lang="fr-CA" dirty="0"/>
              <a:t>Contre le voile intégral dans les institutions d’enseignement.</a:t>
            </a:r>
          </a:p>
          <a:p>
            <a:endParaRPr lang="fr-CA" dirty="0"/>
          </a:p>
        </p:txBody>
      </p:sp>
    </p:spTree>
    <p:extLst>
      <p:ext uri="{BB962C8B-B14F-4D97-AF65-F5344CB8AC3E}">
        <p14:creationId xmlns:p14="http://schemas.microsoft.com/office/powerpoint/2010/main" val="2725661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451579" y="804519"/>
            <a:ext cx="9603275" cy="593207"/>
          </a:xfrm>
        </p:spPr>
        <p:txBody>
          <a:bodyPr/>
          <a:lstStyle/>
          <a:p>
            <a:r>
              <a:rPr lang="fr-CA" dirty="0" err="1" smtClean="0"/>
              <a:t>Fneeq</a:t>
            </a:r>
            <a:r>
              <a:rPr lang="fr-CA" dirty="0" smtClean="0"/>
              <a:t> 2013 (compromis Bouchard-Taylor)</a:t>
            </a:r>
            <a:endParaRPr lang="fr-CA" dirty="0"/>
          </a:p>
        </p:txBody>
      </p:sp>
      <p:sp>
        <p:nvSpPr>
          <p:cNvPr id="6" name="Espace réservé du contenu 5"/>
          <p:cNvSpPr>
            <a:spLocks noGrp="1"/>
          </p:cNvSpPr>
          <p:nvPr>
            <p:ph idx="1"/>
          </p:nvPr>
        </p:nvSpPr>
        <p:spPr>
          <a:xfrm>
            <a:off x="0" y="2063931"/>
            <a:ext cx="12192000" cy="4323806"/>
          </a:xfrm>
        </p:spPr>
        <p:txBody>
          <a:bodyPr>
            <a:normAutofit fontScale="92500" lnSpcReduction="20000"/>
          </a:bodyPr>
          <a:lstStyle/>
          <a:p>
            <a:pPr algn="just"/>
            <a:r>
              <a:rPr lang="fr-CA" dirty="0" smtClean="0"/>
              <a:t>Considérant </a:t>
            </a:r>
            <a:r>
              <a:rPr lang="fr-CA" dirty="0"/>
              <a:t>nos positions antérieures et l’état actuel des débats </a:t>
            </a:r>
            <a:r>
              <a:rPr lang="fr-CA" dirty="0" smtClean="0"/>
              <a:t>;</a:t>
            </a:r>
          </a:p>
          <a:p>
            <a:pPr algn="just"/>
            <a:r>
              <a:rPr lang="fr-CA" dirty="0" smtClean="0"/>
              <a:t> </a:t>
            </a:r>
            <a:r>
              <a:rPr lang="fr-CA" dirty="0"/>
              <a:t>Considérant que la FNEEQ appuie une charte de la laïcité faisant la promotion de la laïcité et de la neutralité religieuse de l’État ; </a:t>
            </a:r>
            <a:endParaRPr lang="fr-CA" dirty="0" smtClean="0"/>
          </a:p>
          <a:p>
            <a:pPr algn="just"/>
            <a:r>
              <a:rPr lang="fr-CA" dirty="0" smtClean="0"/>
              <a:t>Considérant </a:t>
            </a:r>
            <a:r>
              <a:rPr lang="fr-CA" dirty="0"/>
              <a:t>que la FNEEQ doit prendre position dans les débats de société qui touchent ses membres ou des enjeux de société ; </a:t>
            </a:r>
            <a:endParaRPr lang="fr-CA" dirty="0" smtClean="0"/>
          </a:p>
          <a:p>
            <a:pPr algn="just"/>
            <a:r>
              <a:rPr lang="fr-CA" dirty="0" smtClean="0"/>
              <a:t>Considérant </a:t>
            </a:r>
            <a:r>
              <a:rPr lang="fr-CA" dirty="0"/>
              <a:t>que la FNEEQ est une organisation syndicale qui vise à défendre les droits collectifs et individuels de tous ses membres ; </a:t>
            </a:r>
            <a:endParaRPr lang="fr-CA" dirty="0" smtClean="0"/>
          </a:p>
          <a:p>
            <a:pPr algn="just"/>
            <a:r>
              <a:rPr lang="fr-CA" dirty="0" smtClean="0"/>
              <a:t>Considérant </a:t>
            </a:r>
            <a:r>
              <a:rPr lang="fr-CA" dirty="0"/>
              <a:t>le caractère démocratique, inclusif et pluraliste de la société québécoise ; </a:t>
            </a:r>
            <a:endParaRPr lang="fr-CA" dirty="0" smtClean="0"/>
          </a:p>
          <a:p>
            <a:pPr algn="just"/>
            <a:r>
              <a:rPr lang="fr-CA" dirty="0" smtClean="0"/>
              <a:t>Considérant </a:t>
            </a:r>
            <a:r>
              <a:rPr lang="fr-CA" dirty="0"/>
              <a:t>que la FNEEQ croit davantage dans l’éducation et la sensibilisation que dans les mesures coercitives ; </a:t>
            </a:r>
            <a:endParaRPr lang="fr-CA" dirty="0" smtClean="0"/>
          </a:p>
          <a:p>
            <a:pPr algn="just"/>
            <a:r>
              <a:rPr lang="fr-CA" dirty="0" smtClean="0"/>
              <a:t>Considérant </a:t>
            </a:r>
            <a:r>
              <a:rPr lang="fr-CA" dirty="0"/>
              <a:t>que l’adoption du projet tel que proposé risque d’entraîner des procédures judiciaires longues, coûteuses et inutiles </a:t>
            </a:r>
            <a:r>
              <a:rPr lang="fr-CA" dirty="0" smtClean="0"/>
              <a:t>;</a:t>
            </a:r>
          </a:p>
        </p:txBody>
      </p:sp>
    </p:spTree>
    <p:extLst>
      <p:ext uri="{BB962C8B-B14F-4D97-AF65-F5344CB8AC3E}">
        <p14:creationId xmlns:p14="http://schemas.microsoft.com/office/powerpoint/2010/main" val="3514057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1885" y="-91440"/>
            <a:ext cx="12592594" cy="6186309"/>
          </a:xfrm>
          <a:prstGeom prst="rect">
            <a:avLst/>
          </a:prstGeom>
        </p:spPr>
        <p:txBody>
          <a:bodyPr wrap="square">
            <a:spAutoFit/>
          </a:bodyPr>
          <a:lstStyle/>
          <a:p>
            <a:pPr algn="just"/>
            <a:r>
              <a:rPr lang="fr-CA" dirty="0"/>
              <a:t> Il est proposé </a:t>
            </a:r>
            <a:r>
              <a:rPr lang="fr-CA" dirty="0" smtClean="0"/>
              <a:t>:</a:t>
            </a:r>
          </a:p>
          <a:p>
            <a:pPr algn="just"/>
            <a:r>
              <a:rPr lang="fr-CA" dirty="0" smtClean="0"/>
              <a:t> </a:t>
            </a:r>
            <a:r>
              <a:rPr lang="fr-CA" dirty="0"/>
              <a:t>1) Que la FNEEQ fasse la promotion de l’inclusion, notamment par l’intégration culturelle, professionnelle, économique et </a:t>
            </a:r>
            <a:r>
              <a:rPr lang="fr-CA" dirty="0" smtClean="0"/>
              <a:t>	linguistique ;</a:t>
            </a:r>
          </a:p>
          <a:p>
            <a:pPr algn="just"/>
            <a:r>
              <a:rPr lang="fr-CA" dirty="0" smtClean="0"/>
              <a:t>2</a:t>
            </a:r>
            <a:r>
              <a:rPr lang="fr-CA" dirty="0"/>
              <a:t>) Que la FNEEQ dénonce les enjeux électoralistes entourant cet important débat ; </a:t>
            </a:r>
            <a:endParaRPr lang="fr-CA" dirty="0" smtClean="0"/>
          </a:p>
          <a:p>
            <a:pPr algn="just"/>
            <a:r>
              <a:rPr lang="fr-CA" dirty="0" smtClean="0"/>
              <a:t>3</a:t>
            </a:r>
            <a:r>
              <a:rPr lang="fr-CA" dirty="0"/>
              <a:t>) Que la FNEEQ poursuive le débat lors d’une prochaine instance fédérale. Dans le contexte du dépôt du projet de loi no60, que la FNEEQ se prononce généralement : </a:t>
            </a:r>
            <a:endParaRPr lang="fr-CA" dirty="0" smtClean="0"/>
          </a:p>
          <a:p>
            <a:pPr marL="800100" lvl="1" indent="-342900" algn="just">
              <a:buAutoNum type="alphaLcParenR"/>
            </a:pPr>
            <a:r>
              <a:rPr lang="fr-CA" dirty="0" smtClean="0"/>
              <a:t>En </a:t>
            </a:r>
            <a:r>
              <a:rPr lang="fr-CA" dirty="0"/>
              <a:t>faveur de la neutralité de l’État ; </a:t>
            </a:r>
            <a:endParaRPr lang="fr-CA" dirty="0" smtClean="0"/>
          </a:p>
          <a:p>
            <a:pPr marL="800100" lvl="1" indent="-342900" algn="just">
              <a:buAutoNum type="alphaLcParenR"/>
            </a:pPr>
            <a:r>
              <a:rPr lang="fr-CA" dirty="0" smtClean="0"/>
              <a:t>En </a:t>
            </a:r>
            <a:r>
              <a:rPr lang="fr-CA" dirty="0"/>
              <a:t>faveur de l’égalité homme-femme ; </a:t>
            </a:r>
            <a:endParaRPr lang="fr-CA" dirty="0" smtClean="0"/>
          </a:p>
          <a:p>
            <a:pPr marL="800100" lvl="1" indent="-342900" algn="just">
              <a:buAutoNum type="alphaLcParenR"/>
            </a:pPr>
            <a:r>
              <a:rPr lang="fr-CA" dirty="0" smtClean="0"/>
              <a:t> </a:t>
            </a:r>
            <a:r>
              <a:rPr lang="fr-CA" dirty="0"/>
              <a:t>En faveur de l’encadrement des demandes d’accommodement qui viendraient introduire des facteurs de discrimination fondée sur le genre ; </a:t>
            </a:r>
            <a:endParaRPr lang="fr-CA" dirty="0" smtClean="0"/>
          </a:p>
          <a:p>
            <a:pPr marL="800100" lvl="1" indent="-342900" algn="just">
              <a:buAutoNum type="alphaLcParenR"/>
            </a:pPr>
            <a:r>
              <a:rPr lang="fr-CA" dirty="0" smtClean="0"/>
              <a:t> </a:t>
            </a:r>
            <a:r>
              <a:rPr lang="fr-CA" dirty="0"/>
              <a:t>En faveur de l’obligation d’être à visage découvert comme la situation l’exige dans l’ensemble des interactions entre les citoyens et les représentants de l’État lors de l’offre ou de la réception des services publics </a:t>
            </a:r>
            <a:r>
              <a:rPr lang="fr-CA" dirty="0" smtClean="0"/>
              <a:t>;</a:t>
            </a:r>
          </a:p>
          <a:p>
            <a:pPr algn="just"/>
            <a:r>
              <a:rPr lang="fr-CA" dirty="0" smtClean="0"/>
              <a:t>	e</a:t>
            </a:r>
            <a:r>
              <a:rPr lang="fr-CA" dirty="0"/>
              <a:t>) </a:t>
            </a:r>
            <a:r>
              <a:rPr lang="fr-CA" dirty="0">
                <a:solidFill>
                  <a:srgbClr val="7030A0"/>
                </a:solidFill>
              </a:rPr>
              <a:t>En faveur de l’interdiction du port de </a:t>
            </a:r>
            <a:r>
              <a:rPr lang="fr-CA" dirty="0" smtClean="0">
                <a:solidFill>
                  <a:srgbClr val="7030A0"/>
                </a:solidFill>
              </a:rPr>
              <a:t>signes </a:t>
            </a:r>
            <a:r>
              <a:rPr lang="fr-CA" dirty="0">
                <a:solidFill>
                  <a:srgbClr val="7030A0"/>
                </a:solidFill>
              </a:rPr>
              <a:t>religieux pour les personnes qui représentent le pouvoir et l’autorité coercitive </a:t>
            </a:r>
            <a:r>
              <a:rPr lang="fr-CA" dirty="0" smtClean="0">
                <a:solidFill>
                  <a:srgbClr val="7030A0"/>
                </a:solidFill>
              </a:rPr>
              <a:t>	de </a:t>
            </a:r>
            <a:r>
              <a:rPr lang="fr-CA" dirty="0">
                <a:solidFill>
                  <a:srgbClr val="7030A0"/>
                </a:solidFill>
              </a:rPr>
              <a:t>l’État dans les fonctions suivantes : les magistrats, les procureurs de la Couronne, les policiers, les gardiens de prison et le </a:t>
            </a:r>
            <a:r>
              <a:rPr lang="fr-CA" dirty="0" smtClean="0">
                <a:solidFill>
                  <a:srgbClr val="7030A0"/>
                </a:solidFill>
              </a:rPr>
              <a:t>	président </a:t>
            </a:r>
            <a:r>
              <a:rPr lang="fr-CA" dirty="0">
                <a:solidFill>
                  <a:srgbClr val="7030A0"/>
                </a:solidFill>
              </a:rPr>
              <a:t>de l’Assemblée nationale ; </a:t>
            </a:r>
            <a:endParaRPr lang="fr-CA" dirty="0" smtClean="0">
              <a:solidFill>
                <a:srgbClr val="7030A0"/>
              </a:solidFill>
            </a:endParaRPr>
          </a:p>
          <a:p>
            <a:pPr algn="just"/>
            <a:r>
              <a:rPr lang="fr-CA" dirty="0" smtClean="0"/>
              <a:t>	f</a:t>
            </a:r>
            <a:r>
              <a:rPr lang="fr-CA" dirty="0"/>
              <a:t>) Contre le port du voile intégral dans les institutions d’enseignement puisqu’il nuit aux relations humaines et </a:t>
            </a:r>
            <a:r>
              <a:rPr lang="fr-CA" dirty="0" smtClean="0"/>
              <a:t>	particulièrement </a:t>
            </a:r>
            <a:r>
              <a:rPr lang="fr-CA" dirty="0"/>
              <a:t>aux relations d’apprentissage ; </a:t>
            </a:r>
            <a:endParaRPr lang="fr-CA" dirty="0" smtClean="0"/>
          </a:p>
          <a:p>
            <a:pPr algn="just"/>
            <a:r>
              <a:rPr lang="fr-CA" dirty="0"/>
              <a:t>	</a:t>
            </a:r>
            <a:r>
              <a:rPr lang="fr-CA" dirty="0" smtClean="0"/>
              <a:t>g) </a:t>
            </a:r>
            <a:r>
              <a:rPr lang="fr-CA" dirty="0"/>
              <a:t>Que la FNEEQ dénonce l’incohérence du projet de loi 60 qui ne remet pas en question les subventions et les avantages </a:t>
            </a:r>
            <a:r>
              <a:rPr lang="fr-CA" dirty="0" smtClean="0"/>
              <a:t>	fiscaux </a:t>
            </a:r>
            <a:r>
              <a:rPr lang="fr-CA" dirty="0"/>
              <a:t>aux groupes religieux, le financement public des écoles à vocation religieuse, le maintien du crucifix à l’Assemblée </a:t>
            </a:r>
            <a:r>
              <a:rPr lang="fr-CA" dirty="0" smtClean="0"/>
              <a:t>	nationale </a:t>
            </a:r>
            <a:r>
              <a:rPr lang="fr-CA" dirty="0"/>
              <a:t>et la prière dans les conseils municipaux, et qui va à l’encontre de l’égalité homme-femme ; </a:t>
            </a:r>
            <a:endParaRPr lang="fr-CA" dirty="0" smtClean="0"/>
          </a:p>
          <a:p>
            <a:pPr algn="just"/>
            <a:r>
              <a:rPr lang="fr-CA" dirty="0"/>
              <a:t>	</a:t>
            </a:r>
            <a:r>
              <a:rPr lang="fr-CA" dirty="0" smtClean="0"/>
              <a:t>h</a:t>
            </a:r>
            <a:r>
              <a:rPr lang="fr-CA" dirty="0"/>
              <a:t>) Que la FNEEQ s’oppose à la modification unilatérale des clauses de </a:t>
            </a:r>
            <a:r>
              <a:rPr lang="fr-CA" dirty="0" smtClean="0"/>
              <a:t>non-discrimination </a:t>
            </a:r>
            <a:r>
              <a:rPr lang="fr-CA" dirty="0"/>
              <a:t>de nos conventions collectives, telle </a:t>
            </a:r>
            <a:r>
              <a:rPr lang="fr-CA" dirty="0" smtClean="0"/>
              <a:t>	que </a:t>
            </a:r>
            <a:r>
              <a:rPr lang="fr-CA" dirty="0"/>
              <a:t>proposée par l’article 13 du projet de loi 60.</a:t>
            </a:r>
          </a:p>
        </p:txBody>
      </p:sp>
    </p:spTree>
    <p:extLst>
      <p:ext uri="{BB962C8B-B14F-4D97-AF65-F5344CB8AC3E}">
        <p14:creationId xmlns:p14="http://schemas.microsoft.com/office/powerpoint/2010/main" val="435609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Fin de l’historique et raisons pour lesquelles il faut débattre</a:t>
            </a:r>
            <a:endParaRPr lang="fr-CA" dirty="0"/>
          </a:p>
        </p:txBody>
      </p:sp>
      <p:sp>
        <p:nvSpPr>
          <p:cNvPr id="3" name="Espace réservé du contenu 2"/>
          <p:cNvSpPr>
            <a:spLocks noGrp="1"/>
          </p:cNvSpPr>
          <p:nvPr>
            <p:ph idx="1"/>
          </p:nvPr>
        </p:nvSpPr>
        <p:spPr>
          <a:xfrm>
            <a:off x="1451579" y="2272937"/>
            <a:ext cx="9603275" cy="3193408"/>
          </a:xfrm>
        </p:spPr>
        <p:txBody>
          <a:bodyPr/>
          <a:lstStyle/>
          <a:p>
            <a:r>
              <a:rPr lang="fr-CA" dirty="0" smtClean="0"/>
              <a:t>Depuis le début de mon implication comme porte-parole de Lionel à l’externe, plusieurs fois j’ai dû extrapoler sur la position de «mon assemblée» en regard du débat sur la laïcité.  (Position personnelle vs position institutionnelle?)</a:t>
            </a:r>
          </a:p>
          <a:p>
            <a:r>
              <a:rPr lang="fr-CA" dirty="0" smtClean="0"/>
              <a:t>Projet de loi 62 (sursis) et arrivée de la CAQ au pouvoir</a:t>
            </a:r>
          </a:p>
          <a:p>
            <a:r>
              <a:rPr lang="fr-CA" dirty="0" smtClean="0"/>
              <a:t>Projet de loi sur la neutralité religieuse (dans les cartons)</a:t>
            </a:r>
          </a:p>
          <a:p>
            <a:r>
              <a:rPr lang="fr-CA" dirty="0" smtClean="0"/>
              <a:t>Proposition amenée au congrès-FNEEQ de décembre 2018</a:t>
            </a:r>
          </a:p>
          <a:p>
            <a:endParaRPr lang="fr-CA" dirty="0" smtClean="0"/>
          </a:p>
          <a:p>
            <a:endParaRPr lang="fr-CA" dirty="0" smtClean="0"/>
          </a:p>
          <a:p>
            <a:endParaRPr lang="fr-CA" dirty="0"/>
          </a:p>
        </p:txBody>
      </p:sp>
    </p:spTree>
    <p:extLst>
      <p:ext uri="{BB962C8B-B14F-4D97-AF65-F5344CB8AC3E}">
        <p14:creationId xmlns:p14="http://schemas.microsoft.com/office/powerpoint/2010/main" val="44947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Proposition FNEEQ (Conseil confédéral du 4-5-6 décembre 2018)</a:t>
            </a:r>
            <a:endParaRPr lang="fr-CA" dirty="0"/>
          </a:p>
        </p:txBody>
      </p:sp>
      <p:sp>
        <p:nvSpPr>
          <p:cNvPr id="3" name="Espace réservé du contenu 2"/>
          <p:cNvSpPr>
            <a:spLocks noGrp="1"/>
          </p:cNvSpPr>
          <p:nvPr>
            <p:ph idx="1"/>
          </p:nvPr>
        </p:nvSpPr>
        <p:spPr>
          <a:xfrm>
            <a:off x="1451579" y="2015732"/>
            <a:ext cx="9603275" cy="4176062"/>
          </a:xfrm>
        </p:spPr>
        <p:txBody>
          <a:bodyPr>
            <a:normAutofit fontScale="92500" lnSpcReduction="10000"/>
          </a:bodyPr>
          <a:lstStyle/>
          <a:p>
            <a:pPr marL="0" indent="0" algn="ctr">
              <a:buNone/>
            </a:pPr>
            <a:r>
              <a:rPr lang="fr-CA" dirty="0" smtClean="0"/>
              <a:t>Point </a:t>
            </a:r>
            <a:r>
              <a:rPr lang="fr-CA" dirty="0"/>
              <a:t>11. Loi favorisant la neutralité religieuse de l’État </a:t>
            </a:r>
            <a:endParaRPr lang="fr-CA" dirty="0" smtClean="0"/>
          </a:p>
          <a:p>
            <a:r>
              <a:rPr lang="fr-CA" dirty="0" smtClean="0"/>
              <a:t>Considérant </a:t>
            </a:r>
            <a:r>
              <a:rPr lang="fr-CA" dirty="0"/>
              <a:t>les positions antérieures de la FNEEQ ; </a:t>
            </a:r>
            <a:endParaRPr lang="fr-CA" dirty="0" smtClean="0"/>
          </a:p>
          <a:p>
            <a:r>
              <a:rPr lang="fr-CA" dirty="0" smtClean="0"/>
              <a:t>Considérant </a:t>
            </a:r>
            <a:r>
              <a:rPr lang="fr-CA" dirty="0"/>
              <a:t>l’importance de la perspective pédagogique dans ces prises de position </a:t>
            </a:r>
            <a:r>
              <a:rPr lang="fr-CA" dirty="0" smtClean="0"/>
              <a:t>;</a:t>
            </a:r>
          </a:p>
          <a:p>
            <a:r>
              <a:rPr lang="fr-CA" dirty="0" smtClean="0"/>
              <a:t> </a:t>
            </a:r>
            <a:r>
              <a:rPr lang="fr-CA" dirty="0"/>
              <a:t>Considérant la contestation de la Loi favorisant le respect de la neutralité religieuse de l’État et visant notamment à encadrer les demandes d’accommodements pour un motif religieux dans certains organismes ; </a:t>
            </a:r>
            <a:endParaRPr lang="fr-CA" dirty="0" smtClean="0"/>
          </a:p>
          <a:p>
            <a:r>
              <a:rPr lang="fr-CA" dirty="0" smtClean="0"/>
              <a:t>Considérant </a:t>
            </a:r>
            <a:r>
              <a:rPr lang="fr-CA" dirty="0"/>
              <a:t>le débat sur la laïcité qui marque l’espace public au Québec depuis une dizaine d’années ; </a:t>
            </a:r>
            <a:endParaRPr lang="fr-CA" dirty="0" smtClean="0"/>
          </a:p>
          <a:p>
            <a:r>
              <a:rPr lang="fr-CA" dirty="0" smtClean="0"/>
              <a:t>Considérant </a:t>
            </a:r>
            <a:r>
              <a:rPr lang="fr-CA" dirty="0"/>
              <a:t>les intentions du gouvernement </a:t>
            </a:r>
            <a:r>
              <a:rPr lang="fr-CA" dirty="0" err="1"/>
              <a:t>caquiste</a:t>
            </a:r>
            <a:r>
              <a:rPr lang="fr-CA" dirty="0"/>
              <a:t> </a:t>
            </a:r>
            <a:r>
              <a:rPr lang="fr-CA" dirty="0" smtClean="0"/>
              <a:t>;</a:t>
            </a:r>
          </a:p>
          <a:p>
            <a:r>
              <a:rPr lang="fr-CA" dirty="0" smtClean="0"/>
              <a:t> </a:t>
            </a:r>
            <a:r>
              <a:rPr lang="fr-CA" dirty="0"/>
              <a:t>Il est proposé : </a:t>
            </a:r>
            <a:endParaRPr lang="fr-CA" dirty="0" smtClean="0"/>
          </a:p>
        </p:txBody>
      </p:sp>
    </p:spTree>
    <p:extLst>
      <p:ext uri="{BB962C8B-B14F-4D97-AF65-F5344CB8AC3E}">
        <p14:creationId xmlns:p14="http://schemas.microsoft.com/office/powerpoint/2010/main" val="3340032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571" y="-1049149"/>
            <a:ext cx="11273245" cy="6463308"/>
          </a:xfrm>
          <a:prstGeom prst="rect">
            <a:avLst/>
          </a:prstGeom>
        </p:spPr>
        <p:txBody>
          <a:bodyPr wrap="square">
            <a:spAutoFit/>
          </a:bodyPr>
          <a:lstStyle/>
          <a:p>
            <a:r>
              <a:rPr lang="fr-CA" dirty="0"/>
              <a:t> Il est proposé : </a:t>
            </a:r>
          </a:p>
          <a:p>
            <a:r>
              <a:rPr lang="fr-CA" dirty="0"/>
              <a:t>Que, dans le cadre du débat sur une éventuelle loi sur la laïcité de l’État, la FNEEQ soutienne les positions suivantes au sein de la CSN et sur une base autonome </a:t>
            </a:r>
            <a:r>
              <a:rPr lang="fr-CA" dirty="0" smtClean="0"/>
              <a:t>:</a:t>
            </a:r>
          </a:p>
          <a:p>
            <a:endParaRPr lang="fr-CA" dirty="0"/>
          </a:p>
          <a:p>
            <a:r>
              <a:rPr lang="fr-CA" dirty="0" smtClean="0"/>
              <a:t> </a:t>
            </a:r>
            <a:r>
              <a:rPr lang="fr-CA" dirty="0">
                <a:solidFill>
                  <a:srgbClr val="FF0000"/>
                </a:solidFill>
              </a:rPr>
              <a:t>Proposition no. 1 </a:t>
            </a:r>
            <a:endParaRPr lang="fr-CA" dirty="0" smtClean="0">
              <a:solidFill>
                <a:srgbClr val="FF0000"/>
              </a:solidFill>
            </a:endParaRPr>
          </a:p>
          <a:p>
            <a:r>
              <a:rPr lang="fr-CA" dirty="0" smtClean="0"/>
              <a:t>L’élimination </a:t>
            </a:r>
            <a:r>
              <a:rPr lang="fr-CA" dirty="0"/>
              <a:t>des privilèges religieux institutionnels (fiscaux, législatifs, symboliques) y compris le crucifix des institutions étatiques. </a:t>
            </a:r>
            <a:endParaRPr lang="fr-CA" dirty="0" smtClean="0"/>
          </a:p>
          <a:p>
            <a:endParaRPr lang="fr-CA" dirty="0" smtClean="0"/>
          </a:p>
          <a:p>
            <a:r>
              <a:rPr lang="fr-CA" dirty="0" smtClean="0">
                <a:solidFill>
                  <a:srgbClr val="FF0000"/>
                </a:solidFill>
              </a:rPr>
              <a:t>Proposition </a:t>
            </a:r>
            <a:r>
              <a:rPr lang="fr-CA" dirty="0">
                <a:solidFill>
                  <a:srgbClr val="FF0000"/>
                </a:solidFill>
              </a:rPr>
              <a:t>no. 2 </a:t>
            </a:r>
          </a:p>
          <a:p>
            <a:r>
              <a:rPr lang="fr-CA" dirty="0" smtClean="0"/>
              <a:t>L’opposition </a:t>
            </a:r>
            <a:r>
              <a:rPr lang="fr-CA" dirty="0"/>
              <a:t>à la modification unilatérale des conventions collectives par un projet de loi sans négociation préalable. </a:t>
            </a:r>
            <a:endParaRPr lang="fr-CA" dirty="0" smtClean="0"/>
          </a:p>
          <a:p>
            <a:endParaRPr lang="fr-CA" dirty="0"/>
          </a:p>
          <a:p>
            <a:r>
              <a:rPr lang="fr-CA" dirty="0" smtClean="0">
                <a:solidFill>
                  <a:srgbClr val="FF0000"/>
                </a:solidFill>
              </a:rPr>
              <a:t>Proposition </a:t>
            </a:r>
            <a:r>
              <a:rPr lang="fr-CA" dirty="0">
                <a:solidFill>
                  <a:srgbClr val="FF0000"/>
                </a:solidFill>
              </a:rPr>
              <a:t>no. 3 </a:t>
            </a:r>
            <a:endParaRPr lang="fr-CA" dirty="0" smtClean="0">
              <a:solidFill>
                <a:srgbClr val="FF0000"/>
              </a:solidFill>
            </a:endParaRPr>
          </a:p>
          <a:p>
            <a:r>
              <a:rPr lang="fr-CA" dirty="0" smtClean="0"/>
              <a:t>L’interdiction </a:t>
            </a:r>
            <a:r>
              <a:rPr lang="fr-CA" dirty="0"/>
              <a:t>du prosélytisme religieux au personnel de l’État dans l’exercice de ses fonctions. </a:t>
            </a:r>
            <a:endParaRPr lang="fr-CA" dirty="0" smtClean="0"/>
          </a:p>
          <a:p>
            <a:endParaRPr lang="fr-CA" dirty="0" smtClean="0"/>
          </a:p>
          <a:p>
            <a:r>
              <a:rPr lang="fr-CA" dirty="0" smtClean="0">
                <a:solidFill>
                  <a:srgbClr val="FF0000"/>
                </a:solidFill>
              </a:rPr>
              <a:t>Proposition no.4 </a:t>
            </a:r>
          </a:p>
          <a:p>
            <a:r>
              <a:rPr lang="fr-CA" dirty="0" smtClean="0">
                <a:solidFill>
                  <a:srgbClr val="7030A0"/>
                </a:solidFill>
              </a:rPr>
              <a:t>L’acceptation </a:t>
            </a:r>
            <a:r>
              <a:rPr lang="fr-CA" dirty="0">
                <a:solidFill>
                  <a:srgbClr val="7030A0"/>
                </a:solidFill>
              </a:rPr>
              <a:t>du port de symboles religieux pour les enseignantes et enseignants et pour tous les corps d’emploi de l’État. L’opposition à toute tentative de retirer les droits et libertés accordés dans la Charte québécoise des droits et libertés de la personne et la Charte canadienne des droits et libertés, notamment l’utilisation de la clause nonobstant. </a:t>
            </a:r>
            <a:endParaRPr lang="fr-CA" dirty="0" smtClean="0">
              <a:solidFill>
                <a:srgbClr val="7030A0"/>
              </a:solidFill>
            </a:endParaRPr>
          </a:p>
          <a:p>
            <a:endParaRPr lang="fr-CA" dirty="0"/>
          </a:p>
          <a:p>
            <a:r>
              <a:rPr lang="fr-CA" dirty="0" smtClean="0">
                <a:solidFill>
                  <a:srgbClr val="FF0000"/>
                </a:solidFill>
              </a:rPr>
              <a:t>Proposition </a:t>
            </a:r>
            <a:r>
              <a:rPr lang="fr-CA" dirty="0">
                <a:solidFill>
                  <a:srgbClr val="FF0000"/>
                </a:solidFill>
              </a:rPr>
              <a:t>no.5 </a:t>
            </a:r>
            <a:endParaRPr lang="fr-CA" dirty="0" smtClean="0">
              <a:solidFill>
                <a:srgbClr val="FF0000"/>
              </a:solidFill>
            </a:endParaRPr>
          </a:p>
          <a:p>
            <a:r>
              <a:rPr lang="fr-CA" dirty="0" smtClean="0"/>
              <a:t>La </a:t>
            </a:r>
            <a:r>
              <a:rPr lang="fr-CA" dirty="0"/>
              <a:t>réglementation particulière entourant le port de certains symboles religieux ne repose que sur une évaluation des entraves réelles aux services rendus. </a:t>
            </a:r>
            <a:endParaRPr lang="fr-CA" dirty="0" smtClean="0"/>
          </a:p>
          <a:p>
            <a:endParaRPr lang="fr-CA" dirty="0"/>
          </a:p>
        </p:txBody>
      </p:sp>
    </p:spTree>
    <p:extLst>
      <p:ext uri="{BB962C8B-B14F-4D97-AF65-F5344CB8AC3E}">
        <p14:creationId xmlns:p14="http://schemas.microsoft.com/office/powerpoint/2010/main" val="1938660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29198"/>
            <a:ext cx="11129554" cy="3970318"/>
          </a:xfrm>
          <a:prstGeom prst="rect">
            <a:avLst/>
          </a:prstGeom>
        </p:spPr>
        <p:txBody>
          <a:bodyPr wrap="square">
            <a:spAutoFit/>
          </a:bodyPr>
          <a:lstStyle/>
          <a:p>
            <a:r>
              <a:rPr lang="fr-CA" dirty="0">
                <a:solidFill>
                  <a:srgbClr val="FF0000"/>
                </a:solidFill>
              </a:rPr>
              <a:t>Proposition no. </a:t>
            </a:r>
            <a:r>
              <a:rPr lang="fr-CA" dirty="0" smtClean="0">
                <a:solidFill>
                  <a:srgbClr val="FF0000"/>
                </a:solidFill>
              </a:rPr>
              <a:t>6</a:t>
            </a:r>
          </a:p>
          <a:p>
            <a:pPr algn="just"/>
            <a:r>
              <a:rPr lang="fr-CA" dirty="0" smtClean="0"/>
              <a:t>Considérant </a:t>
            </a:r>
            <a:r>
              <a:rPr lang="fr-CA" dirty="0"/>
              <a:t>la nécessité de consulter les assemblées générales sur les positions que la FNEEQ défendra sur les enjeux liés à la nouvelle loi annoncée par le gouvernement CAQ sur la neutralité religieuse de l’État ; </a:t>
            </a:r>
            <a:endParaRPr lang="fr-CA" dirty="0" smtClean="0"/>
          </a:p>
          <a:p>
            <a:pPr algn="just"/>
            <a:endParaRPr lang="fr-CA" dirty="0" smtClean="0"/>
          </a:p>
          <a:p>
            <a:pPr algn="just"/>
            <a:r>
              <a:rPr lang="fr-CA" dirty="0" smtClean="0"/>
              <a:t>Considérant </a:t>
            </a:r>
            <a:r>
              <a:rPr lang="fr-CA" dirty="0"/>
              <a:t>que les discussions du conseil fédéral sur les propositions de l’exécutif contribuent à une appropriation collective de ces enjeux ; </a:t>
            </a:r>
            <a:endParaRPr lang="fr-CA" dirty="0" smtClean="0"/>
          </a:p>
          <a:p>
            <a:pPr algn="just"/>
            <a:endParaRPr lang="fr-CA" dirty="0"/>
          </a:p>
          <a:p>
            <a:pPr algn="just"/>
            <a:r>
              <a:rPr lang="fr-CA" dirty="0" smtClean="0"/>
              <a:t>Il </a:t>
            </a:r>
            <a:r>
              <a:rPr lang="fr-CA" dirty="0"/>
              <a:t>est proposé que : </a:t>
            </a:r>
            <a:endParaRPr lang="fr-CA" dirty="0" smtClean="0"/>
          </a:p>
          <a:p>
            <a:pPr algn="just"/>
            <a:endParaRPr lang="fr-CA" dirty="0"/>
          </a:p>
          <a:p>
            <a:pPr algn="just"/>
            <a:r>
              <a:rPr lang="fr-CA" dirty="0" smtClean="0"/>
              <a:t>6.1 </a:t>
            </a:r>
            <a:r>
              <a:rPr lang="fr-CA" dirty="0"/>
              <a:t>les propositions adoptées sur la neutralité religieuse de l’État soient soumises aux assemblées générales avant qu’elles ne deviennent les positions officielles de la FNEEQ sur cette question ; </a:t>
            </a:r>
            <a:endParaRPr lang="fr-CA" dirty="0" smtClean="0"/>
          </a:p>
          <a:p>
            <a:pPr algn="just"/>
            <a:endParaRPr lang="fr-CA" dirty="0"/>
          </a:p>
          <a:p>
            <a:pPr algn="just"/>
            <a:r>
              <a:rPr lang="fr-CA" dirty="0" smtClean="0"/>
              <a:t>6.2 </a:t>
            </a:r>
            <a:r>
              <a:rPr lang="fr-CA" dirty="0"/>
              <a:t>le comité exécutif convoque un conseil fédéral extraordinaire dès le dépôt d’un projet de loi portant sur la neutralité religieuse de l’État.</a:t>
            </a:r>
          </a:p>
        </p:txBody>
      </p:sp>
    </p:spTree>
    <p:extLst>
      <p:ext uri="{BB962C8B-B14F-4D97-AF65-F5344CB8AC3E}">
        <p14:creationId xmlns:p14="http://schemas.microsoft.com/office/powerpoint/2010/main" val="1410322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103920" y="0"/>
            <a:ext cx="7550332" cy="796835"/>
          </a:xfrm>
        </p:spPr>
        <p:txBody>
          <a:bodyPr>
            <a:normAutofit fontScale="90000"/>
          </a:bodyPr>
          <a:lstStyle/>
          <a:p>
            <a:pPr algn="ctr"/>
            <a:r>
              <a:rPr lang="fr-CA" dirty="0" smtClean="0"/>
              <a:t>Une semaine plus tard…Conseil confédéral de la </a:t>
            </a:r>
            <a:r>
              <a:rPr lang="fr-CA" dirty="0" err="1" smtClean="0"/>
              <a:t>csn</a:t>
            </a:r>
            <a:r>
              <a:rPr lang="fr-CA" dirty="0" smtClean="0"/>
              <a:t> prend position</a:t>
            </a:r>
            <a:endParaRPr lang="fr-CA" dirty="0"/>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3171" y="814871"/>
            <a:ext cx="10064131" cy="6591769"/>
          </a:xfrm>
          <a:prstGeom prst="rect">
            <a:avLst/>
          </a:prstGeom>
        </p:spPr>
      </p:pic>
    </p:spTree>
    <p:extLst>
      <p:ext uri="{BB962C8B-B14F-4D97-AF65-F5344CB8AC3E}">
        <p14:creationId xmlns:p14="http://schemas.microsoft.com/office/powerpoint/2010/main" val="4014167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3 propositions possibles au niveau de </a:t>
            </a:r>
            <a:r>
              <a:rPr lang="fr-CA" smtClean="0"/>
              <a:t>la démarche</a:t>
            </a:r>
            <a:endParaRPr lang="fr-CA" dirty="0"/>
          </a:p>
        </p:txBody>
      </p:sp>
      <p:sp>
        <p:nvSpPr>
          <p:cNvPr id="3" name="Espace réservé du contenu 2"/>
          <p:cNvSpPr>
            <a:spLocks noGrp="1"/>
          </p:cNvSpPr>
          <p:nvPr>
            <p:ph idx="1"/>
          </p:nvPr>
        </p:nvSpPr>
        <p:spPr/>
        <p:txBody>
          <a:bodyPr>
            <a:normAutofit/>
          </a:bodyPr>
          <a:lstStyle/>
          <a:p>
            <a:endParaRPr lang="fr-CA" dirty="0"/>
          </a:p>
          <a:p>
            <a:r>
              <a:rPr lang="fr-CA" dirty="0" smtClean="0"/>
              <a:t>A</a:t>
            </a:r>
            <a:r>
              <a:rPr lang="fr-CA" dirty="0"/>
              <a:t>. Soumettre aux membres les cinq propositions issues du conseil </a:t>
            </a:r>
            <a:r>
              <a:rPr lang="fr-CA" dirty="0" smtClean="0"/>
              <a:t>fédéral (FNEEQ); </a:t>
            </a:r>
            <a:endParaRPr lang="fr-CA" dirty="0"/>
          </a:p>
          <a:p>
            <a:r>
              <a:rPr lang="fr-CA" dirty="0"/>
              <a:t>B. Amener les membres à se prononcer sur une position de principe (</a:t>
            </a:r>
            <a:r>
              <a:rPr lang="fr-CA" dirty="0" smtClean="0"/>
              <a:t>voir diapo suivante)</a:t>
            </a:r>
          </a:p>
          <a:p>
            <a:r>
              <a:rPr lang="fr-CA" dirty="0" smtClean="0"/>
              <a:t>C</a:t>
            </a:r>
            <a:r>
              <a:rPr lang="fr-CA" dirty="0"/>
              <a:t>. Demander à la FNEEQ de ne pas prendre position dans le débat sur la laïcité de l’état. </a:t>
            </a:r>
          </a:p>
          <a:p>
            <a:pPr marL="0" indent="0">
              <a:buNone/>
            </a:pPr>
            <a:r>
              <a:rPr lang="fr-CA" dirty="0"/>
              <a:t>	</a:t>
            </a:r>
          </a:p>
          <a:p>
            <a:endParaRPr lang="fr-CA" dirty="0"/>
          </a:p>
        </p:txBody>
      </p:sp>
    </p:spTree>
    <p:extLst>
      <p:ext uri="{BB962C8B-B14F-4D97-AF65-F5344CB8AC3E}">
        <p14:creationId xmlns:p14="http://schemas.microsoft.com/office/powerpoint/2010/main" val="1536023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9687" y="2015732"/>
            <a:ext cx="9901646" cy="3970318"/>
          </a:xfrm>
          <a:prstGeom prst="rect">
            <a:avLst/>
          </a:prstGeom>
        </p:spPr>
        <p:txBody>
          <a:bodyPr wrap="square">
            <a:spAutoFit/>
          </a:bodyPr>
          <a:lstStyle/>
          <a:p>
            <a:r>
              <a:rPr lang="fr-CA" dirty="0"/>
              <a:t>Dans le cadre du débat sur la laïcité de l’état, </a:t>
            </a:r>
            <a:endParaRPr lang="fr-CA" dirty="0" smtClean="0"/>
          </a:p>
          <a:p>
            <a:endParaRPr lang="fr-CA" dirty="0" smtClean="0"/>
          </a:p>
          <a:p>
            <a:r>
              <a:rPr lang="fr-CA" dirty="0" smtClean="0"/>
              <a:t>il </a:t>
            </a:r>
            <a:r>
              <a:rPr lang="fr-CA" dirty="0"/>
              <a:t>est proposé que le SEECLG amène ses membres à se prononcer sur </a:t>
            </a:r>
            <a:r>
              <a:rPr lang="fr-CA" dirty="0">
                <a:solidFill>
                  <a:srgbClr val="FF0000"/>
                </a:solidFill>
              </a:rPr>
              <a:t>une position de principe </a:t>
            </a:r>
            <a:r>
              <a:rPr lang="fr-CA" dirty="0"/>
              <a:t>en soumettant au vote les trois positions suivantes </a:t>
            </a:r>
            <a:r>
              <a:rPr lang="fr-CA" dirty="0" smtClean="0"/>
              <a:t>:</a:t>
            </a:r>
          </a:p>
          <a:p>
            <a:endParaRPr lang="fr-CA" dirty="0" smtClean="0"/>
          </a:p>
          <a:p>
            <a:r>
              <a:rPr lang="fr-CA" dirty="0" smtClean="0"/>
              <a:t>1</a:t>
            </a:r>
            <a:r>
              <a:rPr lang="fr-CA" dirty="0"/>
              <a:t>. La FNEEQ devrait conserver la posture actuelle, c’est-à-dire défendre le compromis Bouchard/Taylor qui prévoit l’interdiction du port de signes religieux ostentatoires pour les employés de l’état qui détiennent un pouvoir de coercition. </a:t>
            </a:r>
            <a:endParaRPr lang="fr-CA" dirty="0" smtClean="0"/>
          </a:p>
          <a:p>
            <a:endParaRPr lang="fr-CA" dirty="0" smtClean="0"/>
          </a:p>
          <a:p>
            <a:r>
              <a:rPr lang="fr-CA" dirty="0" smtClean="0"/>
              <a:t>2</a:t>
            </a:r>
            <a:r>
              <a:rPr lang="fr-CA" dirty="0"/>
              <a:t>. </a:t>
            </a:r>
            <a:r>
              <a:rPr lang="fr-CA" dirty="0" smtClean="0"/>
              <a:t>La </a:t>
            </a:r>
            <a:r>
              <a:rPr lang="fr-CA" dirty="0"/>
              <a:t>FNEEQ devrait adopter la même posture que celle de la CSN, c’est-à-dire défendre la laïcité de l’état tout en défendant la liberté individuelle des personnes. </a:t>
            </a:r>
            <a:endParaRPr lang="fr-CA" dirty="0" smtClean="0"/>
          </a:p>
          <a:p>
            <a:endParaRPr lang="fr-CA" dirty="0"/>
          </a:p>
          <a:p>
            <a:r>
              <a:rPr lang="fr-CA" dirty="0" smtClean="0"/>
              <a:t>3</a:t>
            </a:r>
            <a:r>
              <a:rPr lang="fr-CA" dirty="0"/>
              <a:t>. La FNEEQ devrait soutenir la position de la CAQ voulant que le port de signes religieux ostentatoires soit interdit pour les employés de l’état en position d’autorité, y compris les enseignants. </a:t>
            </a:r>
          </a:p>
        </p:txBody>
      </p:sp>
      <p:sp>
        <p:nvSpPr>
          <p:cNvPr id="3" name="Titre 2"/>
          <p:cNvSpPr>
            <a:spLocks noGrp="1"/>
          </p:cNvSpPr>
          <p:nvPr>
            <p:ph type="title"/>
          </p:nvPr>
        </p:nvSpPr>
        <p:spPr>
          <a:xfrm>
            <a:off x="1451579" y="804520"/>
            <a:ext cx="9603275" cy="884238"/>
          </a:xfrm>
        </p:spPr>
        <p:txBody>
          <a:bodyPr>
            <a:normAutofit fontScale="90000"/>
          </a:bodyPr>
          <a:lstStyle/>
          <a:p>
            <a:r>
              <a:rPr lang="fr-CA" dirty="0" smtClean="0"/>
              <a:t>Proposition 2, voter sur une position de principe</a:t>
            </a:r>
            <a:endParaRPr lang="fr-FR" dirty="0"/>
          </a:p>
        </p:txBody>
      </p:sp>
      <p:sp>
        <p:nvSpPr>
          <p:cNvPr id="4" name="Espace réservé du contenu 3"/>
          <p:cNvSpPr>
            <a:spLocks noGrp="1"/>
          </p:cNvSpPr>
          <p:nvPr>
            <p:ph idx="1"/>
          </p:nvPr>
        </p:nvSpPr>
        <p:spPr>
          <a:xfrm>
            <a:off x="373365" y="1614616"/>
            <a:ext cx="12016343" cy="3398648"/>
          </a:xfrm>
        </p:spPr>
        <p:txBody>
          <a:bodyPr/>
          <a:lstStyle/>
          <a:p>
            <a:pPr marL="0" indent="0">
              <a:buNone/>
            </a:pPr>
            <a:endParaRPr lang="fr-FR" dirty="0"/>
          </a:p>
        </p:txBody>
      </p:sp>
    </p:spTree>
    <p:extLst>
      <p:ext uri="{BB962C8B-B14F-4D97-AF65-F5344CB8AC3E}">
        <p14:creationId xmlns:p14="http://schemas.microsoft.com/office/powerpoint/2010/main" val="2686798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Et le vote?</a:t>
            </a:r>
            <a:endParaRPr lang="fr-FR" dirty="0"/>
          </a:p>
        </p:txBody>
      </p:sp>
      <p:sp>
        <p:nvSpPr>
          <p:cNvPr id="3" name="Espace réservé du contenu 2"/>
          <p:cNvSpPr>
            <a:spLocks noGrp="1"/>
          </p:cNvSpPr>
          <p:nvPr>
            <p:ph idx="1"/>
          </p:nvPr>
        </p:nvSpPr>
        <p:spPr/>
        <p:txBody>
          <a:bodyPr/>
          <a:lstStyle/>
          <a:p>
            <a:pPr algn="just"/>
            <a:r>
              <a:rPr lang="fr-CA" dirty="0"/>
              <a:t>Dans l’éventualité où l’Assemblée générale opterait pour une des deux premières options, il faut encore décider si le scrutin secret doit être tenu dans le cadre d’une assemblée générale ou dans le cadre d’un référendum. </a:t>
            </a:r>
            <a:endParaRPr lang="fr-CA" dirty="0" smtClean="0"/>
          </a:p>
          <a:p>
            <a:pPr marL="0" indent="0" algn="just">
              <a:buNone/>
            </a:pPr>
            <a:endParaRPr lang="fr-CA" dirty="0" smtClean="0"/>
          </a:p>
          <a:p>
            <a:r>
              <a:rPr lang="fr-CA" dirty="0" smtClean="0"/>
              <a:t>a</a:t>
            </a:r>
            <a:r>
              <a:rPr lang="fr-CA" dirty="0"/>
              <a:t>) Scrutin secret dans le cadre d’une assemblée générale; </a:t>
            </a:r>
            <a:endParaRPr lang="fr-CA" dirty="0" smtClean="0"/>
          </a:p>
          <a:p>
            <a:r>
              <a:rPr lang="fr-CA" dirty="0" smtClean="0"/>
              <a:t>b</a:t>
            </a:r>
            <a:r>
              <a:rPr lang="fr-CA" dirty="0"/>
              <a:t>) Scrutin secret dans le cadre d’un référendum.</a:t>
            </a:r>
            <a:endParaRPr lang="fr-FR" dirty="0"/>
          </a:p>
        </p:txBody>
      </p:sp>
    </p:spTree>
    <p:extLst>
      <p:ext uri="{BB962C8B-B14F-4D97-AF65-F5344CB8AC3E}">
        <p14:creationId xmlns:p14="http://schemas.microsoft.com/office/powerpoint/2010/main" val="557353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À vous!</a:t>
            </a:r>
            <a:endParaRPr lang="fr-FR" dirty="0"/>
          </a:p>
        </p:txBody>
      </p:sp>
      <p:sp>
        <p:nvSpPr>
          <p:cNvPr id="3" name="Espace réservé du contenu 2"/>
          <p:cNvSpPr>
            <a:spLocks noGrp="1"/>
          </p:cNvSpPr>
          <p:nvPr>
            <p:ph idx="1"/>
          </p:nvPr>
        </p:nvSpPr>
        <p:spPr/>
        <p:txBody>
          <a:bodyPr/>
          <a:lstStyle/>
          <a:p>
            <a:pPr marL="0" indent="0" algn="ctr">
              <a:buNone/>
            </a:pPr>
            <a:endParaRPr lang="fr-CA" dirty="0" smtClean="0"/>
          </a:p>
          <a:p>
            <a:pPr marL="0" indent="0" algn="ctr">
              <a:buNone/>
            </a:pPr>
            <a:endParaRPr lang="fr-CA" dirty="0"/>
          </a:p>
          <a:p>
            <a:pPr marL="0" indent="0" algn="ctr">
              <a:buNone/>
            </a:pPr>
            <a:endParaRPr lang="fr-CA" dirty="0" smtClean="0"/>
          </a:p>
          <a:p>
            <a:pPr marL="0" indent="0" algn="ctr">
              <a:buNone/>
            </a:pPr>
            <a:r>
              <a:rPr lang="fr-CA" sz="7200" dirty="0" smtClean="0"/>
              <a:t>Bon débat!</a:t>
            </a:r>
            <a:endParaRPr lang="fr-FR" sz="7200" dirty="0"/>
          </a:p>
        </p:txBody>
      </p:sp>
    </p:spTree>
    <p:extLst>
      <p:ext uri="{BB962C8B-B14F-4D97-AF65-F5344CB8AC3E}">
        <p14:creationId xmlns:p14="http://schemas.microsoft.com/office/powerpoint/2010/main" val="1058177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162</TotalTime>
  <Words>1037</Words>
  <Application>Microsoft Office PowerPoint</Application>
  <PresentationFormat>Grand écran</PresentationFormat>
  <Paragraphs>112</Paragraphs>
  <Slides>15</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15</vt:i4>
      </vt:variant>
    </vt:vector>
  </HeadingPairs>
  <TitlesOfParts>
    <vt:vector size="18" baseType="lpstr">
      <vt:lpstr>Arial</vt:lpstr>
      <vt:lpstr>Gill Sans MT</vt:lpstr>
      <vt:lpstr>Gallery</vt:lpstr>
      <vt:lpstr>Présentation: débat sur la laïcité</vt:lpstr>
      <vt:lpstr>Plan de la présentation</vt:lpstr>
      <vt:lpstr>Historique  </vt:lpstr>
      <vt:lpstr>Historique de nos positions fneeq-csn</vt:lpstr>
      <vt:lpstr>Fneeq 2013 (compromis Bouchard-Taylor)</vt:lpstr>
      <vt:lpstr>Présentation PowerPoint</vt:lpstr>
      <vt:lpstr>Fin de l’historique et raisons pour lesquelles il faut débattre</vt:lpstr>
      <vt:lpstr>Proposition FNEEQ (Conseil confédéral du 4-5-6 décembre 2018)</vt:lpstr>
      <vt:lpstr>Présentation PowerPoint</vt:lpstr>
      <vt:lpstr>Présentation PowerPoint</vt:lpstr>
      <vt:lpstr>Une semaine plus tard…Conseil confédéral de la csn prend position</vt:lpstr>
      <vt:lpstr>3 propositions possibles au niveau de la démarche</vt:lpstr>
      <vt:lpstr>Proposition 2, voter sur une position de principe</vt:lpstr>
      <vt:lpstr>Et le vote?</vt:lpstr>
      <vt:lpstr>À vous!</vt:lpstr>
    </vt:vector>
  </TitlesOfParts>
  <Company>Collège Lionel-Groulx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débat sur la laïcité</dc:title>
  <dc:creator>Trudeau Judith</dc:creator>
  <cp:lastModifiedBy>Judith</cp:lastModifiedBy>
  <cp:revision>25</cp:revision>
  <dcterms:created xsi:type="dcterms:W3CDTF">2019-01-22T16:31:33Z</dcterms:created>
  <dcterms:modified xsi:type="dcterms:W3CDTF">2019-02-01T22:16:35Z</dcterms:modified>
</cp:coreProperties>
</file>