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33" r:id="rId1"/>
  </p:sldMasterIdLst>
  <p:notesMasterIdLst>
    <p:notesMasterId r:id="rId32"/>
  </p:notesMasterIdLst>
  <p:handoutMasterIdLst>
    <p:handoutMasterId r:id="rId33"/>
  </p:handoutMasterIdLst>
  <p:sldIdLst>
    <p:sldId id="256" r:id="rId2"/>
    <p:sldId id="292" r:id="rId3"/>
    <p:sldId id="278" r:id="rId4"/>
    <p:sldId id="279" r:id="rId5"/>
    <p:sldId id="283" r:id="rId6"/>
    <p:sldId id="285" r:id="rId7"/>
    <p:sldId id="286" r:id="rId8"/>
    <p:sldId id="301" r:id="rId9"/>
    <p:sldId id="280" r:id="rId10"/>
    <p:sldId id="302" r:id="rId11"/>
    <p:sldId id="304" r:id="rId12"/>
    <p:sldId id="308" r:id="rId13"/>
    <p:sldId id="281" r:id="rId14"/>
    <p:sldId id="287" r:id="rId15"/>
    <p:sldId id="293" r:id="rId16"/>
    <p:sldId id="294" r:id="rId17"/>
    <p:sldId id="295" r:id="rId18"/>
    <p:sldId id="290" r:id="rId19"/>
    <p:sldId id="291" r:id="rId20"/>
    <p:sldId id="309" r:id="rId21"/>
    <p:sldId id="296" r:id="rId22"/>
    <p:sldId id="305" r:id="rId23"/>
    <p:sldId id="303" r:id="rId24"/>
    <p:sldId id="297" r:id="rId25"/>
    <p:sldId id="298" r:id="rId26"/>
    <p:sldId id="310" r:id="rId27"/>
    <p:sldId id="306" r:id="rId28"/>
    <p:sldId id="299" r:id="rId29"/>
    <p:sldId id="307" r:id="rId30"/>
    <p:sldId id="300" r:id="rId31"/>
  </p:sldIdLst>
  <p:sldSz cx="12192000" cy="6858000"/>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9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 Vandal" initials="LV" lastIdx="6" clrIdx="0">
    <p:extLst>
      <p:ext uri="{19B8F6BF-5375-455C-9EA6-DF929625EA0E}">
        <p15:presenceInfo xmlns:p15="http://schemas.microsoft.com/office/powerpoint/2012/main" userId="S-1-5-21-588780242-1297303339-142223018-25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75" autoAdjust="0"/>
    <p:restoredTop sz="94660"/>
  </p:normalViewPr>
  <p:slideViewPr>
    <p:cSldViewPr>
      <p:cViewPr varScale="1">
        <p:scale>
          <a:sx n="104" d="100"/>
          <a:sy n="104" d="100"/>
        </p:scale>
        <p:origin x="492" y="64"/>
      </p:cViewPr>
      <p:guideLst>
        <p:guide orient="horz" pos="2160"/>
        <p:guide pos="3840"/>
      </p:guideLst>
    </p:cSldViewPr>
  </p:slideViewPr>
  <p:notesTextViewPr>
    <p:cViewPr>
      <p:scale>
        <a:sx n="1" d="1"/>
        <a:sy n="1" d="1"/>
      </p:scale>
      <p:origin x="0" y="0"/>
    </p:cViewPr>
  </p:notesTextViewPr>
  <p:notesViewPr>
    <p:cSldViewPr>
      <p:cViewPr varScale="1">
        <p:scale>
          <a:sx n="57" d="100"/>
          <a:sy n="57" d="100"/>
        </p:scale>
        <p:origin x="-2862" y="-84"/>
      </p:cViewPr>
      <p:guideLst>
        <p:guide orient="horz" pos="2880"/>
        <p:guide pos="21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953853" y="0"/>
            <a:ext cx="3024770" cy="457200"/>
          </a:xfrm>
          <a:prstGeom prst="rect">
            <a:avLst/>
          </a:prstGeom>
        </p:spPr>
        <p:txBody>
          <a:bodyPr vert="horz" lIns="91440" tIns="45720" rIns="91440" bIns="45720" rtlCol="0"/>
          <a:lstStyle>
            <a:lvl1pPr algn="r">
              <a:defRPr sz="1200"/>
            </a:lvl1pPr>
          </a:lstStyle>
          <a:p>
            <a:fld id="{92CB2A57-5992-46F8-A02D-A496D2396E95}" type="datetimeFigureOut">
              <a:rPr lang="fr-CA" smtClean="0"/>
              <a:pPr/>
              <a:t>2019-01-28</a:t>
            </a:fld>
            <a:endParaRPr lang="fr-CA"/>
          </a:p>
        </p:txBody>
      </p:sp>
      <p:sp>
        <p:nvSpPr>
          <p:cNvPr id="4" name="Espace réservé du pied de page 3"/>
          <p:cNvSpPr>
            <a:spLocks noGrp="1"/>
          </p:cNvSpPr>
          <p:nvPr>
            <p:ph type="ftr" sz="quarter" idx="2"/>
          </p:nvPr>
        </p:nvSpPr>
        <p:spPr>
          <a:xfrm>
            <a:off x="0" y="8685213"/>
            <a:ext cx="3024770" cy="457200"/>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953853" y="8685213"/>
            <a:ext cx="3024770" cy="457200"/>
          </a:xfrm>
          <a:prstGeom prst="rect">
            <a:avLst/>
          </a:prstGeom>
        </p:spPr>
        <p:txBody>
          <a:bodyPr vert="horz" lIns="91440" tIns="45720" rIns="91440" bIns="45720" rtlCol="0" anchor="b"/>
          <a:lstStyle>
            <a:lvl1pPr algn="r">
              <a:defRPr sz="1200"/>
            </a:lvl1pPr>
          </a:lstStyle>
          <a:p>
            <a:fld id="{32301BA5-7728-423B-A41A-A9860EAE11B2}" type="slidenum">
              <a:rPr lang="fr-CA" smtClean="0"/>
              <a:pPr/>
              <a:t>‹N°›</a:t>
            </a:fld>
            <a:endParaRPr lang="fr-CA"/>
          </a:p>
        </p:txBody>
      </p:sp>
    </p:spTree>
    <p:extLst>
      <p:ext uri="{BB962C8B-B14F-4D97-AF65-F5344CB8AC3E}">
        <p14:creationId xmlns:p14="http://schemas.microsoft.com/office/powerpoint/2010/main" val="3204417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953853" y="0"/>
            <a:ext cx="3024770" cy="457200"/>
          </a:xfrm>
          <a:prstGeom prst="rect">
            <a:avLst/>
          </a:prstGeom>
        </p:spPr>
        <p:txBody>
          <a:bodyPr vert="horz" lIns="91440" tIns="45720" rIns="91440" bIns="45720" rtlCol="0"/>
          <a:lstStyle>
            <a:lvl1pPr algn="r">
              <a:defRPr sz="1200"/>
            </a:lvl1pPr>
          </a:lstStyle>
          <a:p>
            <a:fld id="{500B248B-616D-4EB2-B53B-B17E640A4EC3}" type="datetimeFigureOut">
              <a:rPr lang="fr-CA" smtClean="0"/>
              <a:pPr/>
              <a:t>2019-01-28</a:t>
            </a:fld>
            <a:endParaRPr lang="fr-CA"/>
          </a:p>
        </p:txBody>
      </p:sp>
      <p:sp>
        <p:nvSpPr>
          <p:cNvPr id="4" name="Espace réservé de l'image des diapositives 3"/>
          <p:cNvSpPr>
            <a:spLocks noGrp="1" noRot="1" noChangeAspect="1"/>
          </p:cNvSpPr>
          <p:nvPr>
            <p:ph type="sldImg" idx="2"/>
          </p:nvPr>
        </p:nvSpPr>
        <p:spPr>
          <a:xfrm>
            <a:off x="442913" y="685800"/>
            <a:ext cx="6094412"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98024" y="4343400"/>
            <a:ext cx="558419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302477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53853" y="8685213"/>
            <a:ext cx="3024770" cy="457200"/>
          </a:xfrm>
          <a:prstGeom prst="rect">
            <a:avLst/>
          </a:prstGeom>
        </p:spPr>
        <p:txBody>
          <a:bodyPr vert="horz" lIns="91440" tIns="45720" rIns="91440" bIns="45720" rtlCol="0" anchor="b"/>
          <a:lstStyle>
            <a:lvl1pPr algn="r">
              <a:defRPr sz="1200"/>
            </a:lvl1pPr>
          </a:lstStyle>
          <a:p>
            <a:fld id="{5349F0E7-98E3-42DE-AA08-E3196368B60D}" type="slidenum">
              <a:rPr lang="fr-CA" smtClean="0"/>
              <a:pPr/>
              <a:t>‹N°›</a:t>
            </a:fld>
            <a:endParaRPr lang="fr-CA"/>
          </a:p>
        </p:txBody>
      </p:sp>
    </p:spTree>
    <p:extLst>
      <p:ext uri="{BB962C8B-B14F-4D97-AF65-F5344CB8AC3E}">
        <p14:creationId xmlns:p14="http://schemas.microsoft.com/office/powerpoint/2010/main" val="1928792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r>
              <a:rPr lang="fr-FR"/>
              <a:t>Négociation 2015</a:t>
            </a:r>
            <a:endParaRPr lang="fr-CA"/>
          </a:p>
        </p:txBody>
      </p:sp>
      <p:sp>
        <p:nvSpPr>
          <p:cNvPr id="5" name="Footer Placeholder 4"/>
          <p:cNvSpPr>
            <a:spLocks noGrp="1"/>
          </p:cNvSpPr>
          <p:nvPr>
            <p:ph type="ftr" sz="quarter" idx="11"/>
          </p:nvPr>
        </p:nvSpPr>
        <p:spPr/>
        <p:txBody>
          <a:bodyPr/>
          <a:lstStyle/>
          <a:p>
            <a:r>
              <a:rPr lang="fr-CA"/>
              <a:t>Tournée des syndicats</a:t>
            </a:r>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2891818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r>
              <a:rPr lang="fr-FR"/>
              <a:t>Négociation 2015</a:t>
            </a:r>
            <a:endParaRPr lang="fr-CA"/>
          </a:p>
        </p:txBody>
      </p:sp>
      <p:sp>
        <p:nvSpPr>
          <p:cNvPr id="5" name="Footer Placeholder 4"/>
          <p:cNvSpPr>
            <a:spLocks noGrp="1"/>
          </p:cNvSpPr>
          <p:nvPr>
            <p:ph type="ftr" sz="quarter" idx="11"/>
          </p:nvPr>
        </p:nvSpPr>
        <p:spPr/>
        <p:txBody>
          <a:bodyPr/>
          <a:lstStyle/>
          <a:p>
            <a:r>
              <a:rPr lang="fr-CA"/>
              <a:t>Tournée des syndicats</a:t>
            </a:r>
            <a:endParaRPr lang="fr-CA" dirty="0"/>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82473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DABB9B27-4D02-2940-AED5-BC8F2B3B1507}" type="datetimeFigureOut">
              <a:rPr lang="en-US" smtClean="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
        <p:nvSpPr>
          <p:cNvPr id="7" name="Date Placeholder 3">
            <a:extLst>
              <a:ext uri="{FF2B5EF4-FFF2-40B4-BE49-F238E27FC236}">
                <a16:creationId xmlns:a16="http://schemas.microsoft.com/office/drawing/2014/main" id="{A0253364-1E0E-4A3D-B2CB-5447D4A41F66}"/>
              </a:ext>
            </a:extLst>
          </p:cNvPr>
          <p:cNvSpPr txBox="1">
            <a:spLocks/>
          </p:cNvSpPr>
          <p:nvPr userDrawn="1"/>
        </p:nvSpPr>
        <p:spPr>
          <a:xfrm rot="16200000">
            <a:off x="10908885" y="752354"/>
            <a:ext cx="1615108" cy="487680"/>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t>20 et 21 février 2014</a:t>
            </a:r>
            <a:endParaRPr lang="fr-CA" sz="1200" dirty="0"/>
          </a:p>
        </p:txBody>
      </p:sp>
      <p:sp>
        <p:nvSpPr>
          <p:cNvPr id="8" name="Footer Placeholder 4">
            <a:extLst>
              <a:ext uri="{FF2B5EF4-FFF2-40B4-BE49-F238E27FC236}">
                <a16:creationId xmlns:a16="http://schemas.microsoft.com/office/drawing/2014/main" id="{0E998BAF-599A-46EA-A87F-B50562968820}"/>
              </a:ext>
            </a:extLst>
          </p:cNvPr>
          <p:cNvSpPr txBox="1">
            <a:spLocks/>
          </p:cNvSpPr>
          <p:nvPr userDrawn="1"/>
        </p:nvSpPr>
        <p:spPr>
          <a:xfrm rot="16200000">
            <a:off x="10778997" y="3350208"/>
            <a:ext cx="1830142" cy="487680"/>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1200" dirty="0"/>
              <a:t>Formation négociation   Shawinigan</a:t>
            </a:r>
          </a:p>
        </p:txBody>
      </p:sp>
    </p:spTree>
    <p:extLst>
      <p:ext uri="{BB962C8B-B14F-4D97-AF65-F5344CB8AC3E}">
        <p14:creationId xmlns:p14="http://schemas.microsoft.com/office/powerpoint/2010/main" val="3476394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r>
              <a:rPr lang="fr-FR"/>
              <a:t>Négociation 2015</a:t>
            </a:r>
            <a:endParaRPr lang="fr-CA"/>
          </a:p>
        </p:txBody>
      </p:sp>
      <p:sp>
        <p:nvSpPr>
          <p:cNvPr id="6" name="Footer Placeholder 5"/>
          <p:cNvSpPr>
            <a:spLocks noGrp="1"/>
          </p:cNvSpPr>
          <p:nvPr>
            <p:ph type="ftr" sz="quarter" idx="11"/>
          </p:nvPr>
        </p:nvSpPr>
        <p:spPr/>
        <p:txBody>
          <a:bodyPr/>
          <a:lstStyle/>
          <a:p>
            <a:r>
              <a:rPr lang="fr-CA"/>
              <a:t>Tournée des syndicats</a:t>
            </a:r>
          </a:p>
        </p:txBody>
      </p:sp>
      <p:sp>
        <p:nvSpPr>
          <p:cNvPr id="7" name="Slide Number Placeholder 6"/>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3728424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r>
              <a:rPr lang="fr-FR"/>
              <a:t>Négociation 2015</a:t>
            </a:r>
            <a:endParaRPr lang="fr-CA"/>
          </a:p>
        </p:txBody>
      </p:sp>
      <p:sp>
        <p:nvSpPr>
          <p:cNvPr id="8" name="Footer Placeholder 7"/>
          <p:cNvSpPr>
            <a:spLocks noGrp="1"/>
          </p:cNvSpPr>
          <p:nvPr>
            <p:ph type="ftr" sz="quarter" idx="11"/>
          </p:nvPr>
        </p:nvSpPr>
        <p:spPr/>
        <p:txBody>
          <a:bodyPr/>
          <a:lstStyle/>
          <a:p>
            <a:r>
              <a:rPr lang="fr-CA"/>
              <a:t>Tournée des syndicats</a:t>
            </a:r>
          </a:p>
        </p:txBody>
      </p:sp>
      <p:sp>
        <p:nvSpPr>
          <p:cNvPr id="9" name="Slide Number Placeholder 8"/>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275563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r>
              <a:rPr lang="fr-FR"/>
              <a:t>Négociation 2015</a:t>
            </a:r>
            <a:endParaRPr lang="fr-CA"/>
          </a:p>
        </p:txBody>
      </p:sp>
      <p:sp>
        <p:nvSpPr>
          <p:cNvPr id="4" name="Footer Placeholder 3"/>
          <p:cNvSpPr>
            <a:spLocks noGrp="1"/>
          </p:cNvSpPr>
          <p:nvPr>
            <p:ph type="ftr" sz="quarter" idx="11"/>
          </p:nvPr>
        </p:nvSpPr>
        <p:spPr/>
        <p:txBody>
          <a:bodyPr/>
          <a:lstStyle/>
          <a:p>
            <a:r>
              <a:rPr lang="fr-CA"/>
              <a:t>Tournée des syndicats</a:t>
            </a:r>
          </a:p>
        </p:txBody>
      </p:sp>
      <p:sp>
        <p:nvSpPr>
          <p:cNvPr id="5" name="Slide Number Placeholder 4"/>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3111043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fr-FR"/>
              <a:t>Négociation 2015</a:t>
            </a:r>
            <a:endParaRPr lang="fr-CA"/>
          </a:p>
        </p:txBody>
      </p:sp>
      <p:sp>
        <p:nvSpPr>
          <p:cNvPr id="3" name="Footer Placeholder 2"/>
          <p:cNvSpPr>
            <a:spLocks noGrp="1"/>
          </p:cNvSpPr>
          <p:nvPr>
            <p:ph type="ftr" sz="quarter" idx="11"/>
          </p:nvPr>
        </p:nvSpPr>
        <p:spPr/>
        <p:txBody>
          <a:bodyPr/>
          <a:lstStyle/>
          <a:p>
            <a:r>
              <a:rPr lang="fr-CA"/>
              <a:t>Tournée des syndicats</a:t>
            </a:r>
          </a:p>
        </p:txBody>
      </p:sp>
      <p:sp>
        <p:nvSpPr>
          <p:cNvPr id="4" name="Slide Number Placeholder 3"/>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471162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r>
              <a:rPr lang="fr-FR"/>
              <a:t>Négociation 2015</a:t>
            </a:r>
            <a:endParaRPr lang="fr-CA"/>
          </a:p>
        </p:txBody>
      </p:sp>
      <p:sp>
        <p:nvSpPr>
          <p:cNvPr id="6" name="Footer Placeholder 5"/>
          <p:cNvSpPr>
            <a:spLocks noGrp="1"/>
          </p:cNvSpPr>
          <p:nvPr>
            <p:ph type="ftr" sz="quarter" idx="11"/>
          </p:nvPr>
        </p:nvSpPr>
        <p:spPr/>
        <p:txBody>
          <a:bodyPr/>
          <a:lstStyle/>
          <a:p>
            <a:r>
              <a:rPr lang="fr-CA"/>
              <a:t>Tournée des syndicats</a:t>
            </a:r>
          </a:p>
        </p:txBody>
      </p:sp>
      <p:sp>
        <p:nvSpPr>
          <p:cNvPr id="7" name="Slide Number Placeholder 6"/>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2452971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r>
              <a:rPr lang="fr-FR"/>
              <a:t>Négociation 2015</a:t>
            </a:r>
            <a:endParaRPr lang="fr-CA"/>
          </a:p>
        </p:txBody>
      </p:sp>
      <p:sp>
        <p:nvSpPr>
          <p:cNvPr id="6" name="Footer Placeholder 5"/>
          <p:cNvSpPr>
            <a:spLocks noGrp="1"/>
          </p:cNvSpPr>
          <p:nvPr>
            <p:ph type="ftr" sz="quarter" idx="11"/>
          </p:nvPr>
        </p:nvSpPr>
        <p:spPr/>
        <p:txBody>
          <a:bodyPr/>
          <a:lstStyle/>
          <a:p>
            <a:r>
              <a:rPr lang="fr-CA"/>
              <a:t>Tournée des syndicats</a:t>
            </a:r>
          </a:p>
        </p:txBody>
      </p:sp>
      <p:sp>
        <p:nvSpPr>
          <p:cNvPr id="7" name="Slide Number Placeholder 6"/>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3675874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r>
              <a:rPr lang="fr-FR"/>
              <a:t>Négociation 2015</a:t>
            </a:r>
            <a:endParaRPr lang="fr-CA" dirty="0"/>
          </a:p>
        </p:txBody>
      </p:sp>
      <p:sp>
        <p:nvSpPr>
          <p:cNvPr id="5" name="Footer Placeholder 4"/>
          <p:cNvSpPr>
            <a:spLocks noGrp="1"/>
          </p:cNvSpPr>
          <p:nvPr>
            <p:ph type="ftr" sz="quarter" idx="11"/>
          </p:nvPr>
        </p:nvSpPr>
        <p:spPr/>
        <p:txBody>
          <a:bodyPr/>
          <a:lstStyle/>
          <a:p>
            <a:r>
              <a:rPr lang="fr-CA"/>
              <a:t>Tournée des syndicats</a:t>
            </a:r>
            <a:endParaRPr lang="fr-CA" dirty="0"/>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2898946964"/>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r>
              <a:rPr lang="fr-FR"/>
              <a:t>Négociation 2015</a:t>
            </a:r>
            <a:endParaRPr lang="fr-CA" dirty="0"/>
          </a:p>
        </p:txBody>
      </p:sp>
      <p:sp>
        <p:nvSpPr>
          <p:cNvPr id="5" name="Footer Placeholder 4"/>
          <p:cNvSpPr>
            <a:spLocks noGrp="1"/>
          </p:cNvSpPr>
          <p:nvPr>
            <p:ph type="ftr" sz="quarter" idx="11"/>
          </p:nvPr>
        </p:nvSpPr>
        <p:spPr/>
        <p:txBody>
          <a:bodyPr/>
          <a:lstStyle/>
          <a:p>
            <a:r>
              <a:rPr lang="fr-CA"/>
              <a:t>Tournée des syndicats</a:t>
            </a:r>
            <a:endParaRPr lang="fr-CA" dirty="0"/>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50006143"/>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r>
              <a:rPr lang="fr-FR"/>
              <a:t>Négociation 2015</a:t>
            </a:r>
            <a:endParaRPr lang="fr-CA" dirty="0"/>
          </a:p>
        </p:txBody>
      </p:sp>
      <p:sp>
        <p:nvSpPr>
          <p:cNvPr id="5" name="Footer Placeholder 4"/>
          <p:cNvSpPr>
            <a:spLocks noGrp="1"/>
          </p:cNvSpPr>
          <p:nvPr>
            <p:ph type="ftr" sz="quarter" idx="11"/>
          </p:nvPr>
        </p:nvSpPr>
        <p:spPr/>
        <p:txBody>
          <a:bodyPr/>
          <a:lstStyle/>
          <a:p>
            <a:r>
              <a:rPr lang="fr-CA"/>
              <a:t>Tournée des syndicats</a:t>
            </a:r>
            <a:endParaRPr lang="fr-CA" dirty="0"/>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9169022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r>
              <a:rPr lang="fr-FR"/>
              <a:t>Négociation 2015</a:t>
            </a:r>
            <a:endParaRPr lang="fr-CA" dirty="0"/>
          </a:p>
        </p:txBody>
      </p:sp>
      <p:sp>
        <p:nvSpPr>
          <p:cNvPr id="5" name="Footer Placeholder 4"/>
          <p:cNvSpPr>
            <a:spLocks noGrp="1"/>
          </p:cNvSpPr>
          <p:nvPr>
            <p:ph type="ftr" sz="quarter" idx="11"/>
          </p:nvPr>
        </p:nvSpPr>
        <p:spPr/>
        <p:txBody>
          <a:bodyPr/>
          <a:lstStyle/>
          <a:p>
            <a:r>
              <a:rPr lang="fr-CA"/>
              <a:t>Tournée des syndicats</a:t>
            </a:r>
            <a:endParaRPr lang="fr-CA" dirty="0"/>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82057756"/>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r>
              <a:rPr lang="fr-FR"/>
              <a:t>Négociation 2015</a:t>
            </a:r>
            <a:endParaRPr lang="fr-CA" dirty="0"/>
          </a:p>
        </p:txBody>
      </p:sp>
      <p:sp>
        <p:nvSpPr>
          <p:cNvPr id="5" name="Footer Placeholder 4"/>
          <p:cNvSpPr>
            <a:spLocks noGrp="1"/>
          </p:cNvSpPr>
          <p:nvPr>
            <p:ph type="ftr" sz="quarter" idx="11"/>
          </p:nvPr>
        </p:nvSpPr>
        <p:spPr/>
        <p:txBody>
          <a:bodyPr/>
          <a:lstStyle/>
          <a:p>
            <a:r>
              <a:rPr lang="fr-CA"/>
              <a:t>Tournée des syndicats</a:t>
            </a:r>
            <a:endParaRPr lang="fr-CA" dirty="0"/>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3609629650"/>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r>
              <a:rPr lang="fr-FR"/>
              <a:t>Négociation 2015</a:t>
            </a:r>
            <a:endParaRPr lang="fr-CA"/>
          </a:p>
        </p:txBody>
      </p:sp>
      <p:sp>
        <p:nvSpPr>
          <p:cNvPr id="5" name="Footer Placeholder 4"/>
          <p:cNvSpPr>
            <a:spLocks noGrp="1"/>
          </p:cNvSpPr>
          <p:nvPr>
            <p:ph type="ftr" sz="quarter" idx="11"/>
          </p:nvPr>
        </p:nvSpPr>
        <p:spPr/>
        <p:txBody>
          <a:bodyPr/>
          <a:lstStyle/>
          <a:p>
            <a:r>
              <a:rPr lang="fr-CA"/>
              <a:t>Tournée des syndicats</a:t>
            </a:r>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4023130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r>
              <a:rPr lang="fr-FR"/>
              <a:t>Négociation 2015</a:t>
            </a:r>
            <a:endParaRPr lang="fr-CA"/>
          </a:p>
        </p:txBody>
      </p:sp>
      <p:sp>
        <p:nvSpPr>
          <p:cNvPr id="5" name="Footer Placeholder 4"/>
          <p:cNvSpPr>
            <a:spLocks noGrp="1"/>
          </p:cNvSpPr>
          <p:nvPr>
            <p:ph type="ftr" sz="quarter" idx="11"/>
          </p:nvPr>
        </p:nvSpPr>
        <p:spPr/>
        <p:txBody>
          <a:bodyPr/>
          <a:lstStyle/>
          <a:p>
            <a:r>
              <a:rPr lang="fr-CA"/>
              <a:t>Tournée des syndicats</a:t>
            </a:r>
          </a:p>
        </p:txBody>
      </p:sp>
      <p:sp>
        <p:nvSpPr>
          <p:cNvPr id="6" name="Slide Number Placeholder 5"/>
          <p:cNvSpPr>
            <a:spLocks noGrp="1"/>
          </p:cNvSpPr>
          <p:nvPr>
            <p:ph type="sldNum" sz="quarter" idx="12"/>
          </p:nvPr>
        </p:nvSpPr>
        <p:spPr/>
        <p:txBody>
          <a:bodyPr/>
          <a:lstStyle/>
          <a:p>
            <a:fld id="{701FEAA3-517A-4734-9F45-DC2301D650D5}" type="slidenum">
              <a:rPr lang="fr-CA" smtClean="0"/>
              <a:pPr/>
              <a:t>‹N°›</a:t>
            </a:fld>
            <a:endParaRPr lang="fr-CA"/>
          </a:p>
        </p:txBody>
      </p:sp>
    </p:spTree>
    <p:extLst>
      <p:ext uri="{BB962C8B-B14F-4D97-AF65-F5344CB8AC3E}">
        <p14:creationId xmlns:p14="http://schemas.microsoft.com/office/powerpoint/2010/main" val="1455501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fr-FR"/>
              <a:t>Négociation 2015</a:t>
            </a:r>
            <a:endParaRPr lang="fr-CA"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CA"/>
              <a:t>Tournée des syndicats</a:t>
            </a:r>
            <a:endParaRPr lang="fr-CA"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01FEAA3-517A-4734-9F45-DC2301D650D5}" type="slidenum">
              <a:rPr lang="fr-CA" smtClean="0"/>
              <a:pPr/>
              <a:t>‹N°›</a:t>
            </a:fld>
            <a:endParaRPr lang="fr-CA"/>
          </a:p>
        </p:txBody>
      </p:sp>
    </p:spTree>
    <p:extLst>
      <p:ext uri="{BB962C8B-B14F-4D97-AF65-F5344CB8AC3E}">
        <p14:creationId xmlns:p14="http://schemas.microsoft.com/office/powerpoint/2010/main" val="2839690919"/>
      </p:ext>
    </p:extLst>
  </p:cSld>
  <p:clrMap bg1="lt1" tx1="dk1" bg2="lt2" tx2="dk2" accent1="accent1" accent2="accent2" accent3="accent3" accent4="accent4" accent5="accent5" accent6="accent6" hlink="hlink" folHlink="folHlink"/>
  <p:sldLayoutIdLst>
    <p:sldLayoutId id="2147484434" r:id="rId1"/>
    <p:sldLayoutId id="2147484435" r:id="rId2"/>
    <p:sldLayoutId id="2147484436" r:id="rId3"/>
    <p:sldLayoutId id="2147484437" r:id="rId4"/>
    <p:sldLayoutId id="2147484438" r:id="rId5"/>
    <p:sldLayoutId id="2147484439" r:id="rId6"/>
    <p:sldLayoutId id="2147484440" r:id="rId7"/>
    <p:sldLayoutId id="2147484441" r:id="rId8"/>
    <p:sldLayoutId id="2147484442" r:id="rId9"/>
    <p:sldLayoutId id="2147484443" r:id="rId10"/>
    <p:sldLayoutId id="2147484444" r:id="rId11"/>
    <p:sldLayoutId id="2147484445" r:id="rId12"/>
    <p:sldLayoutId id="2147484446" r:id="rId13"/>
    <p:sldLayoutId id="2147484447" r:id="rId14"/>
    <p:sldLayoutId id="2147484448" r:id="rId15"/>
    <p:sldLayoutId id="2147484449"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CA" dirty="0"/>
              <a:t>Négociation 2020</a:t>
            </a:r>
          </a:p>
        </p:txBody>
      </p:sp>
      <p:sp>
        <p:nvSpPr>
          <p:cNvPr id="3" name="Sous-titre 2"/>
          <p:cNvSpPr>
            <a:spLocks noGrp="1"/>
          </p:cNvSpPr>
          <p:nvPr>
            <p:ph type="subTitle" idx="1"/>
          </p:nvPr>
        </p:nvSpPr>
        <p:spPr/>
        <p:txBody>
          <a:bodyPr/>
          <a:lstStyle/>
          <a:p>
            <a:endParaRPr lang="fr-CA" dirty="0"/>
          </a:p>
          <a:p>
            <a:r>
              <a:rPr lang="fr-CA" dirty="0"/>
              <a:t>Regroupement cégep, 24 et 25 janvier 2019</a:t>
            </a:r>
          </a:p>
          <a:p>
            <a:endParaRPr lang="fr-CA" dirty="0"/>
          </a:p>
        </p:txBody>
      </p:sp>
      <p:pic>
        <p:nvPicPr>
          <p:cNvPr id="4" name="Image 3">
            <a:extLst>
              <a:ext uri="{FF2B5EF4-FFF2-40B4-BE49-F238E27FC236}">
                <a16:creationId xmlns:a16="http://schemas.microsoft.com/office/drawing/2014/main" id="{E4FB086E-D886-42E8-BA87-65EC7985E98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030895" y="5005620"/>
            <a:ext cx="2221230" cy="691515"/>
          </a:xfrm>
          <a:prstGeom prst="rect">
            <a:avLst/>
          </a:prstGeom>
        </p:spPr>
      </p:pic>
    </p:spTree>
    <p:extLst>
      <p:ext uri="{BB962C8B-B14F-4D97-AF65-F5344CB8AC3E}">
        <p14:creationId xmlns:p14="http://schemas.microsoft.com/office/powerpoint/2010/main" val="3717877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1344" y="609600"/>
            <a:ext cx="9082658" cy="1320800"/>
          </a:xfrm>
        </p:spPr>
        <p:txBody>
          <a:bodyPr>
            <a:normAutofit/>
          </a:bodyPr>
          <a:lstStyle/>
          <a:p>
            <a:pPr algn="ctr"/>
            <a:r>
              <a:rPr lang="fr-CA" dirty="0"/>
              <a:t>Le comité de négociation</a:t>
            </a:r>
            <a:br>
              <a:rPr lang="fr-CA" dirty="0"/>
            </a:br>
            <a:r>
              <a:rPr lang="fr-CA" dirty="0"/>
              <a:t>et de mobilisation</a:t>
            </a:r>
            <a:endParaRPr lang="fr-FR" dirty="0"/>
          </a:p>
        </p:txBody>
      </p:sp>
      <p:sp>
        <p:nvSpPr>
          <p:cNvPr id="3" name="Espace réservé du contenu 2"/>
          <p:cNvSpPr>
            <a:spLocks noGrp="1"/>
          </p:cNvSpPr>
          <p:nvPr>
            <p:ph idx="1"/>
          </p:nvPr>
        </p:nvSpPr>
        <p:spPr>
          <a:xfrm>
            <a:off x="955718" y="1844824"/>
            <a:ext cx="8596668" cy="1924944"/>
          </a:xfrm>
        </p:spPr>
        <p:txBody>
          <a:bodyPr>
            <a:normAutofit/>
          </a:bodyPr>
          <a:lstStyle/>
          <a:p>
            <a:r>
              <a:rPr lang="fr-CA" dirty="0"/>
              <a:t>Chaque membre du comité de négociation et de mobilisation est </a:t>
            </a:r>
            <a:r>
              <a:rPr lang="fr-CA" b="1" dirty="0"/>
              <a:t>répondante ou répondant </a:t>
            </a:r>
            <a:r>
              <a:rPr lang="fr-CA" dirty="0"/>
              <a:t>pour</a:t>
            </a:r>
            <a:r>
              <a:rPr lang="fr-CA" b="1" dirty="0"/>
              <a:t> </a:t>
            </a:r>
            <a:r>
              <a:rPr lang="fr-CA" dirty="0"/>
              <a:t>un certain nombre de syndicats à l’exception de </a:t>
            </a:r>
            <a:r>
              <a:rPr lang="fr-CA" b="1" dirty="0"/>
              <a:t>Julien Lapan</a:t>
            </a:r>
            <a:r>
              <a:rPr lang="fr-CA" dirty="0"/>
              <a:t> qui est le répondant pour le comité de négociation et de mobilisation.</a:t>
            </a:r>
          </a:p>
          <a:p>
            <a:endParaRPr lang="fr-CA" b="1" dirty="0"/>
          </a:p>
          <a:p>
            <a:endParaRPr lang="fr-CA" b="1" dirty="0"/>
          </a:p>
          <a:p>
            <a:endParaRPr lang="fr-CA" b="1" dirty="0"/>
          </a:p>
          <a:p>
            <a:pPr marL="0" indent="0">
              <a:buNone/>
            </a:pPr>
            <a:endParaRPr lang="fr-CA" b="1"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a:t>
            </a:fld>
            <a:endParaRPr lang="fr-CA"/>
          </a:p>
        </p:txBody>
      </p:sp>
      <p:pic>
        <p:nvPicPr>
          <p:cNvPr id="5" name="Picture 2" descr="Aucune description de photo disponible.">
            <a:extLst>
              <a:ext uri="{FF2B5EF4-FFF2-40B4-BE49-F238E27FC236}">
                <a16:creationId xmlns:a16="http://schemas.microsoft.com/office/drawing/2014/main" id="{CC4F3A04-6F29-404B-8F4B-E840CAE1E82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096" r="14071"/>
          <a:stretch/>
        </p:blipFill>
        <p:spPr bwMode="auto">
          <a:xfrm>
            <a:off x="1236456" y="5079080"/>
            <a:ext cx="1403160" cy="130224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9A9E5214-F4A6-474B-91ED-8EFE670054E6}"/>
              </a:ext>
            </a:extLst>
          </p:cNvPr>
          <p:cNvPicPr>
            <a:picLocks noChangeAspect="1"/>
          </p:cNvPicPr>
          <p:nvPr/>
        </p:nvPicPr>
        <p:blipFill>
          <a:blip r:embed="rId3"/>
          <a:stretch>
            <a:fillRect/>
          </a:stretch>
        </p:blipFill>
        <p:spPr>
          <a:xfrm>
            <a:off x="2927648" y="5079080"/>
            <a:ext cx="1403160" cy="1302248"/>
          </a:xfrm>
          <a:prstGeom prst="rect">
            <a:avLst/>
          </a:prstGeom>
        </p:spPr>
      </p:pic>
      <p:pic>
        <p:nvPicPr>
          <p:cNvPr id="9" name="Image 8">
            <a:extLst>
              <a:ext uri="{FF2B5EF4-FFF2-40B4-BE49-F238E27FC236}">
                <a16:creationId xmlns:a16="http://schemas.microsoft.com/office/drawing/2014/main" id="{EEB50E30-267E-4693-9D2E-73B091DB8AA4}"/>
              </a:ext>
            </a:extLst>
          </p:cNvPr>
          <p:cNvPicPr>
            <a:picLocks noChangeAspect="1"/>
          </p:cNvPicPr>
          <p:nvPr/>
        </p:nvPicPr>
        <p:blipFill>
          <a:blip r:embed="rId4"/>
          <a:stretch>
            <a:fillRect/>
          </a:stretch>
        </p:blipFill>
        <p:spPr>
          <a:xfrm>
            <a:off x="6125041" y="5083023"/>
            <a:ext cx="1182406" cy="1287387"/>
          </a:xfrm>
          <a:prstGeom prst="rect">
            <a:avLst/>
          </a:prstGeom>
        </p:spPr>
      </p:pic>
      <p:pic>
        <p:nvPicPr>
          <p:cNvPr id="10" name="Image 9">
            <a:extLst>
              <a:ext uri="{FF2B5EF4-FFF2-40B4-BE49-F238E27FC236}">
                <a16:creationId xmlns:a16="http://schemas.microsoft.com/office/drawing/2014/main" id="{3CCA27C8-34D7-4712-90D8-6BAF2ADEAD87}"/>
              </a:ext>
            </a:extLst>
          </p:cNvPr>
          <p:cNvPicPr>
            <a:picLocks noChangeAspect="1"/>
          </p:cNvPicPr>
          <p:nvPr/>
        </p:nvPicPr>
        <p:blipFill>
          <a:blip r:embed="rId5"/>
          <a:stretch>
            <a:fillRect/>
          </a:stretch>
        </p:blipFill>
        <p:spPr>
          <a:xfrm>
            <a:off x="7638345" y="5083023"/>
            <a:ext cx="1401936" cy="1299853"/>
          </a:xfrm>
          <a:prstGeom prst="rect">
            <a:avLst/>
          </a:prstGeom>
        </p:spPr>
      </p:pic>
      <p:sp>
        <p:nvSpPr>
          <p:cNvPr id="4" name="ZoneTexte 3">
            <a:extLst>
              <a:ext uri="{FF2B5EF4-FFF2-40B4-BE49-F238E27FC236}">
                <a16:creationId xmlns:a16="http://schemas.microsoft.com/office/drawing/2014/main" id="{DA0B19BA-70E0-4BB0-9C7F-EB551BFC80BC}"/>
              </a:ext>
            </a:extLst>
          </p:cNvPr>
          <p:cNvSpPr txBox="1"/>
          <p:nvPr/>
        </p:nvSpPr>
        <p:spPr>
          <a:xfrm>
            <a:off x="5556699" y="3347700"/>
            <a:ext cx="2319090" cy="369332"/>
          </a:xfrm>
          <a:prstGeom prst="rect">
            <a:avLst/>
          </a:prstGeom>
          <a:noFill/>
        </p:spPr>
        <p:txBody>
          <a:bodyPr wrap="square" rtlCol="0">
            <a:spAutoFit/>
          </a:bodyPr>
          <a:lstStyle/>
          <a:p>
            <a:r>
              <a:rPr lang="fr-CA" dirty="0"/>
              <a:t>Julien</a:t>
            </a:r>
          </a:p>
        </p:txBody>
      </p:sp>
      <p:cxnSp>
        <p:nvCxnSpPr>
          <p:cNvPr id="12" name="Connecteur droit avec flèche 11">
            <a:extLst>
              <a:ext uri="{FF2B5EF4-FFF2-40B4-BE49-F238E27FC236}">
                <a16:creationId xmlns:a16="http://schemas.microsoft.com/office/drawing/2014/main" id="{AA294613-733E-4FE3-80AB-F13AA9A0B406}"/>
              </a:ext>
            </a:extLst>
          </p:cNvPr>
          <p:cNvCxnSpPr/>
          <p:nvPr/>
        </p:nvCxnSpPr>
        <p:spPr>
          <a:xfrm flipH="1">
            <a:off x="2252083" y="4502212"/>
            <a:ext cx="2529091" cy="470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98438625-4E84-4AF6-A672-AD31143195BF}"/>
              </a:ext>
            </a:extLst>
          </p:cNvPr>
          <p:cNvCxnSpPr/>
          <p:nvPr/>
        </p:nvCxnSpPr>
        <p:spPr>
          <a:xfrm flipH="1">
            <a:off x="4052283" y="4502213"/>
            <a:ext cx="935749" cy="4896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D17A44CD-96F1-4DCE-AA01-3D1B0383ADD1}"/>
              </a:ext>
            </a:extLst>
          </p:cNvPr>
          <p:cNvCxnSpPr/>
          <p:nvPr/>
        </p:nvCxnSpPr>
        <p:spPr>
          <a:xfrm>
            <a:off x="5128715" y="4502212"/>
            <a:ext cx="0" cy="582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8A275442-DCD3-4B21-A0E5-08908E8BCF5A}"/>
              </a:ext>
            </a:extLst>
          </p:cNvPr>
          <p:cNvCxnSpPr/>
          <p:nvPr/>
        </p:nvCxnSpPr>
        <p:spPr>
          <a:xfrm>
            <a:off x="5276418" y="4502213"/>
            <a:ext cx="1368152" cy="4896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5B55C6C2-F30B-4E4B-A543-01918854AD23}"/>
              </a:ext>
            </a:extLst>
          </p:cNvPr>
          <p:cNvCxnSpPr/>
          <p:nvPr/>
        </p:nvCxnSpPr>
        <p:spPr>
          <a:xfrm>
            <a:off x="5422081" y="4502212"/>
            <a:ext cx="2917232" cy="582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8FB8D51D-2F5B-431A-B6D6-D766B90E84DF}"/>
              </a:ext>
            </a:extLst>
          </p:cNvPr>
          <p:cNvPicPr>
            <a:picLocks noChangeAspect="1"/>
          </p:cNvPicPr>
          <p:nvPr/>
        </p:nvPicPr>
        <p:blipFill>
          <a:blip r:embed="rId6"/>
          <a:stretch>
            <a:fillRect/>
          </a:stretch>
        </p:blipFill>
        <p:spPr>
          <a:xfrm flipH="1">
            <a:off x="3143672" y="2852936"/>
            <a:ext cx="992052" cy="1152128"/>
          </a:xfrm>
          <a:prstGeom prst="rect">
            <a:avLst/>
          </a:prstGeom>
        </p:spPr>
      </p:pic>
      <p:pic>
        <p:nvPicPr>
          <p:cNvPr id="6148" name="Picture 4" descr="RÃ©sultats de recherche d'images pour Â«Â chef d'orchestre dessinÂ Â»">
            <a:extLst>
              <a:ext uri="{FF2B5EF4-FFF2-40B4-BE49-F238E27FC236}">
                <a16:creationId xmlns:a16="http://schemas.microsoft.com/office/drawing/2014/main" id="{1FD38DD1-9C25-4B69-8CE7-3B8B9504200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40314" y="3199964"/>
            <a:ext cx="1164788" cy="1302248"/>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9C70D257-CBC0-489B-90D9-B92F15542385}"/>
              </a:ext>
            </a:extLst>
          </p:cNvPr>
          <p:cNvSpPr txBox="1"/>
          <p:nvPr/>
        </p:nvSpPr>
        <p:spPr>
          <a:xfrm>
            <a:off x="1775520" y="3717032"/>
            <a:ext cx="1836671" cy="1200329"/>
          </a:xfrm>
          <a:prstGeom prst="rect">
            <a:avLst/>
          </a:prstGeom>
          <a:noFill/>
        </p:spPr>
        <p:txBody>
          <a:bodyPr wrap="square" rtlCol="0">
            <a:spAutoFit/>
          </a:bodyPr>
          <a:lstStyle/>
          <a:p>
            <a:r>
              <a:rPr lang="fr-CA" dirty="0"/>
              <a:t>…et Yanick Charbonneau, notre porte-parole !</a:t>
            </a:r>
          </a:p>
        </p:txBody>
      </p:sp>
      <p:pic>
        <p:nvPicPr>
          <p:cNvPr id="1028" name="Picture 4" descr="Lâimage contient peut-ÃªtreÂ : 1 personne, barbe, montagne, ciel, plein air et gros plan">
            <a:extLst>
              <a:ext uri="{FF2B5EF4-FFF2-40B4-BE49-F238E27FC236}">
                <a16:creationId xmlns:a16="http://schemas.microsoft.com/office/drawing/2014/main" id="{73632A57-C0A5-46B7-9FC5-81AE4D814D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81174" y="5093940"/>
            <a:ext cx="1073697" cy="1287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7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80">
                                          <p:stCondLst>
                                            <p:cond delay="0"/>
                                          </p:stCondLst>
                                        </p:cTn>
                                        <p:tgtEl>
                                          <p:spTgt spid="11"/>
                                        </p:tgtEl>
                                      </p:cBhvr>
                                    </p:animEffect>
                                    <p:anim calcmode="lin" valueType="num">
                                      <p:cBhvr>
                                        <p:cTn id="4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7" dur="26">
                                          <p:stCondLst>
                                            <p:cond delay="650"/>
                                          </p:stCondLst>
                                        </p:cTn>
                                        <p:tgtEl>
                                          <p:spTgt spid="11"/>
                                        </p:tgtEl>
                                      </p:cBhvr>
                                      <p:to x="100000" y="60000"/>
                                    </p:animScale>
                                    <p:animScale>
                                      <p:cBhvr>
                                        <p:cTn id="48" dur="166" decel="50000">
                                          <p:stCondLst>
                                            <p:cond delay="676"/>
                                          </p:stCondLst>
                                        </p:cTn>
                                        <p:tgtEl>
                                          <p:spTgt spid="11"/>
                                        </p:tgtEl>
                                      </p:cBhvr>
                                      <p:to x="100000" y="100000"/>
                                    </p:animScale>
                                    <p:animScale>
                                      <p:cBhvr>
                                        <p:cTn id="49" dur="26">
                                          <p:stCondLst>
                                            <p:cond delay="1312"/>
                                          </p:stCondLst>
                                        </p:cTn>
                                        <p:tgtEl>
                                          <p:spTgt spid="11"/>
                                        </p:tgtEl>
                                      </p:cBhvr>
                                      <p:to x="100000" y="80000"/>
                                    </p:animScale>
                                    <p:animScale>
                                      <p:cBhvr>
                                        <p:cTn id="50" dur="166" decel="50000">
                                          <p:stCondLst>
                                            <p:cond delay="1338"/>
                                          </p:stCondLst>
                                        </p:cTn>
                                        <p:tgtEl>
                                          <p:spTgt spid="11"/>
                                        </p:tgtEl>
                                      </p:cBhvr>
                                      <p:to x="100000" y="100000"/>
                                    </p:animScale>
                                    <p:animScale>
                                      <p:cBhvr>
                                        <p:cTn id="51" dur="26">
                                          <p:stCondLst>
                                            <p:cond delay="1642"/>
                                          </p:stCondLst>
                                        </p:cTn>
                                        <p:tgtEl>
                                          <p:spTgt spid="11"/>
                                        </p:tgtEl>
                                      </p:cBhvr>
                                      <p:to x="100000" y="90000"/>
                                    </p:animScale>
                                    <p:animScale>
                                      <p:cBhvr>
                                        <p:cTn id="52" dur="166" decel="50000">
                                          <p:stCondLst>
                                            <p:cond delay="1668"/>
                                          </p:stCondLst>
                                        </p:cTn>
                                        <p:tgtEl>
                                          <p:spTgt spid="11"/>
                                        </p:tgtEl>
                                      </p:cBhvr>
                                      <p:to x="100000" y="100000"/>
                                    </p:animScale>
                                    <p:animScale>
                                      <p:cBhvr>
                                        <p:cTn id="53" dur="26">
                                          <p:stCondLst>
                                            <p:cond delay="1808"/>
                                          </p:stCondLst>
                                        </p:cTn>
                                        <p:tgtEl>
                                          <p:spTgt spid="11"/>
                                        </p:tgtEl>
                                      </p:cBhvr>
                                      <p:to x="100000" y="95000"/>
                                    </p:animScale>
                                    <p:animScale>
                                      <p:cBhvr>
                                        <p:cTn id="54"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78596" y="537592"/>
            <a:ext cx="6347713" cy="1320800"/>
          </a:xfrm>
        </p:spPr>
        <p:txBody>
          <a:bodyPr/>
          <a:lstStyle/>
          <a:p>
            <a:pPr algn="ctr"/>
            <a:r>
              <a:rPr lang="fr-CA" dirty="0"/>
              <a:t>Anne-Marie Bélanger</a:t>
            </a:r>
            <a:endParaRPr lang="fr-FR" dirty="0"/>
          </a:p>
        </p:txBody>
      </p:sp>
      <p:sp>
        <p:nvSpPr>
          <p:cNvPr id="7" name="Espace réservé du contenu 6">
            <a:extLst>
              <a:ext uri="{FF2B5EF4-FFF2-40B4-BE49-F238E27FC236}">
                <a16:creationId xmlns:a16="http://schemas.microsoft.com/office/drawing/2014/main" id="{8A3F0685-F655-40D7-9ACD-BBDA19338495}"/>
              </a:ext>
            </a:extLst>
          </p:cNvPr>
          <p:cNvSpPr>
            <a:spLocks noGrp="1"/>
          </p:cNvSpPr>
          <p:nvPr>
            <p:ph idx="1"/>
          </p:nvPr>
        </p:nvSpPr>
        <p:spPr>
          <a:xfrm>
            <a:off x="2135561" y="1657294"/>
            <a:ext cx="4320480" cy="4628587"/>
          </a:xfrm>
        </p:spPr>
        <p:txBody>
          <a:bodyPr>
            <a:noAutofit/>
          </a:bodyPr>
          <a:lstStyle/>
          <a:p>
            <a:r>
              <a:rPr lang="fr-CA" sz="2400" dirty="0"/>
              <a:t>L’Assomption</a:t>
            </a:r>
          </a:p>
          <a:p>
            <a:r>
              <a:rPr lang="fr-CA" sz="2400" dirty="0"/>
              <a:t>Charlevoix</a:t>
            </a:r>
          </a:p>
          <a:p>
            <a:r>
              <a:rPr lang="fr-CA" sz="2400" dirty="0"/>
              <a:t>Chicoutimi</a:t>
            </a:r>
          </a:p>
          <a:p>
            <a:r>
              <a:rPr lang="fr-CA" sz="2400" dirty="0"/>
              <a:t>Lionel-Groulx</a:t>
            </a:r>
          </a:p>
          <a:p>
            <a:r>
              <a:rPr lang="fr-CA" sz="2400" dirty="0"/>
              <a:t>Rosemont</a:t>
            </a:r>
          </a:p>
          <a:p>
            <a:r>
              <a:rPr lang="fr-CA" sz="2400" dirty="0"/>
              <a:t>Sept-Îles</a:t>
            </a:r>
          </a:p>
          <a:p>
            <a:r>
              <a:rPr lang="fr-CA" sz="2400" dirty="0"/>
              <a:t>St-Hyacinthe</a:t>
            </a:r>
          </a:p>
          <a:p>
            <a:r>
              <a:rPr lang="fr-CA" sz="2400" dirty="0"/>
              <a:t>Terrebonne</a:t>
            </a:r>
          </a:p>
          <a:p>
            <a:r>
              <a:rPr lang="fr-CA" sz="2400" dirty="0"/>
              <a:t>Thetford</a:t>
            </a:r>
            <a:br>
              <a:rPr lang="fr-CA" sz="2400" dirty="0"/>
            </a:br>
            <a:endParaRPr lang="fr-CA" sz="2400" dirty="0"/>
          </a:p>
        </p:txBody>
      </p:sp>
      <p:sp>
        <p:nvSpPr>
          <p:cNvPr id="6" name="Espace réservé du numéro de diapositive 5"/>
          <p:cNvSpPr>
            <a:spLocks noGrp="1"/>
          </p:cNvSpPr>
          <p:nvPr>
            <p:ph type="sldNum" sz="quarter" idx="12"/>
          </p:nvPr>
        </p:nvSpPr>
        <p:spPr>
          <a:xfrm>
            <a:off x="8113672" y="5969356"/>
            <a:ext cx="512638" cy="365125"/>
          </a:xfrm>
        </p:spPr>
        <p:txBody>
          <a:bodyPr/>
          <a:lstStyle/>
          <a:p>
            <a:fld id="{701FEAA3-517A-4734-9F45-DC2301D650D5}" type="slidenum">
              <a:rPr lang="fr-CA" smtClean="0"/>
              <a:pPr/>
              <a:t>3</a:t>
            </a:fld>
            <a:endParaRPr lang="fr-CA"/>
          </a:p>
        </p:txBody>
      </p:sp>
      <p:pic>
        <p:nvPicPr>
          <p:cNvPr id="1026" name="Picture 2" descr="Aucune description de photo disponible.">
            <a:extLst>
              <a:ext uri="{FF2B5EF4-FFF2-40B4-BE49-F238E27FC236}">
                <a16:creationId xmlns:a16="http://schemas.microsoft.com/office/drawing/2014/main" id="{B0A90D0C-B574-48BF-9EA5-141A3A5B65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96200" y="764704"/>
            <a:ext cx="3686780" cy="2457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49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E322928-CCEB-4AF9-BA30-CB1DA6E1E78C}"/>
              </a:ext>
            </a:extLst>
          </p:cNvPr>
          <p:cNvSpPr>
            <a:spLocks noGrp="1"/>
          </p:cNvSpPr>
          <p:nvPr>
            <p:ph type="title"/>
          </p:nvPr>
        </p:nvSpPr>
        <p:spPr>
          <a:xfrm>
            <a:off x="2133600" y="602783"/>
            <a:ext cx="6347713" cy="1320800"/>
          </a:xfrm>
        </p:spPr>
        <p:txBody>
          <a:bodyPr/>
          <a:lstStyle/>
          <a:p>
            <a:pPr algn="ctr"/>
            <a:r>
              <a:rPr lang="fr-CA" dirty="0"/>
              <a:t>Josée Déziel</a:t>
            </a:r>
          </a:p>
        </p:txBody>
      </p:sp>
      <p:sp>
        <p:nvSpPr>
          <p:cNvPr id="20" name="Espace réservé du contenu 19">
            <a:extLst>
              <a:ext uri="{FF2B5EF4-FFF2-40B4-BE49-F238E27FC236}">
                <a16:creationId xmlns:a16="http://schemas.microsoft.com/office/drawing/2014/main" id="{CC7AEDC4-06D4-416B-AA4E-3C94CDF2633B}"/>
              </a:ext>
            </a:extLst>
          </p:cNvPr>
          <p:cNvSpPr>
            <a:spLocks noGrp="1"/>
          </p:cNvSpPr>
          <p:nvPr>
            <p:ph idx="1"/>
          </p:nvPr>
        </p:nvSpPr>
        <p:spPr>
          <a:xfrm>
            <a:off x="1242448" y="1499888"/>
            <a:ext cx="7994849" cy="4968552"/>
          </a:xfrm>
        </p:spPr>
        <p:txBody>
          <a:bodyPr>
            <a:noAutofit/>
          </a:bodyPr>
          <a:lstStyle/>
          <a:p>
            <a:r>
              <a:rPr lang="fr-CA" sz="2400" dirty="0"/>
              <a:t>Abitibi-Témiscamingue</a:t>
            </a:r>
          </a:p>
          <a:p>
            <a:r>
              <a:rPr lang="fr-CA" sz="2400" dirty="0"/>
              <a:t>Dawson</a:t>
            </a:r>
          </a:p>
          <a:p>
            <a:r>
              <a:rPr lang="fr-CA" sz="2400" dirty="0"/>
              <a:t>François-Xavier-Garneau</a:t>
            </a:r>
          </a:p>
          <a:p>
            <a:r>
              <a:rPr lang="fr-CA" sz="2400" dirty="0"/>
              <a:t>La Pocatière et Montmagny</a:t>
            </a:r>
          </a:p>
          <a:p>
            <a:r>
              <a:rPr lang="fr-CA" sz="2400" dirty="0"/>
              <a:t>Maisonneuve</a:t>
            </a:r>
          </a:p>
          <a:p>
            <a:r>
              <a:rPr lang="fr-CA" sz="2400" dirty="0"/>
              <a:t>Montmorency</a:t>
            </a:r>
          </a:p>
          <a:p>
            <a:r>
              <a:rPr lang="fr-CA" sz="2400" dirty="0"/>
              <a:t>Saint-Jean-sur-Richelieu</a:t>
            </a:r>
          </a:p>
          <a:p>
            <a:r>
              <a:rPr lang="fr-CA" sz="2400" dirty="0"/>
              <a:t>St-Jérôme et bureau de Mont-Laurier</a:t>
            </a:r>
          </a:p>
          <a:p>
            <a:r>
              <a:rPr lang="fr-CA" sz="2400" dirty="0"/>
              <a:t>Valleyfield</a:t>
            </a:r>
            <a:br>
              <a:rPr lang="fr-CA" sz="2400" dirty="0"/>
            </a:br>
            <a:endParaRPr lang="fr-CA" sz="2400" dirty="0"/>
          </a:p>
        </p:txBody>
      </p:sp>
      <p:pic>
        <p:nvPicPr>
          <p:cNvPr id="21" name="Image 20">
            <a:extLst>
              <a:ext uri="{FF2B5EF4-FFF2-40B4-BE49-F238E27FC236}">
                <a16:creationId xmlns:a16="http://schemas.microsoft.com/office/drawing/2014/main" id="{D9BFB6A0-45EC-4C0C-B8E4-EB23FF870F73}"/>
              </a:ext>
            </a:extLst>
          </p:cNvPr>
          <p:cNvPicPr>
            <a:picLocks noChangeAspect="1"/>
          </p:cNvPicPr>
          <p:nvPr/>
        </p:nvPicPr>
        <p:blipFill>
          <a:blip r:embed="rId2"/>
          <a:stretch>
            <a:fillRect/>
          </a:stretch>
        </p:blipFill>
        <p:spPr>
          <a:xfrm>
            <a:off x="7637184" y="386508"/>
            <a:ext cx="3312368" cy="3074150"/>
          </a:xfrm>
          <a:prstGeom prst="rect">
            <a:avLst/>
          </a:prstGeom>
        </p:spPr>
      </p:pic>
    </p:spTree>
    <p:extLst>
      <p:ext uri="{BB962C8B-B14F-4D97-AF65-F5344CB8AC3E}">
        <p14:creationId xmlns:p14="http://schemas.microsoft.com/office/powerpoint/2010/main" val="395888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E322928-CCEB-4AF9-BA30-CB1DA6E1E78C}"/>
              </a:ext>
            </a:extLst>
          </p:cNvPr>
          <p:cNvSpPr>
            <a:spLocks noGrp="1"/>
          </p:cNvSpPr>
          <p:nvPr>
            <p:ph type="title"/>
          </p:nvPr>
        </p:nvSpPr>
        <p:spPr>
          <a:xfrm>
            <a:off x="2277617" y="386758"/>
            <a:ext cx="6347713" cy="1320800"/>
          </a:xfrm>
        </p:spPr>
        <p:txBody>
          <a:bodyPr/>
          <a:lstStyle/>
          <a:p>
            <a:pPr algn="ctr"/>
            <a:r>
              <a:rPr lang="fr-CA" dirty="0"/>
              <a:t>Phil Lagogiannis</a:t>
            </a:r>
          </a:p>
        </p:txBody>
      </p:sp>
      <p:sp>
        <p:nvSpPr>
          <p:cNvPr id="5" name="Espace réservé du contenu 4">
            <a:extLst>
              <a:ext uri="{FF2B5EF4-FFF2-40B4-BE49-F238E27FC236}">
                <a16:creationId xmlns:a16="http://schemas.microsoft.com/office/drawing/2014/main" id="{41600E89-A5BB-405B-8551-A4DEF793AC37}"/>
              </a:ext>
            </a:extLst>
          </p:cNvPr>
          <p:cNvSpPr>
            <a:spLocks noGrp="1"/>
          </p:cNvSpPr>
          <p:nvPr>
            <p:ph idx="1"/>
          </p:nvPr>
        </p:nvSpPr>
        <p:spPr>
          <a:xfrm>
            <a:off x="2133599" y="1707559"/>
            <a:ext cx="6347714" cy="4333805"/>
          </a:xfrm>
        </p:spPr>
        <p:txBody>
          <a:bodyPr>
            <a:noAutofit/>
          </a:bodyPr>
          <a:lstStyle/>
          <a:p>
            <a:r>
              <a:rPr lang="fr-CA" sz="2400" dirty="0"/>
              <a:t>Ahuntsic</a:t>
            </a:r>
          </a:p>
          <a:p>
            <a:r>
              <a:rPr lang="fr-CA" sz="2400" dirty="0"/>
              <a:t>Chibougamau</a:t>
            </a:r>
          </a:p>
          <a:p>
            <a:r>
              <a:rPr lang="fr-CA" sz="2400" dirty="0"/>
              <a:t>Édouard-Montpetit </a:t>
            </a:r>
          </a:p>
          <a:p>
            <a:r>
              <a:rPr lang="fr-CA" sz="2400" dirty="0" err="1"/>
              <a:t>Heritage</a:t>
            </a:r>
            <a:endParaRPr lang="fr-CA" sz="2400" dirty="0"/>
          </a:p>
          <a:p>
            <a:r>
              <a:rPr lang="fr-CA" sz="2400" dirty="0"/>
              <a:t>John Abbott</a:t>
            </a:r>
          </a:p>
          <a:p>
            <a:r>
              <a:rPr lang="fr-CA" sz="2400" dirty="0"/>
              <a:t>Marie-Victorin</a:t>
            </a:r>
          </a:p>
          <a:p>
            <a:r>
              <a:rPr lang="fr-CA" sz="2400" dirty="0"/>
              <a:t>Champlain, </a:t>
            </a:r>
            <a:r>
              <a:rPr lang="fr-CA" sz="2400" dirty="0" err="1"/>
              <a:t>St.Lawrence</a:t>
            </a:r>
            <a:endParaRPr lang="fr-CA" sz="2400" dirty="0"/>
          </a:p>
          <a:p>
            <a:r>
              <a:rPr lang="fr-CA" sz="2400" dirty="0"/>
              <a:t>Champlain, St-Lambert </a:t>
            </a:r>
          </a:p>
          <a:p>
            <a:r>
              <a:rPr lang="fr-CA" sz="2400" dirty="0"/>
              <a:t>Vanier </a:t>
            </a:r>
          </a:p>
        </p:txBody>
      </p:sp>
      <p:pic>
        <p:nvPicPr>
          <p:cNvPr id="6" name="Picture 4" descr="Lâimage contient peut-ÃªtreÂ : 1 personne, barbe, montagne, ciel, plein air et gros plan">
            <a:extLst>
              <a:ext uri="{FF2B5EF4-FFF2-40B4-BE49-F238E27FC236}">
                <a16:creationId xmlns:a16="http://schemas.microsoft.com/office/drawing/2014/main" id="{9A3ECBA3-B24B-4CC0-BB94-07675EBC09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2224" y="496999"/>
            <a:ext cx="2664296" cy="3552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33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E322928-CCEB-4AF9-BA30-CB1DA6E1E78C}"/>
              </a:ext>
            </a:extLst>
          </p:cNvPr>
          <p:cNvSpPr>
            <a:spLocks noGrp="1"/>
          </p:cNvSpPr>
          <p:nvPr>
            <p:ph type="title"/>
          </p:nvPr>
        </p:nvSpPr>
        <p:spPr>
          <a:xfrm>
            <a:off x="2133600" y="602783"/>
            <a:ext cx="6347713" cy="1320800"/>
          </a:xfrm>
        </p:spPr>
        <p:txBody>
          <a:bodyPr/>
          <a:lstStyle/>
          <a:p>
            <a:pPr algn="ctr"/>
            <a:r>
              <a:rPr lang="fr-CA" dirty="0"/>
              <a:t>Sébastien Manka</a:t>
            </a:r>
          </a:p>
        </p:txBody>
      </p:sp>
      <p:sp>
        <p:nvSpPr>
          <p:cNvPr id="3" name="Espace réservé du contenu 2">
            <a:extLst>
              <a:ext uri="{FF2B5EF4-FFF2-40B4-BE49-F238E27FC236}">
                <a16:creationId xmlns:a16="http://schemas.microsoft.com/office/drawing/2014/main" id="{BE93EC44-25F9-4F54-BF7F-F8D6A87D7038}"/>
              </a:ext>
            </a:extLst>
          </p:cNvPr>
          <p:cNvSpPr>
            <a:spLocks noGrp="1"/>
          </p:cNvSpPr>
          <p:nvPr>
            <p:ph idx="1"/>
          </p:nvPr>
        </p:nvSpPr>
        <p:spPr>
          <a:xfrm>
            <a:off x="1411074" y="1772816"/>
            <a:ext cx="7344816" cy="5229200"/>
          </a:xfrm>
        </p:spPr>
        <p:txBody>
          <a:bodyPr>
            <a:noAutofit/>
          </a:bodyPr>
          <a:lstStyle/>
          <a:p>
            <a:r>
              <a:rPr lang="fr-CA" sz="2400" dirty="0"/>
              <a:t>André-Laurendeau </a:t>
            </a:r>
          </a:p>
          <a:p>
            <a:r>
              <a:rPr lang="fr-CA" sz="2400" dirty="0"/>
              <a:t>Baie-Comeau</a:t>
            </a:r>
          </a:p>
          <a:p>
            <a:r>
              <a:rPr lang="fr-CA" sz="2400" dirty="0"/>
              <a:t>Centre québécois de formation aéronautique</a:t>
            </a:r>
          </a:p>
          <a:p>
            <a:r>
              <a:rPr lang="fr-CA" sz="2400" dirty="0"/>
              <a:t>École des pêches et de l'aquaculture du Québec</a:t>
            </a:r>
          </a:p>
          <a:p>
            <a:r>
              <a:rPr lang="fr-CA" sz="2400" dirty="0"/>
              <a:t>Jonquière</a:t>
            </a:r>
          </a:p>
          <a:p>
            <a:r>
              <a:rPr lang="fr-CA" sz="2400" dirty="0"/>
              <a:t>Joliette </a:t>
            </a:r>
          </a:p>
          <a:p>
            <a:r>
              <a:rPr lang="fr-CA" sz="2400" dirty="0"/>
              <a:t>Sherbrooke </a:t>
            </a:r>
          </a:p>
          <a:p>
            <a:r>
              <a:rPr lang="fr-CA" sz="2400" dirty="0"/>
              <a:t>St-Laurent</a:t>
            </a:r>
          </a:p>
          <a:p>
            <a:r>
              <a:rPr lang="fr-CA" sz="2400" dirty="0"/>
              <a:t>Vieux Montréal</a:t>
            </a:r>
            <a:br>
              <a:rPr lang="fr-CA" sz="2400" dirty="0"/>
            </a:br>
            <a:br>
              <a:rPr lang="fr-CA" sz="2400" dirty="0"/>
            </a:br>
            <a:endParaRPr lang="fr-CA" sz="2400" dirty="0"/>
          </a:p>
          <a:p>
            <a:pPr marL="0" indent="0">
              <a:buNone/>
            </a:pPr>
            <a:endParaRPr lang="fr-CA" sz="2400" dirty="0"/>
          </a:p>
        </p:txBody>
      </p:sp>
      <p:pic>
        <p:nvPicPr>
          <p:cNvPr id="6" name="Image 5">
            <a:extLst>
              <a:ext uri="{FF2B5EF4-FFF2-40B4-BE49-F238E27FC236}">
                <a16:creationId xmlns:a16="http://schemas.microsoft.com/office/drawing/2014/main" id="{A3189EBD-9E72-4C36-B87A-B64CE52002FF}"/>
              </a:ext>
            </a:extLst>
          </p:cNvPr>
          <p:cNvPicPr>
            <a:picLocks noChangeAspect="1"/>
          </p:cNvPicPr>
          <p:nvPr/>
        </p:nvPicPr>
        <p:blipFill>
          <a:blip r:embed="rId2"/>
          <a:stretch>
            <a:fillRect/>
          </a:stretch>
        </p:blipFill>
        <p:spPr>
          <a:xfrm>
            <a:off x="7968208" y="188640"/>
            <a:ext cx="2358604" cy="2568014"/>
          </a:xfrm>
          <a:prstGeom prst="rect">
            <a:avLst/>
          </a:prstGeom>
        </p:spPr>
      </p:pic>
    </p:spTree>
    <p:extLst>
      <p:ext uri="{BB962C8B-B14F-4D97-AF65-F5344CB8AC3E}">
        <p14:creationId xmlns:p14="http://schemas.microsoft.com/office/powerpoint/2010/main" val="53100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E322928-CCEB-4AF9-BA30-CB1DA6E1E78C}"/>
              </a:ext>
            </a:extLst>
          </p:cNvPr>
          <p:cNvSpPr>
            <a:spLocks noGrp="1"/>
          </p:cNvSpPr>
          <p:nvPr>
            <p:ph type="title"/>
          </p:nvPr>
        </p:nvSpPr>
        <p:spPr>
          <a:xfrm>
            <a:off x="2133600" y="602783"/>
            <a:ext cx="6347713" cy="1320800"/>
          </a:xfrm>
        </p:spPr>
        <p:txBody>
          <a:bodyPr/>
          <a:lstStyle/>
          <a:p>
            <a:pPr algn="ctr"/>
            <a:r>
              <a:rPr lang="fr-CA" dirty="0"/>
              <a:t>Luc Vandal</a:t>
            </a:r>
          </a:p>
        </p:txBody>
      </p:sp>
      <p:sp>
        <p:nvSpPr>
          <p:cNvPr id="3" name="Espace réservé du contenu 2">
            <a:extLst>
              <a:ext uri="{FF2B5EF4-FFF2-40B4-BE49-F238E27FC236}">
                <a16:creationId xmlns:a16="http://schemas.microsoft.com/office/drawing/2014/main" id="{84AE05D8-A701-4F4D-A93B-D5C63573D894}"/>
              </a:ext>
            </a:extLst>
          </p:cNvPr>
          <p:cNvSpPr>
            <a:spLocks noGrp="1"/>
          </p:cNvSpPr>
          <p:nvPr>
            <p:ph idx="1"/>
          </p:nvPr>
        </p:nvSpPr>
        <p:spPr>
          <a:xfrm>
            <a:off x="1559496" y="1340768"/>
            <a:ext cx="5618586" cy="4896544"/>
          </a:xfrm>
        </p:spPr>
        <p:txBody>
          <a:bodyPr>
            <a:noAutofit/>
          </a:bodyPr>
          <a:lstStyle/>
          <a:p>
            <a:r>
              <a:rPr lang="fr-CA" sz="2400" dirty="0"/>
              <a:t>Alma </a:t>
            </a:r>
          </a:p>
          <a:p>
            <a:r>
              <a:rPr lang="fr-CA" sz="2400" dirty="0"/>
              <a:t>Baie-des-Chaleurs</a:t>
            </a:r>
          </a:p>
          <a:p>
            <a:r>
              <a:rPr lang="fr-CA" sz="2400" dirty="0"/>
              <a:t>Beauce-Appalaches </a:t>
            </a:r>
          </a:p>
          <a:p>
            <a:r>
              <a:rPr lang="fr-CA" sz="2400" dirty="0"/>
              <a:t>Granby-Haute-Yamaska</a:t>
            </a:r>
          </a:p>
          <a:p>
            <a:r>
              <a:rPr lang="fr-CA" sz="2400" dirty="0"/>
              <a:t>Lévis-Lauzon</a:t>
            </a:r>
          </a:p>
          <a:p>
            <a:r>
              <a:rPr lang="fr-CA" sz="2400" dirty="0"/>
              <a:t>Limoilou</a:t>
            </a:r>
          </a:p>
          <a:p>
            <a:r>
              <a:rPr lang="fr-CA" sz="2400" dirty="0"/>
              <a:t>Outaouais</a:t>
            </a:r>
          </a:p>
          <a:p>
            <a:r>
              <a:rPr lang="fr-CA" sz="2400" dirty="0"/>
              <a:t>Saint-Félicien</a:t>
            </a:r>
          </a:p>
          <a:p>
            <a:r>
              <a:rPr lang="fr-CA" sz="2400" dirty="0"/>
              <a:t>Shawinigan</a:t>
            </a:r>
          </a:p>
          <a:p>
            <a:r>
              <a:rPr lang="fr-CA" sz="2400" dirty="0"/>
              <a:t>Trois-Rivières</a:t>
            </a:r>
            <a:br>
              <a:rPr lang="fr-CA" sz="2400" dirty="0"/>
            </a:br>
            <a:br>
              <a:rPr lang="fr-CA" sz="2400" dirty="0"/>
            </a:br>
            <a:endParaRPr lang="fr-CA" sz="2400" dirty="0"/>
          </a:p>
          <a:p>
            <a:pPr marL="0" indent="0">
              <a:buNone/>
            </a:pPr>
            <a:br>
              <a:rPr lang="fr-CA" sz="2400" dirty="0"/>
            </a:br>
            <a:endParaRPr lang="fr-CA" sz="2400" dirty="0"/>
          </a:p>
        </p:txBody>
      </p:sp>
      <p:pic>
        <p:nvPicPr>
          <p:cNvPr id="2" name="Image 1">
            <a:extLst>
              <a:ext uri="{FF2B5EF4-FFF2-40B4-BE49-F238E27FC236}">
                <a16:creationId xmlns:a16="http://schemas.microsoft.com/office/drawing/2014/main" id="{2CCB31A6-9DBD-400D-A352-A31679E7FB2E}"/>
              </a:ext>
            </a:extLst>
          </p:cNvPr>
          <p:cNvPicPr>
            <a:picLocks noChangeAspect="1"/>
          </p:cNvPicPr>
          <p:nvPr/>
        </p:nvPicPr>
        <p:blipFill>
          <a:blip r:embed="rId2"/>
          <a:stretch>
            <a:fillRect/>
          </a:stretch>
        </p:blipFill>
        <p:spPr>
          <a:xfrm>
            <a:off x="8466215" y="342630"/>
            <a:ext cx="2380952" cy="3161905"/>
          </a:xfrm>
          <a:prstGeom prst="rect">
            <a:avLst/>
          </a:prstGeom>
        </p:spPr>
      </p:pic>
    </p:spTree>
    <p:extLst>
      <p:ext uri="{BB962C8B-B14F-4D97-AF65-F5344CB8AC3E}">
        <p14:creationId xmlns:p14="http://schemas.microsoft.com/office/powerpoint/2010/main" val="63983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E322928-CCEB-4AF9-BA30-CB1DA6E1E78C}"/>
              </a:ext>
            </a:extLst>
          </p:cNvPr>
          <p:cNvSpPr>
            <a:spLocks noGrp="1"/>
          </p:cNvSpPr>
          <p:nvPr>
            <p:ph type="title"/>
          </p:nvPr>
        </p:nvSpPr>
        <p:spPr>
          <a:xfrm>
            <a:off x="2133600" y="602783"/>
            <a:ext cx="6347713" cy="1320800"/>
          </a:xfrm>
        </p:spPr>
        <p:txBody>
          <a:bodyPr/>
          <a:lstStyle/>
          <a:p>
            <a:pPr algn="ctr"/>
            <a:r>
              <a:rPr lang="fr-CA" dirty="0"/>
              <a:t>État des travaux du comité</a:t>
            </a:r>
          </a:p>
        </p:txBody>
      </p:sp>
      <p:sp>
        <p:nvSpPr>
          <p:cNvPr id="3" name="Espace réservé du contenu 2">
            <a:extLst>
              <a:ext uri="{FF2B5EF4-FFF2-40B4-BE49-F238E27FC236}">
                <a16:creationId xmlns:a16="http://schemas.microsoft.com/office/drawing/2014/main" id="{84AE05D8-A701-4F4D-A93B-D5C63573D894}"/>
              </a:ext>
            </a:extLst>
          </p:cNvPr>
          <p:cNvSpPr>
            <a:spLocks noGrp="1"/>
          </p:cNvSpPr>
          <p:nvPr>
            <p:ph idx="1"/>
          </p:nvPr>
        </p:nvSpPr>
        <p:spPr>
          <a:xfrm>
            <a:off x="1055440" y="1772816"/>
            <a:ext cx="7704856" cy="4896544"/>
          </a:xfrm>
        </p:spPr>
        <p:txBody>
          <a:bodyPr>
            <a:noAutofit/>
          </a:bodyPr>
          <a:lstStyle/>
          <a:p>
            <a:pPr>
              <a:spcBef>
                <a:spcPts val="0"/>
              </a:spcBef>
            </a:pPr>
            <a:r>
              <a:rPr lang="fr-CA" sz="2400" dirty="0"/>
              <a:t>Entrée en fonction;</a:t>
            </a:r>
          </a:p>
          <a:p>
            <a:pPr marL="0" indent="0">
              <a:spcBef>
                <a:spcPts val="0"/>
              </a:spcBef>
              <a:buNone/>
            </a:pPr>
            <a:endParaRPr lang="fr-CA" sz="2400" dirty="0"/>
          </a:p>
          <a:p>
            <a:pPr>
              <a:spcBef>
                <a:spcPts val="0"/>
              </a:spcBef>
            </a:pPr>
            <a:r>
              <a:rPr lang="fr-CA" sz="2400" dirty="0"/>
              <a:t>Comité de stratégie et rencontres du CCSPP;</a:t>
            </a:r>
          </a:p>
          <a:p>
            <a:pPr marL="0" indent="0">
              <a:spcBef>
                <a:spcPts val="0"/>
              </a:spcBef>
              <a:buNone/>
            </a:pPr>
            <a:endParaRPr lang="fr-CA" sz="2400" dirty="0"/>
          </a:p>
          <a:p>
            <a:pPr>
              <a:spcBef>
                <a:spcPts val="0"/>
              </a:spcBef>
            </a:pPr>
            <a:r>
              <a:rPr lang="fr-CA" sz="2400" dirty="0"/>
              <a:t>Alliances;</a:t>
            </a:r>
          </a:p>
          <a:p>
            <a:pPr marL="0" indent="0">
              <a:spcBef>
                <a:spcPts val="0"/>
              </a:spcBef>
              <a:buNone/>
            </a:pPr>
            <a:endParaRPr lang="fr-CA" sz="2400" dirty="0"/>
          </a:p>
          <a:p>
            <a:pPr>
              <a:spcBef>
                <a:spcPts val="0"/>
              </a:spcBef>
            </a:pPr>
            <a:r>
              <a:rPr lang="fr-CA" sz="2400" dirty="0"/>
              <a:t>Résumé du temps de travail de la négo;</a:t>
            </a:r>
          </a:p>
          <a:p>
            <a:pPr marL="0" indent="0">
              <a:spcBef>
                <a:spcPts val="0"/>
              </a:spcBef>
              <a:buNone/>
            </a:pPr>
            <a:endParaRPr lang="fr-CA" sz="2400" dirty="0"/>
          </a:p>
          <a:p>
            <a:pPr>
              <a:spcBef>
                <a:spcPts val="0"/>
              </a:spcBef>
            </a:pPr>
            <a:r>
              <a:rPr lang="fr-CA" sz="2400" dirty="0"/>
              <a:t>Réflexion sur la consultation des syndicats.</a:t>
            </a:r>
            <a:br>
              <a:rPr lang="fr-CA" sz="2400" dirty="0"/>
            </a:br>
            <a:br>
              <a:rPr lang="fr-CA" sz="2400" dirty="0"/>
            </a:br>
            <a:endParaRPr lang="fr-CA" sz="2400" dirty="0"/>
          </a:p>
          <a:p>
            <a:pPr marL="0" indent="0">
              <a:spcBef>
                <a:spcPts val="0"/>
              </a:spcBef>
              <a:buNone/>
            </a:pPr>
            <a:br>
              <a:rPr lang="fr-CA" sz="2400" dirty="0"/>
            </a:br>
            <a:endParaRPr lang="fr-CA" sz="2400" dirty="0"/>
          </a:p>
        </p:txBody>
      </p:sp>
    </p:spTree>
    <p:extLst>
      <p:ext uri="{BB962C8B-B14F-4D97-AF65-F5344CB8AC3E}">
        <p14:creationId xmlns:p14="http://schemas.microsoft.com/office/powerpoint/2010/main" val="154099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Préparation de la négo en cinq temps</a:t>
            </a:r>
            <a:endParaRPr lang="fr-FR" dirty="0"/>
          </a:p>
        </p:txBody>
      </p:sp>
      <p:sp>
        <p:nvSpPr>
          <p:cNvPr id="3" name="Espace réservé du contenu 2"/>
          <p:cNvSpPr>
            <a:spLocks noGrp="1"/>
          </p:cNvSpPr>
          <p:nvPr>
            <p:ph idx="1"/>
          </p:nvPr>
        </p:nvSpPr>
        <p:spPr>
          <a:xfrm>
            <a:off x="654759" y="1562908"/>
            <a:ext cx="9649072" cy="4912110"/>
          </a:xfrm>
        </p:spPr>
        <p:txBody>
          <a:bodyPr>
            <a:noAutofit/>
          </a:bodyPr>
          <a:lstStyle/>
          <a:p>
            <a:r>
              <a:rPr lang="fr-CA" sz="2400" b="1" dirty="0"/>
              <a:t>Octobre 2018 à janvier 2019</a:t>
            </a:r>
          </a:p>
          <a:p>
            <a:pPr marL="0" indent="0">
              <a:buNone/>
            </a:pPr>
            <a:r>
              <a:rPr lang="fr-CA" sz="2400" dirty="0"/>
              <a:t>	Consultation large des membres</a:t>
            </a:r>
          </a:p>
          <a:p>
            <a:r>
              <a:rPr lang="fr-CA" sz="2400" b="1" dirty="0"/>
              <a:t>Février et mars 2019</a:t>
            </a:r>
          </a:p>
          <a:p>
            <a:pPr marL="0" indent="0">
              <a:buNone/>
            </a:pPr>
            <a:r>
              <a:rPr lang="fr-CA" sz="2400" dirty="0"/>
              <a:t>	Tournée des syndicats et élaboration des orientations générales</a:t>
            </a:r>
          </a:p>
          <a:p>
            <a:r>
              <a:rPr lang="fr-CA" sz="2400" b="1" dirty="0"/>
              <a:t>Mars et avril 2019</a:t>
            </a:r>
          </a:p>
          <a:p>
            <a:pPr marL="0" indent="0">
              <a:buNone/>
            </a:pPr>
            <a:r>
              <a:rPr lang="fr-CA" sz="2400" dirty="0"/>
              <a:t>	Élaboration des cahiers de demandes</a:t>
            </a:r>
          </a:p>
          <a:p>
            <a:r>
              <a:rPr lang="fr-CA" sz="2400" b="1" dirty="0"/>
              <a:t>Mai à septembre 2019</a:t>
            </a:r>
          </a:p>
          <a:p>
            <a:pPr marL="0" indent="0">
              <a:buNone/>
            </a:pPr>
            <a:r>
              <a:rPr lang="fr-CA" sz="2400" dirty="0"/>
              <a:t>	Consultation des AG et adoption des cahiers de demandes</a:t>
            </a:r>
          </a:p>
          <a:p>
            <a:r>
              <a:rPr lang="fr-CA" sz="2400" b="1" dirty="0"/>
              <a:t>30 octobre 2019 : dépôts des demandes</a:t>
            </a:r>
          </a:p>
          <a:p>
            <a:pPr marL="0" indent="0">
              <a:buNone/>
            </a:pPr>
            <a:r>
              <a:rPr lang="fr-CA" sz="2400" dirty="0"/>
              <a:t> </a:t>
            </a:r>
            <a:endParaRPr lang="fr-FR"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9</a:t>
            </a:fld>
            <a:endParaRPr lang="fr-CA"/>
          </a:p>
        </p:txBody>
      </p:sp>
    </p:spTree>
    <p:extLst>
      <p:ext uri="{BB962C8B-B14F-4D97-AF65-F5344CB8AC3E}">
        <p14:creationId xmlns:p14="http://schemas.microsoft.com/office/powerpoint/2010/main" val="212341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E322928-CCEB-4AF9-BA30-CB1DA6E1E78C}"/>
              </a:ext>
            </a:extLst>
          </p:cNvPr>
          <p:cNvSpPr>
            <a:spLocks noGrp="1"/>
          </p:cNvSpPr>
          <p:nvPr>
            <p:ph type="title"/>
          </p:nvPr>
        </p:nvSpPr>
        <p:spPr>
          <a:xfrm>
            <a:off x="2133600" y="602783"/>
            <a:ext cx="6347713" cy="1320800"/>
          </a:xfrm>
        </p:spPr>
        <p:txBody>
          <a:bodyPr>
            <a:normAutofit fontScale="90000"/>
          </a:bodyPr>
          <a:lstStyle/>
          <a:p>
            <a:pPr algn="ctr"/>
            <a:r>
              <a:rPr lang="fr-CA" dirty="0"/>
              <a:t>Plan de travail (à court terme) du comité de négo et de mob</a:t>
            </a:r>
          </a:p>
        </p:txBody>
      </p:sp>
      <p:sp>
        <p:nvSpPr>
          <p:cNvPr id="3" name="Espace réservé du contenu 2">
            <a:extLst>
              <a:ext uri="{FF2B5EF4-FFF2-40B4-BE49-F238E27FC236}">
                <a16:creationId xmlns:a16="http://schemas.microsoft.com/office/drawing/2014/main" id="{84AE05D8-A701-4F4D-A93B-D5C63573D894}"/>
              </a:ext>
            </a:extLst>
          </p:cNvPr>
          <p:cNvSpPr>
            <a:spLocks noGrp="1"/>
          </p:cNvSpPr>
          <p:nvPr>
            <p:ph idx="1"/>
          </p:nvPr>
        </p:nvSpPr>
        <p:spPr>
          <a:xfrm>
            <a:off x="551384" y="1772817"/>
            <a:ext cx="8640960" cy="4896544"/>
          </a:xfrm>
        </p:spPr>
        <p:txBody>
          <a:bodyPr>
            <a:noAutofit/>
          </a:bodyPr>
          <a:lstStyle/>
          <a:p>
            <a:pPr>
              <a:spcBef>
                <a:spcPts val="0"/>
              </a:spcBef>
            </a:pPr>
            <a:r>
              <a:rPr lang="fr-CA" sz="2400" dirty="0"/>
              <a:t>Prendre contact avec les syndicats;</a:t>
            </a:r>
          </a:p>
          <a:p>
            <a:pPr>
              <a:spcBef>
                <a:spcPts val="0"/>
              </a:spcBef>
            </a:pPr>
            <a:endParaRPr lang="fr-CA" sz="2400" dirty="0"/>
          </a:p>
          <a:p>
            <a:pPr>
              <a:spcBef>
                <a:spcPts val="0"/>
              </a:spcBef>
            </a:pPr>
            <a:r>
              <a:rPr lang="fr-CA" sz="2400" dirty="0"/>
              <a:t>Tournée des syndicats;</a:t>
            </a:r>
          </a:p>
          <a:p>
            <a:pPr>
              <a:spcBef>
                <a:spcPts val="0"/>
              </a:spcBef>
            </a:pPr>
            <a:endParaRPr lang="fr-CA" sz="2400" dirty="0"/>
          </a:p>
          <a:p>
            <a:pPr>
              <a:spcBef>
                <a:spcPts val="0"/>
              </a:spcBef>
            </a:pPr>
            <a:r>
              <a:rPr lang="fr-CA" sz="2400" dirty="0"/>
              <a:t>Préparer la session de formation;</a:t>
            </a:r>
          </a:p>
          <a:p>
            <a:pPr marL="0" indent="0">
              <a:spcBef>
                <a:spcPts val="0"/>
              </a:spcBef>
              <a:buNone/>
            </a:pPr>
            <a:endParaRPr lang="fr-CA" sz="2400" dirty="0"/>
          </a:p>
          <a:p>
            <a:pPr>
              <a:spcBef>
                <a:spcPts val="0"/>
              </a:spcBef>
            </a:pPr>
            <a:r>
              <a:rPr lang="fr-CA" sz="2400" dirty="0"/>
              <a:t>Travailler à la création d’alliances;</a:t>
            </a:r>
          </a:p>
          <a:p>
            <a:pPr>
              <a:spcBef>
                <a:spcPts val="0"/>
              </a:spcBef>
            </a:pPr>
            <a:endParaRPr lang="fr-CA" sz="2400" dirty="0"/>
          </a:p>
          <a:p>
            <a:pPr>
              <a:spcBef>
                <a:spcPts val="0"/>
              </a:spcBef>
            </a:pPr>
            <a:r>
              <a:rPr lang="fr-CA" sz="2400" dirty="0"/>
              <a:t>Analyser la conjoncture;</a:t>
            </a:r>
          </a:p>
          <a:p>
            <a:pPr marL="0" indent="0">
              <a:spcBef>
                <a:spcPts val="0"/>
              </a:spcBef>
              <a:buNone/>
            </a:pPr>
            <a:endParaRPr lang="fr-CA" sz="2400" dirty="0"/>
          </a:p>
          <a:p>
            <a:pPr>
              <a:spcBef>
                <a:spcPts val="0"/>
              </a:spcBef>
            </a:pPr>
            <a:r>
              <a:rPr lang="fr-CA" sz="2400" dirty="0"/>
              <a:t>Assurer le suivi des recommandations du bilan 2015.</a:t>
            </a:r>
          </a:p>
          <a:p>
            <a:pPr marL="0" indent="0">
              <a:spcBef>
                <a:spcPts val="0"/>
              </a:spcBef>
              <a:buNone/>
            </a:pPr>
            <a:br>
              <a:rPr lang="fr-CA" sz="2400" dirty="0"/>
            </a:br>
            <a:br>
              <a:rPr lang="fr-CA" sz="2400" dirty="0"/>
            </a:br>
            <a:endParaRPr lang="fr-CA" sz="2400" dirty="0"/>
          </a:p>
          <a:p>
            <a:pPr marL="0" indent="0">
              <a:spcBef>
                <a:spcPts val="0"/>
              </a:spcBef>
              <a:buNone/>
            </a:pPr>
            <a:br>
              <a:rPr lang="fr-CA" sz="2400" dirty="0"/>
            </a:br>
            <a:endParaRPr lang="fr-CA" sz="2400" dirty="0"/>
          </a:p>
        </p:txBody>
      </p:sp>
    </p:spTree>
    <p:extLst>
      <p:ext uri="{BB962C8B-B14F-4D97-AF65-F5344CB8AC3E}">
        <p14:creationId xmlns:p14="http://schemas.microsoft.com/office/powerpoint/2010/main" val="209336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E5E5A-F96B-49F7-A95D-0BF9197ED065}"/>
              </a:ext>
            </a:extLst>
          </p:cNvPr>
          <p:cNvSpPr>
            <a:spLocks noGrp="1"/>
          </p:cNvSpPr>
          <p:nvPr>
            <p:ph type="title"/>
          </p:nvPr>
        </p:nvSpPr>
        <p:spPr/>
        <p:txBody>
          <a:bodyPr/>
          <a:lstStyle/>
          <a:p>
            <a:pPr algn="ctr"/>
            <a:r>
              <a:rPr lang="fr-CA" dirty="0"/>
              <a:t>Temps de travail: Le contexte</a:t>
            </a:r>
          </a:p>
        </p:txBody>
      </p:sp>
      <p:sp>
        <p:nvSpPr>
          <p:cNvPr id="3" name="Espace réservé du contenu 2">
            <a:extLst>
              <a:ext uri="{FF2B5EF4-FFF2-40B4-BE49-F238E27FC236}">
                <a16:creationId xmlns:a16="http://schemas.microsoft.com/office/drawing/2014/main" id="{9A84CC94-A834-4E8E-9F45-2445EC70A248}"/>
              </a:ext>
            </a:extLst>
          </p:cNvPr>
          <p:cNvSpPr>
            <a:spLocks noGrp="1"/>
          </p:cNvSpPr>
          <p:nvPr>
            <p:ph idx="1"/>
          </p:nvPr>
        </p:nvSpPr>
        <p:spPr>
          <a:xfrm>
            <a:off x="677334" y="1340769"/>
            <a:ext cx="8596668" cy="5328592"/>
          </a:xfrm>
        </p:spPr>
        <p:txBody>
          <a:bodyPr>
            <a:normAutofit/>
          </a:bodyPr>
          <a:lstStyle/>
          <a:p>
            <a:pPr marL="0" lvl="0" indent="0">
              <a:buNone/>
            </a:pPr>
            <a:r>
              <a:rPr lang="fr-CA" sz="2400" dirty="0"/>
              <a:t>Que le regroupement cégep invite ses syndicats à une réflexion pour la prochaine négociation notamment par l’identification :</a:t>
            </a:r>
          </a:p>
          <a:p>
            <a:pPr marL="0" lvl="0" indent="0">
              <a:spcBef>
                <a:spcPts val="0"/>
              </a:spcBef>
              <a:buNone/>
            </a:pPr>
            <a:endParaRPr lang="fr-CA" sz="2400" dirty="0"/>
          </a:p>
          <a:p>
            <a:pPr lvl="0"/>
            <a:r>
              <a:rPr lang="fr-CA" sz="2400" dirty="0"/>
              <a:t>de préoccupations importantes de nature particulière ou générale relevées par leurs membres tant au niveau des salaires, de la précarité, de la retraite, des droits parentaux, des disparités régionales (table centrale) que de l’organisation du travail (table sectorielle);</a:t>
            </a:r>
          </a:p>
          <a:p>
            <a:pPr marL="0" indent="0">
              <a:buNone/>
            </a:pPr>
            <a:endParaRPr lang="fr-CA" dirty="0"/>
          </a:p>
        </p:txBody>
      </p:sp>
      <p:sp>
        <p:nvSpPr>
          <p:cNvPr id="6" name="Espace réservé du numéro de diapositive 5">
            <a:extLst>
              <a:ext uri="{FF2B5EF4-FFF2-40B4-BE49-F238E27FC236}">
                <a16:creationId xmlns:a16="http://schemas.microsoft.com/office/drawing/2014/main" id="{A937486A-309D-4D17-B1E8-6D29782D95CE}"/>
              </a:ext>
            </a:extLst>
          </p:cNvPr>
          <p:cNvSpPr>
            <a:spLocks noGrp="1"/>
          </p:cNvSpPr>
          <p:nvPr>
            <p:ph type="sldNum" sz="quarter" idx="12"/>
          </p:nvPr>
        </p:nvSpPr>
        <p:spPr/>
        <p:txBody>
          <a:bodyPr/>
          <a:lstStyle/>
          <a:p>
            <a:fld id="{701FEAA3-517A-4734-9F45-DC2301D650D5}" type="slidenum">
              <a:rPr lang="fr-CA" smtClean="0"/>
              <a:pPr/>
              <a:t>11</a:t>
            </a:fld>
            <a:endParaRPr lang="fr-CA"/>
          </a:p>
        </p:txBody>
      </p:sp>
    </p:spTree>
    <p:extLst>
      <p:ext uri="{BB962C8B-B14F-4D97-AF65-F5344CB8AC3E}">
        <p14:creationId xmlns:p14="http://schemas.microsoft.com/office/powerpoint/2010/main" val="3711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2E5E5A-F96B-49F7-A95D-0BF9197ED065}"/>
              </a:ext>
            </a:extLst>
          </p:cNvPr>
          <p:cNvSpPr>
            <a:spLocks noGrp="1"/>
          </p:cNvSpPr>
          <p:nvPr>
            <p:ph type="title"/>
          </p:nvPr>
        </p:nvSpPr>
        <p:spPr/>
        <p:txBody>
          <a:bodyPr/>
          <a:lstStyle/>
          <a:p>
            <a:pPr algn="ctr"/>
            <a:r>
              <a:rPr lang="fr-CA" dirty="0"/>
              <a:t>Temps de travail: Le contexte</a:t>
            </a:r>
          </a:p>
        </p:txBody>
      </p:sp>
      <p:sp>
        <p:nvSpPr>
          <p:cNvPr id="3" name="Espace réservé du contenu 2">
            <a:extLst>
              <a:ext uri="{FF2B5EF4-FFF2-40B4-BE49-F238E27FC236}">
                <a16:creationId xmlns:a16="http://schemas.microsoft.com/office/drawing/2014/main" id="{9A84CC94-A834-4E8E-9F45-2445EC70A248}"/>
              </a:ext>
            </a:extLst>
          </p:cNvPr>
          <p:cNvSpPr>
            <a:spLocks noGrp="1"/>
          </p:cNvSpPr>
          <p:nvPr>
            <p:ph idx="1"/>
          </p:nvPr>
        </p:nvSpPr>
        <p:spPr>
          <a:xfrm>
            <a:off x="677334" y="1340769"/>
            <a:ext cx="9595130" cy="5328592"/>
          </a:xfrm>
        </p:spPr>
        <p:txBody>
          <a:bodyPr>
            <a:normAutofit lnSpcReduction="10000"/>
          </a:bodyPr>
          <a:lstStyle/>
          <a:p>
            <a:pPr lvl="0"/>
            <a:r>
              <a:rPr lang="fr-CA" sz="2400" dirty="0"/>
              <a:t>d’enjeux liés : </a:t>
            </a:r>
          </a:p>
          <a:p>
            <a:pPr lvl="1">
              <a:buFont typeface="Wingdings" panose="05000000000000000000" pitchFamily="2" charset="2"/>
              <a:buChar char="§"/>
            </a:pPr>
            <a:r>
              <a:rPr lang="fr-CA" sz="2400" dirty="0"/>
              <a:t>	à la mobilisation et aux différents moyens de pression;</a:t>
            </a:r>
          </a:p>
          <a:p>
            <a:pPr lvl="1">
              <a:buFont typeface="Wingdings" panose="05000000000000000000" pitchFamily="2" charset="2"/>
              <a:buChar char="§"/>
            </a:pPr>
            <a:r>
              <a:rPr lang="fr-CA" sz="2400" dirty="0"/>
              <a:t>	aux modes de consultations des membres;</a:t>
            </a:r>
          </a:p>
          <a:p>
            <a:pPr lvl="1">
              <a:buFont typeface="Wingdings" panose="05000000000000000000" pitchFamily="2" charset="2"/>
              <a:buChar char="§"/>
            </a:pPr>
            <a:r>
              <a:rPr lang="fr-CA" sz="2400" dirty="0"/>
              <a:t>	à la nature et à la forme du cahier de demandes sectorielles 	et/ou de table centrale;</a:t>
            </a:r>
          </a:p>
          <a:p>
            <a:pPr lvl="1">
              <a:buFont typeface="Wingdings" panose="05000000000000000000" pitchFamily="2" charset="2"/>
              <a:buChar char="§"/>
            </a:pPr>
            <a:r>
              <a:rPr lang="fr-CA" sz="2400" dirty="0"/>
              <a:t>	aux alliances;</a:t>
            </a:r>
          </a:p>
          <a:p>
            <a:pPr marL="0" lvl="0" indent="0">
              <a:buNone/>
            </a:pPr>
            <a:r>
              <a:rPr lang="fr-CA" sz="2400" dirty="0"/>
              <a:t>Que la coordination du regroupement prépare un guide afin de favoriser les échanges dans les syndicats;</a:t>
            </a:r>
          </a:p>
          <a:p>
            <a:pPr marL="0" lvl="0" indent="0">
              <a:buNone/>
            </a:pPr>
            <a:r>
              <a:rPr lang="fr-CA" sz="2400" dirty="0"/>
              <a:t>Qu’un temps de travail se tienne sur ces sujets au regroupement des 22 et 23 novembre;</a:t>
            </a:r>
          </a:p>
          <a:p>
            <a:pPr marL="0" lvl="0" indent="0">
              <a:buNone/>
            </a:pPr>
            <a:r>
              <a:rPr lang="fr-CA" sz="2400" dirty="0"/>
              <a:t>Que le retour de consultations se fasse lors du regroupement des  24 et 25 janvier.</a:t>
            </a:r>
          </a:p>
          <a:p>
            <a:pPr marL="0" indent="0">
              <a:buNone/>
            </a:pPr>
            <a:endParaRPr lang="fr-CA" sz="2000" dirty="0"/>
          </a:p>
        </p:txBody>
      </p:sp>
      <p:sp>
        <p:nvSpPr>
          <p:cNvPr id="6" name="Espace réservé du numéro de diapositive 5">
            <a:extLst>
              <a:ext uri="{FF2B5EF4-FFF2-40B4-BE49-F238E27FC236}">
                <a16:creationId xmlns:a16="http://schemas.microsoft.com/office/drawing/2014/main" id="{A937486A-309D-4D17-B1E8-6D29782D95CE}"/>
              </a:ext>
            </a:extLst>
          </p:cNvPr>
          <p:cNvSpPr>
            <a:spLocks noGrp="1"/>
          </p:cNvSpPr>
          <p:nvPr>
            <p:ph type="sldNum" sz="quarter" idx="12"/>
          </p:nvPr>
        </p:nvSpPr>
        <p:spPr/>
        <p:txBody>
          <a:bodyPr/>
          <a:lstStyle/>
          <a:p>
            <a:fld id="{701FEAA3-517A-4734-9F45-DC2301D650D5}" type="slidenum">
              <a:rPr lang="fr-CA" smtClean="0"/>
              <a:pPr/>
              <a:t>12</a:t>
            </a:fld>
            <a:endParaRPr lang="fr-CA"/>
          </a:p>
        </p:txBody>
      </p:sp>
    </p:spTree>
    <p:extLst>
      <p:ext uri="{BB962C8B-B14F-4D97-AF65-F5344CB8AC3E}">
        <p14:creationId xmlns:p14="http://schemas.microsoft.com/office/powerpoint/2010/main" val="1793567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27448" y="451513"/>
            <a:ext cx="8642921" cy="1320800"/>
          </a:xfrm>
        </p:spPr>
        <p:txBody>
          <a:bodyPr>
            <a:normAutofit/>
          </a:bodyPr>
          <a:lstStyle/>
          <a:p>
            <a:pPr algn="ctr"/>
            <a:r>
              <a:rPr lang="fr-CA" dirty="0"/>
              <a:t>Temps de travail de novembre 2018</a:t>
            </a:r>
            <a:br>
              <a:rPr lang="fr-CA" dirty="0"/>
            </a:br>
            <a:r>
              <a:rPr lang="fr-CA" dirty="0"/>
              <a:t>Un retour</a:t>
            </a:r>
            <a:endParaRPr lang="fr-FR" dirty="0"/>
          </a:p>
        </p:txBody>
      </p:sp>
      <p:sp>
        <p:nvSpPr>
          <p:cNvPr id="3" name="Espace réservé du contenu 2"/>
          <p:cNvSpPr>
            <a:spLocks noGrp="1"/>
          </p:cNvSpPr>
          <p:nvPr>
            <p:ph idx="1"/>
          </p:nvPr>
        </p:nvSpPr>
        <p:spPr>
          <a:xfrm>
            <a:off x="623392" y="1735501"/>
            <a:ext cx="9146977" cy="4670986"/>
          </a:xfrm>
        </p:spPr>
        <p:txBody>
          <a:bodyPr>
            <a:noAutofit/>
          </a:bodyPr>
          <a:lstStyle/>
          <a:p>
            <a:pPr marL="0" indent="0">
              <a:buNone/>
            </a:pPr>
            <a:r>
              <a:rPr lang="fr-CA" sz="2400" b="1" dirty="0"/>
              <a:t>1 - Quelles améliorations souhaitez-vous quant aux matières négociées à la table centrale ?</a:t>
            </a:r>
            <a:r>
              <a:rPr lang="fr-CA" sz="2400" dirty="0"/>
              <a:t> </a:t>
            </a:r>
          </a:p>
          <a:p>
            <a:pPr marL="0" indent="0">
              <a:buNone/>
            </a:pPr>
            <a:endParaRPr lang="fr-CA" sz="1000" dirty="0"/>
          </a:p>
          <a:p>
            <a:pPr lvl="0"/>
            <a:r>
              <a:rPr lang="fr-CA" sz="2400" dirty="0"/>
              <a:t>De réelles augmentations salariales;</a:t>
            </a:r>
          </a:p>
          <a:p>
            <a:pPr marL="0" lvl="0" indent="0">
              <a:spcBef>
                <a:spcPts val="0"/>
              </a:spcBef>
              <a:buNone/>
            </a:pPr>
            <a:endParaRPr lang="fr-CA" sz="2400" dirty="0"/>
          </a:p>
          <a:p>
            <a:pPr lvl="0">
              <a:spcBef>
                <a:spcPts val="0"/>
              </a:spcBef>
            </a:pPr>
            <a:r>
              <a:rPr lang="fr-CA" sz="2400" dirty="0"/>
              <a:t>Correctifs salariaux et suppression des premiers échelons;</a:t>
            </a:r>
          </a:p>
          <a:p>
            <a:pPr lvl="0">
              <a:spcBef>
                <a:spcPts val="0"/>
              </a:spcBef>
            </a:pPr>
            <a:endParaRPr lang="fr-CA" sz="2400" dirty="0"/>
          </a:p>
          <a:p>
            <a:pPr lvl="0">
              <a:spcBef>
                <a:spcPts val="0"/>
              </a:spcBef>
            </a:pPr>
            <a:r>
              <a:rPr lang="fr-CA" sz="2400" dirty="0"/>
              <a:t>Retraite : aucun recul et indexation les rentes;</a:t>
            </a:r>
          </a:p>
          <a:p>
            <a:pPr lvl="0">
              <a:spcBef>
                <a:spcPts val="0"/>
              </a:spcBef>
            </a:pPr>
            <a:endParaRPr lang="fr-CA" sz="2400" dirty="0"/>
          </a:p>
          <a:p>
            <a:pPr lvl="0">
              <a:spcBef>
                <a:spcPts val="0"/>
              </a:spcBef>
            </a:pPr>
            <a:r>
              <a:rPr lang="fr-CA" sz="2400" dirty="0"/>
              <a:t>Augmentation de la rémunération des chargées et des chargés de cours.</a:t>
            </a:r>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13</a:t>
            </a:fld>
            <a:endParaRPr lang="fr-CA"/>
          </a:p>
        </p:txBody>
      </p:sp>
    </p:spTree>
    <p:extLst>
      <p:ext uri="{BB962C8B-B14F-4D97-AF65-F5344CB8AC3E}">
        <p14:creationId xmlns:p14="http://schemas.microsoft.com/office/powerpoint/2010/main" val="115331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9DA16BEC-BB75-4293-8EFB-413D718571FC}"/>
              </a:ext>
            </a:extLst>
          </p:cNvPr>
          <p:cNvSpPr>
            <a:spLocks noGrp="1"/>
          </p:cNvSpPr>
          <p:nvPr>
            <p:ph type="title"/>
          </p:nvPr>
        </p:nvSpPr>
        <p:spPr>
          <a:xfrm>
            <a:off x="1127448" y="451513"/>
            <a:ext cx="8642921" cy="1320800"/>
          </a:xfrm>
        </p:spPr>
        <p:txBody>
          <a:bodyPr>
            <a:normAutofit/>
          </a:bodyPr>
          <a:lstStyle/>
          <a:p>
            <a:pPr algn="ctr"/>
            <a:r>
              <a:rPr lang="fr-CA" dirty="0"/>
              <a:t>Temps de travail de novembre 2018</a:t>
            </a:r>
            <a:br>
              <a:rPr lang="fr-CA" dirty="0"/>
            </a:br>
            <a:endParaRPr lang="fr-FR" dirty="0"/>
          </a:p>
        </p:txBody>
      </p:sp>
      <p:sp>
        <p:nvSpPr>
          <p:cNvPr id="3" name="Espace réservé du contenu 2"/>
          <p:cNvSpPr>
            <a:spLocks noGrp="1"/>
          </p:cNvSpPr>
          <p:nvPr>
            <p:ph idx="1"/>
          </p:nvPr>
        </p:nvSpPr>
        <p:spPr>
          <a:xfrm>
            <a:off x="695400" y="1628799"/>
            <a:ext cx="8966485" cy="4777687"/>
          </a:xfrm>
        </p:spPr>
        <p:txBody>
          <a:bodyPr>
            <a:normAutofit/>
          </a:bodyPr>
          <a:lstStyle/>
          <a:p>
            <a:pPr marL="0" indent="0">
              <a:spcBef>
                <a:spcPts val="0"/>
              </a:spcBef>
              <a:buNone/>
            </a:pPr>
            <a:r>
              <a:rPr lang="fr-CA" sz="2400" b="1" dirty="0"/>
              <a:t>2 - Quels aspects des conditions de travail souhaitez-vous améliorer et de quelle manière (table sectorielle) ?</a:t>
            </a:r>
          </a:p>
          <a:p>
            <a:pPr marL="0" indent="0">
              <a:spcBef>
                <a:spcPts val="0"/>
              </a:spcBef>
              <a:buNone/>
            </a:pPr>
            <a:endParaRPr lang="fr-CA" sz="2400" dirty="0"/>
          </a:p>
          <a:p>
            <a:pPr marL="0" indent="0">
              <a:spcBef>
                <a:spcPts val="0"/>
              </a:spcBef>
              <a:buNone/>
            </a:pPr>
            <a:r>
              <a:rPr lang="fr-CA" sz="2400" dirty="0"/>
              <a:t>Cinq grands thèmes : </a:t>
            </a:r>
          </a:p>
          <a:p>
            <a:pPr marL="0" indent="0">
              <a:spcBef>
                <a:spcPts val="0"/>
              </a:spcBef>
              <a:buNone/>
            </a:pPr>
            <a:endParaRPr lang="fr-CA" sz="2400" dirty="0"/>
          </a:p>
          <a:p>
            <a:pPr lvl="0">
              <a:spcBef>
                <a:spcPts val="0"/>
              </a:spcBef>
            </a:pPr>
            <a:r>
              <a:rPr lang="fr-CA" sz="2400" dirty="0"/>
              <a:t>La précarité;</a:t>
            </a:r>
          </a:p>
          <a:p>
            <a:pPr>
              <a:spcBef>
                <a:spcPts val="0"/>
              </a:spcBef>
            </a:pPr>
            <a:r>
              <a:rPr lang="fr-CA" sz="2400" dirty="0"/>
              <a:t>La formation continue;</a:t>
            </a:r>
          </a:p>
          <a:p>
            <a:pPr>
              <a:spcBef>
                <a:spcPts val="0"/>
              </a:spcBef>
            </a:pPr>
            <a:r>
              <a:rPr lang="fr-CA" sz="2400" dirty="0"/>
              <a:t>La tâche et les ressources;</a:t>
            </a:r>
          </a:p>
          <a:p>
            <a:pPr lvl="0">
              <a:spcBef>
                <a:spcPts val="0"/>
              </a:spcBef>
            </a:pPr>
            <a:r>
              <a:rPr lang="fr-CA" sz="2400" dirty="0"/>
              <a:t>Les demandes relatives à l’organisation du travail;</a:t>
            </a:r>
          </a:p>
          <a:p>
            <a:pPr lvl="0">
              <a:spcBef>
                <a:spcPts val="0"/>
              </a:spcBef>
            </a:pPr>
            <a:r>
              <a:rPr lang="fr-CA" sz="2400" dirty="0"/>
              <a:t>L’autonomie professionnelle.</a:t>
            </a:r>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14</a:t>
            </a:fld>
            <a:endParaRPr lang="fr-CA" dirty="0"/>
          </a:p>
        </p:txBody>
      </p:sp>
    </p:spTree>
    <p:extLst>
      <p:ext uri="{BB962C8B-B14F-4D97-AF65-F5344CB8AC3E}">
        <p14:creationId xmlns:p14="http://schemas.microsoft.com/office/powerpoint/2010/main" val="183881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9416" y="655568"/>
            <a:ext cx="9218006" cy="6217847"/>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Sur la précarité : </a:t>
            </a:r>
          </a:p>
          <a:p>
            <a:pPr marL="0" indent="0">
              <a:spcBef>
                <a:spcPts val="0"/>
              </a:spcBef>
              <a:buNone/>
            </a:pPr>
            <a:endParaRPr lang="fr-CA" sz="2400" b="1" dirty="0"/>
          </a:p>
          <a:p>
            <a:pPr lvl="0">
              <a:spcBef>
                <a:spcPts val="0"/>
              </a:spcBef>
            </a:pPr>
            <a:r>
              <a:rPr lang="fr-CA" sz="2400" dirty="0"/>
              <a:t>Étudier les effets sur la santé;</a:t>
            </a:r>
          </a:p>
          <a:p>
            <a:pPr marL="0" indent="0">
              <a:spcBef>
                <a:spcPts val="0"/>
              </a:spcBef>
              <a:buNone/>
            </a:pPr>
            <a:endParaRPr lang="fr-CA" sz="2400" dirty="0"/>
          </a:p>
          <a:p>
            <a:pPr lvl="0">
              <a:spcBef>
                <a:spcPts val="0"/>
              </a:spcBef>
            </a:pPr>
            <a:r>
              <a:rPr lang="fr-CA" sz="2400" dirty="0"/>
              <a:t>Trouver un système de replacement pour les non-permanents;</a:t>
            </a:r>
          </a:p>
          <a:p>
            <a:pPr marL="0" indent="0">
              <a:spcBef>
                <a:spcPts val="0"/>
              </a:spcBef>
              <a:buNone/>
            </a:pPr>
            <a:endParaRPr lang="fr-CA" sz="2400" dirty="0"/>
          </a:p>
          <a:p>
            <a:pPr lvl="0">
              <a:spcBef>
                <a:spcPts val="0"/>
              </a:spcBef>
            </a:pPr>
            <a:r>
              <a:rPr lang="fr-CA" sz="2400" dirty="0"/>
              <a:t>Améliorer le recours à l’encontre d’un retrait de priorité; </a:t>
            </a:r>
          </a:p>
          <a:p>
            <a:pPr marL="0" indent="0">
              <a:spcBef>
                <a:spcPts val="0"/>
              </a:spcBef>
              <a:buNone/>
            </a:pPr>
            <a:endParaRPr lang="fr-CA" sz="2400" dirty="0"/>
          </a:p>
          <a:p>
            <a:pPr lvl="0">
              <a:spcBef>
                <a:spcPts val="0"/>
              </a:spcBef>
            </a:pPr>
            <a:r>
              <a:rPr lang="fr-CA" sz="2400" dirty="0"/>
              <a:t>Améliorer l’accès à la permanence;</a:t>
            </a:r>
          </a:p>
          <a:p>
            <a:pPr>
              <a:spcBef>
                <a:spcPts val="0"/>
              </a:spcBef>
            </a:pPr>
            <a:endParaRPr lang="fr-CA"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15</a:t>
            </a:fld>
            <a:endParaRPr lang="fr-CA" dirty="0"/>
          </a:p>
        </p:txBody>
      </p:sp>
    </p:spTree>
    <p:extLst>
      <p:ext uri="{BB962C8B-B14F-4D97-AF65-F5344CB8AC3E}">
        <p14:creationId xmlns:p14="http://schemas.microsoft.com/office/powerpoint/2010/main" val="72301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23392" y="692696"/>
            <a:ext cx="9218006" cy="5976664"/>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Sur la précarité : </a:t>
            </a:r>
          </a:p>
          <a:p>
            <a:pPr marL="0" indent="0">
              <a:spcBef>
                <a:spcPts val="0"/>
              </a:spcBef>
              <a:buNone/>
            </a:pPr>
            <a:endParaRPr lang="fr-CA" sz="2400" b="1" dirty="0"/>
          </a:p>
          <a:p>
            <a:pPr lvl="0">
              <a:spcBef>
                <a:spcPts val="0"/>
              </a:spcBef>
            </a:pPr>
            <a:r>
              <a:rPr lang="fr-CA" sz="2400" dirty="0"/>
              <a:t>Créer des postes à temps partiel;</a:t>
            </a:r>
          </a:p>
          <a:p>
            <a:pPr marL="0" indent="0">
              <a:spcBef>
                <a:spcPts val="0"/>
              </a:spcBef>
              <a:buNone/>
            </a:pPr>
            <a:endParaRPr lang="fr-CA" sz="2400" dirty="0"/>
          </a:p>
          <a:p>
            <a:pPr>
              <a:spcBef>
                <a:spcPts val="0"/>
              </a:spcBef>
            </a:pPr>
            <a:r>
              <a:rPr lang="fr-CA" sz="2400" dirty="0"/>
              <a:t>Introduire l’OGS, un droit de refus et clarifier le droit au désistement;</a:t>
            </a:r>
          </a:p>
          <a:p>
            <a:pPr marL="0" lvl="0" indent="0">
              <a:spcBef>
                <a:spcPts val="0"/>
              </a:spcBef>
              <a:buNone/>
            </a:pPr>
            <a:endParaRPr lang="fr-CA" sz="2400" dirty="0"/>
          </a:p>
          <a:p>
            <a:pPr lvl="0">
              <a:spcBef>
                <a:spcPts val="0"/>
              </a:spcBef>
            </a:pPr>
            <a:r>
              <a:rPr lang="fr-CA" sz="2400" dirty="0"/>
              <a:t>Clarifier le délai et les modalités qui lient une personne par contrat avec le cégep.</a:t>
            </a:r>
          </a:p>
          <a:p>
            <a:pPr marL="0" indent="0">
              <a:spcBef>
                <a:spcPts val="0"/>
              </a:spcBef>
              <a:buNone/>
            </a:pPr>
            <a:endParaRPr lang="fr-CA" sz="2400" dirty="0"/>
          </a:p>
          <a:p>
            <a:pPr marL="0" indent="0">
              <a:spcBef>
                <a:spcPts val="0"/>
              </a:spcBef>
              <a:buNone/>
            </a:pPr>
            <a:endParaRPr lang="fr-CA" sz="2400" dirty="0"/>
          </a:p>
          <a:p>
            <a:pPr>
              <a:spcBef>
                <a:spcPts val="0"/>
              </a:spcBef>
            </a:pPr>
            <a:endParaRPr lang="fr-CA"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16</a:t>
            </a:fld>
            <a:endParaRPr lang="fr-CA" dirty="0"/>
          </a:p>
        </p:txBody>
      </p:sp>
    </p:spTree>
    <p:extLst>
      <p:ext uri="{BB962C8B-B14F-4D97-AF65-F5344CB8AC3E}">
        <p14:creationId xmlns:p14="http://schemas.microsoft.com/office/powerpoint/2010/main" val="252766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51384" y="692696"/>
            <a:ext cx="9937104" cy="6145336"/>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Sur la formation continue : </a:t>
            </a:r>
          </a:p>
          <a:p>
            <a:pPr marL="0" indent="0">
              <a:spcBef>
                <a:spcPts val="0"/>
              </a:spcBef>
              <a:buNone/>
            </a:pPr>
            <a:endParaRPr lang="fr-CA" sz="2400" b="1" dirty="0"/>
          </a:p>
          <a:p>
            <a:pPr>
              <a:spcBef>
                <a:spcPts val="0"/>
              </a:spcBef>
            </a:pPr>
            <a:r>
              <a:rPr lang="fr-CA" sz="2400" dirty="0"/>
              <a:t>Mieux baliser les CFC;</a:t>
            </a:r>
          </a:p>
          <a:p>
            <a:pPr>
              <a:spcBef>
                <a:spcPts val="0"/>
              </a:spcBef>
            </a:pPr>
            <a:endParaRPr lang="fr-CA" sz="2400" dirty="0"/>
          </a:p>
          <a:p>
            <a:pPr>
              <a:spcBef>
                <a:spcPts val="0"/>
              </a:spcBef>
            </a:pPr>
            <a:r>
              <a:rPr lang="fr-CA" sz="2400" dirty="0"/>
              <a:t>Assurer un déploiement de la FC qui ne cannibalise pas le réseau;</a:t>
            </a:r>
          </a:p>
          <a:p>
            <a:pPr>
              <a:spcBef>
                <a:spcPts val="0"/>
              </a:spcBef>
            </a:pPr>
            <a:endParaRPr lang="fr-CA" sz="2400" dirty="0"/>
          </a:p>
          <a:p>
            <a:pPr>
              <a:spcBef>
                <a:spcPts val="0"/>
              </a:spcBef>
            </a:pPr>
            <a:r>
              <a:rPr lang="fr-CA" sz="2400" dirty="0"/>
              <a:t>Améliorer la rémunération et reconnaître le travail des chargées et des chargés de cours;</a:t>
            </a:r>
          </a:p>
          <a:p>
            <a:pPr>
              <a:spcBef>
                <a:spcPts val="0"/>
              </a:spcBef>
            </a:pPr>
            <a:endParaRPr lang="fr-CA" sz="2400" dirty="0"/>
          </a:p>
          <a:p>
            <a:pPr>
              <a:spcBef>
                <a:spcPts val="0"/>
              </a:spcBef>
            </a:pPr>
            <a:r>
              <a:rPr lang="fr-CA" sz="2400" dirty="0"/>
              <a:t>Intégrer la FC au régulier. </a:t>
            </a:r>
          </a:p>
          <a:p>
            <a:pPr marL="0" indent="0">
              <a:spcBef>
                <a:spcPts val="0"/>
              </a:spcBef>
              <a:buNone/>
            </a:pPr>
            <a:endParaRPr lang="fr-CA" sz="2400" dirty="0"/>
          </a:p>
          <a:p>
            <a:pPr>
              <a:spcBef>
                <a:spcPts val="0"/>
              </a:spcBef>
            </a:pPr>
            <a:endParaRPr lang="fr-CA"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17</a:t>
            </a:fld>
            <a:endParaRPr lang="fr-CA" dirty="0"/>
          </a:p>
        </p:txBody>
      </p:sp>
    </p:spTree>
    <p:extLst>
      <p:ext uri="{BB962C8B-B14F-4D97-AF65-F5344CB8AC3E}">
        <p14:creationId xmlns:p14="http://schemas.microsoft.com/office/powerpoint/2010/main" val="424665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67408" y="451514"/>
            <a:ext cx="8966485" cy="6073830"/>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Tâche et ressources:</a:t>
            </a:r>
          </a:p>
          <a:p>
            <a:pPr marL="0" indent="0">
              <a:spcBef>
                <a:spcPts val="0"/>
              </a:spcBef>
              <a:buNone/>
            </a:pPr>
            <a:endParaRPr lang="fr-CA" sz="2400" b="1" dirty="0"/>
          </a:p>
          <a:p>
            <a:pPr marL="0" indent="0">
              <a:spcBef>
                <a:spcPts val="0"/>
              </a:spcBef>
              <a:buNone/>
            </a:pPr>
            <a:endParaRPr lang="fr-CA" sz="1000" b="1" dirty="0"/>
          </a:p>
          <a:p>
            <a:pPr lvl="0">
              <a:spcBef>
                <a:spcPts val="0"/>
              </a:spcBef>
            </a:pPr>
            <a:r>
              <a:rPr lang="fr-CA" sz="2400" dirty="0"/>
              <a:t>Revoir le mode de financement;</a:t>
            </a:r>
          </a:p>
          <a:p>
            <a:pPr marL="0" lvl="0" indent="0">
              <a:spcBef>
                <a:spcPts val="0"/>
              </a:spcBef>
              <a:buNone/>
            </a:pPr>
            <a:endParaRPr lang="fr-CA" sz="2400" dirty="0"/>
          </a:p>
          <a:p>
            <a:pPr lvl="0">
              <a:spcBef>
                <a:spcPts val="0"/>
              </a:spcBef>
            </a:pPr>
            <a:r>
              <a:rPr lang="fr-CA" sz="2400" dirty="0"/>
              <a:t>Ajouter des ressources;</a:t>
            </a:r>
          </a:p>
          <a:p>
            <a:pPr marL="0" lvl="0" indent="0">
              <a:spcBef>
                <a:spcPts val="0"/>
              </a:spcBef>
              <a:buNone/>
            </a:pPr>
            <a:endParaRPr lang="fr-CA" sz="2400" dirty="0"/>
          </a:p>
          <a:p>
            <a:pPr lvl="0">
              <a:spcBef>
                <a:spcPts val="0"/>
              </a:spcBef>
            </a:pPr>
            <a:r>
              <a:rPr lang="fr-CA" sz="2400" dirty="0"/>
              <a:t>Modifier le calcul de la CI et résoudre les problèmes liés à la Ci max de 85;  </a:t>
            </a:r>
          </a:p>
          <a:p>
            <a:pPr marL="0" lvl="0" indent="0">
              <a:spcBef>
                <a:spcPts val="0"/>
              </a:spcBef>
              <a:buNone/>
            </a:pPr>
            <a:endParaRPr lang="fr-CA" sz="2400" dirty="0"/>
          </a:p>
          <a:p>
            <a:pPr lvl="0">
              <a:spcBef>
                <a:spcPts val="0"/>
              </a:spcBef>
            </a:pPr>
            <a:r>
              <a:rPr lang="fr-CA" sz="2400" dirty="0"/>
              <a:t>Ajouter des ressources au Volet 1 pour les EESH; </a:t>
            </a:r>
          </a:p>
          <a:p>
            <a:pPr marL="0" lvl="0" indent="0">
              <a:spcBef>
                <a:spcPts val="0"/>
              </a:spcBef>
              <a:buNone/>
            </a:pPr>
            <a:endParaRPr lang="fr-CA" sz="2400" dirty="0"/>
          </a:p>
          <a:p>
            <a:pPr lvl="0">
              <a:spcBef>
                <a:spcPts val="0"/>
              </a:spcBef>
            </a:pPr>
            <a:r>
              <a:rPr lang="fr-CA" sz="2400" dirty="0"/>
              <a:t>Faire passer le volet 2 à 1/17 du Volet 1;</a:t>
            </a:r>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18</a:t>
            </a:fld>
            <a:endParaRPr lang="fr-CA" dirty="0"/>
          </a:p>
        </p:txBody>
      </p:sp>
    </p:spTree>
    <p:extLst>
      <p:ext uri="{BB962C8B-B14F-4D97-AF65-F5344CB8AC3E}">
        <p14:creationId xmlns:p14="http://schemas.microsoft.com/office/powerpoint/2010/main" val="333219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9376" y="620688"/>
            <a:ext cx="9793088" cy="6120680"/>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Tâche et ressources:</a:t>
            </a:r>
          </a:p>
          <a:p>
            <a:pPr marL="0" indent="0">
              <a:spcBef>
                <a:spcPts val="0"/>
              </a:spcBef>
              <a:buNone/>
            </a:pPr>
            <a:endParaRPr lang="fr-CA" sz="2400" b="1" dirty="0"/>
          </a:p>
          <a:p>
            <a:pPr lvl="0">
              <a:spcBef>
                <a:spcPts val="0"/>
              </a:spcBef>
            </a:pPr>
            <a:r>
              <a:rPr lang="fr-CA" sz="2400" dirty="0"/>
              <a:t>Améliorer la S026;</a:t>
            </a:r>
          </a:p>
          <a:p>
            <a:pPr marL="0" lvl="0" indent="0">
              <a:spcBef>
                <a:spcPts val="0"/>
              </a:spcBef>
              <a:buNone/>
            </a:pPr>
            <a:endParaRPr lang="fr-CA" sz="2400" dirty="0"/>
          </a:p>
          <a:p>
            <a:pPr lvl="0">
              <a:spcBef>
                <a:spcPts val="0"/>
              </a:spcBef>
            </a:pPr>
            <a:r>
              <a:rPr lang="fr-CA" sz="2400" dirty="0"/>
              <a:t>Devancer la date de lecture des effectifs;</a:t>
            </a:r>
          </a:p>
          <a:p>
            <a:pPr marL="0" lvl="0" indent="0">
              <a:spcBef>
                <a:spcPts val="0"/>
              </a:spcBef>
              <a:buNone/>
            </a:pPr>
            <a:endParaRPr lang="fr-CA" sz="2400" dirty="0"/>
          </a:p>
          <a:p>
            <a:pPr lvl="0">
              <a:spcBef>
                <a:spcPts val="0"/>
              </a:spcBef>
            </a:pPr>
            <a:r>
              <a:rPr lang="fr-CA" sz="2400" dirty="0"/>
              <a:t>Conventionner l’enveloppe de régionalisation, notamment  pour les collèges possédant plus d’un campus;</a:t>
            </a:r>
          </a:p>
          <a:p>
            <a:pPr marL="0" lvl="0" indent="0">
              <a:spcBef>
                <a:spcPts val="0"/>
              </a:spcBef>
              <a:buNone/>
            </a:pPr>
            <a:endParaRPr lang="fr-CA" sz="2400" dirty="0"/>
          </a:p>
          <a:p>
            <a:pPr lvl="0">
              <a:spcBef>
                <a:spcPts val="0"/>
              </a:spcBef>
            </a:pPr>
            <a:r>
              <a:rPr lang="fr-CA" sz="2400" dirty="0"/>
              <a:t>Trouver une solution au ratio dans les milieux de stage en 180;</a:t>
            </a:r>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19</a:t>
            </a:fld>
            <a:endParaRPr lang="fr-CA" dirty="0"/>
          </a:p>
        </p:txBody>
      </p:sp>
    </p:spTree>
    <p:extLst>
      <p:ext uri="{BB962C8B-B14F-4D97-AF65-F5344CB8AC3E}">
        <p14:creationId xmlns:p14="http://schemas.microsoft.com/office/powerpoint/2010/main" val="23613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9376" y="620688"/>
            <a:ext cx="9793088" cy="6120680"/>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Tâche et ressources:</a:t>
            </a:r>
          </a:p>
          <a:p>
            <a:pPr marL="0" indent="0">
              <a:spcBef>
                <a:spcPts val="0"/>
              </a:spcBef>
              <a:buNone/>
            </a:pPr>
            <a:endParaRPr lang="fr-CA" sz="2400" b="1" dirty="0"/>
          </a:p>
          <a:p>
            <a:pPr lvl="0">
              <a:spcBef>
                <a:spcPts val="0"/>
              </a:spcBef>
            </a:pPr>
            <a:r>
              <a:rPr lang="fr-CA" sz="2400" dirty="0"/>
              <a:t>Surveiller la lettre d’entente sur les garanties;</a:t>
            </a:r>
          </a:p>
          <a:p>
            <a:pPr lvl="0">
              <a:spcBef>
                <a:spcPts val="0"/>
              </a:spcBef>
            </a:pPr>
            <a:endParaRPr lang="fr-CA" sz="2400" dirty="0"/>
          </a:p>
          <a:p>
            <a:pPr lvl="0">
              <a:spcBef>
                <a:spcPts val="0"/>
              </a:spcBef>
            </a:pPr>
            <a:r>
              <a:rPr lang="fr-CA" sz="2400" dirty="0"/>
              <a:t>S’assurer que les postes générés par les 300-360 soient ouverts dans les disciplines qui les donnent;</a:t>
            </a:r>
          </a:p>
          <a:p>
            <a:pPr lvl="0">
              <a:spcBef>
                <a:spcPts val="0"/>
              </a:spcBef>
            </a:pPr>
            <a:endParaRPr lang="fr-CA" sz="2400" dirty="0"/>
          </a:p>
          <a:p>
            <a:pPr lvl="0">
              <a:spcBef>
                <a:spcPts val="0"/>
              </a:spcBef>
            </a:pPr>
            <a:r>
              <a:rPr lang="fr-CA" sz="2400" dirty="0"/>
              <a:t>Augmenter la libération syndicale minimale.</a:t>
            </a:r>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20</a:t>
            </a:fld>
            <a:endParaRPr lang="fr-CA" dirty="0"/>
          </a:p>
        </p:txBody>
      </p:sp>
    </p:spTree>
    <p:extLst>
      <p:ext uri="{BB962C8B-B14F-4D97-AF65-F5344CB8AC3E}">
        <p14:creationId xmlns:p14="http://schemas.microsoft.com/office/powerpoint/2010/main" val="301511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51384" y="451513"/>
            <a:ext cx="9217024" cy="6217847"/>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Demandes relatives à l’organisation du travail : </a:t>
            </a:r>
          </a:p>
          <a:p>
            <a:pPr marL="0" indent="0">
              <a:spcBef>
                <a:spcPts val="0"/>
              </a:spcBef>
              <a:buNone/>
            </a:pPr>
            <a:endParaRPr lang="fr-CA" sz="2400" b="1" dirty="0"/>
          </a:p>
          <a:p>
            <a:pPr>
              <a:spcBef>
                <a:spcPts val="0"/>
              </a:spcBef>
            </a:pPr>
            <a:r>
              <a:rPr lang="fr-CA" sz="2400" dirty="0"/>
              <a:t>Intégrer la notion d’invalidité partielle; </a:t>
            </a:r>
          </a:p>
          <a:p>
            <a:pPr marL="0" indent="0">
              <a:spcBef>
                <a:spcPts val="0"/>
              </a:spcBef>
              <a:buNone/>
            </a:pPr>
            <a:endParaRPr lang="fr-CA" sz="2400" dirty="0"/>
          </a:p>
          <a:p>
            <a:pPr>
              <a:spcBef>
                <a:spcPts val="0"/>
              </a:spcBef>
            </a:pPr>
            <a:r>
              <a:rPr lang="fr-CA" sz="2400" dirty="0"/>
              <a:t>Régler le problème généré par les cliniques-écoles et les ordres professionnels;</a:t>
            </a:r>
          </a:p>
          <a:p>
            <a:pPr marL="0" indent="0">
              <a:spcBef>
                <a:spcPts val="0"/>
              </a:spcBef>
              <a:buNone/>
            </a:pPr>
            <a:endParaRPr lang="fr-CA" sz="2400" dirty="0"/>
          </a:p>
          <a:p>
            <a:pPr>
              <a:spcBef>
                <a:spcPts val="0"/>
              </a:spcBef>
            </a:pPr>
            <a:r>
              <a:rPr lang="fr-CA" sz="2400" dirty="0"/>
              <a:t>Baliser le téléenseignement;</a:t>
            </a:r>
          </a:p>
          <a:p>
            <a:pPr>
              <a:spcBef>
                <a:spcPts val="0"/>
              </a:spcBef>
            </a:pPr>
            <a:endParaRPr lang="fr-CA"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21</a:t>
            </a:fld>
            <a:endParaRPr lang="fr-CA" dirty="0"/>
          </a:p>
        </p:txBody>
      </p:sp>
    </p:spTree>
    <p:extLst>
      <p:ext uri="{BB962C8B-B14F-4D97-AF65-F5344CB8AC3E}">
        <p14:creationId xmlns:p14="http://schemas.microsoft.com/office/powerpoint/2010/main" val="15533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51384" y="451513"/>
            <a:ext cx="9218006" cy="6217847"/>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Demandes relatives à l’organisation du travail : </a:t>
            </a:r>
          </a:p>
          <a:p>
            <a:pPr marL="0" indent="0">
              <a:spcBef>
                <a:spcPts val="0"/>
              </a:spcBef>
              <a:buNone/>
            </a:pPr>
            <a:endParaRPr lang="fr-CA" sz="2400" b="1" dirty="0"/>
          </a:p>
          <a:p>
            <a:pPr>
              <a:spcBef>
                <a:spcPts val="0"/>
              </a:spcBef>
            </a:pPr>
            <a:r>
              <a:rPr lang="fr-CA" sz="2400" dirty="0"/>
              <a:t>Formaliser la procédure de remplacement au régulier;</a:t>
            </a:r>
          </a:p>
          <a:p>
            <a:pPr>
              <a:spcBef>
                <a:spcPts val="0"/>
              </a:spcBef>
            </a:pPr>
            <a:endParaRPr lang="fr-CA" sz="2400" dirty="0"/>
          </a:p>
          <a:p>
            <a:pPr>
              <a:spcBef>
                <a:spcPts val="0"/>
              </a:spcBef>
            </a:pPr>
            <a:r>
              <a:rPr lang="fr-CA" sz="2400" dirty="0"/>
              <a:t>Développer des balises nationales pour la composition des comités de programme;</a:t>
            </a:r>
          </a:p>
          <a:p>
            <a:pPr>
              <a:spcBef>
                <a:spcPts val="0"/>
              </a:spcBef>
            </a:pPr>
            <a:endParaRPr lang="fr-CA" sz="2400" dirty="0"/>
          </a:p>
          <a:p>
            <a:pPr>
              <a:spcBef>
                <a:spcPts val="0"/>
              </a:spcBef>
            </a:pPr>
            <a:r>
              <a:rPr lang="fr-CA" sz="2400" dirty="0"/>
              <a:t>Baliser les activités de recrutement et de promotion.</a:t>
            </a:r>
          </a:p>
          <a:p>
            <a:pPr>
              <a:spcBef>
                <a:spcPts val="0"/>
              </a:spcBef>
            </a:pPr>
            <a:endParaRPr lang="fr-CA"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22</a:t>
            </a:fld>
            <a:endParaRPr lang="fr-CA" dirty="0"/>
          </a:p>
        </p:txBody>
      </p:sp>
    </p:spTree>
    <p:extLst>
      <p:ext uri="{BB962C8B-B14F-4D97-AF65-F5344CB8AC3E}">
        <p14:creationId xmlns:p14="http://schemas.microsoft.com/office/powerpoint/2010/main" val="156614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51384" y="692696"/>
            <a:ext cx="10081120" cy="5976664"/>
          </a:xfrm>
        </p:spPr>
        <p:txBody>
          <a:bodyPr>
            <a:normAutofit/>
          </a:bodyPr>
          <a:lstStyle/>
          <a:p>
            <a:pPr marL="0" indent="0">
              <a:spcBef>
                <a:spcPts val="0"/>
              </a:spcBef>
              <a:buNone/>
            </a:pPr>
            <a:r>
              <a:rPr lang="fr-CA" sz="2400" b="1" dirty="0"/>
              <a:t>2 – Table sectorielle (suite)</a:t>
            </a:r>
          </a:p>
          <a:p>
            <a:pPr marL="0" indent="0">
              <a:spcBef>
                <a:spcPts val="0"/>
              </a:spcBef>
              <a:buNone/>
            </a:pPr>
            <a:endParaRPr lang="fr-CA" sz="2400" b="1" dirty="0"/>
          </a:p>
          <a:p>
            <a:pPr marL="0" indent="0">
              <a:spcBef>
                <a:spcPts val="0"/>
              </a:spcBef>
              <a:buNone/>
            </a:pPr>
            <a:r>
              <a:rPr lang="fr-CA" sz="2400" b="1" dirty="0"/>
              <a:t>Sur l’autonomie professionnelle : </a:t>
            </a:r>
          </a:p>
          <a:p>
            <a:pPr marL="0" indent="0">
              <a:spcBef>
                <a:spcPts val="0"/>
              </a:spcBef>
              <a:buNone/>
            </a:pPr>
            <a:endParaRPr lang="fr-CA" sz="2400" b="1" dirty="0"/>
          </a:p>
          <a:p>
            <a:pPr>
              <a:spcBef>
                <a:spcPts val="0"/>
              </a:spcBef>
            </a:pPr>
            <a:r>
              <a:rPr lang="fr-CA" sz="2400" dirty="0"/>
              <a:t>Réduire la bureaucratisation;</a:t>
            </a:r>
          </a:p>
          <a:p>
            <a:pPr>
              <a:spcBef>
                <a:spcPts val="0"/>
              </a:spcBef>
            </a:pPr>
            <a:endParaRPr lang="fr-CA" sz="2400" dirty="0"/>
          </a:p>
          <a:p>
            <a:pPr>
              <a:spcBef>
                <a:spcPts val="0"/>
              </a:spcBef>
            </a:pPr>
            <a:r>
              <a:rPr lang="fr-CA" sz="2400" dirty="0"/>
              <a:t>Réduire la reddition de compte;</a:t>
            </a:r>
          </a:p>
          <a:p>
            <a:pPr marL="0" indent="0">
              <a:spcBef>
                <a:spcPts val="0"/>
              </a:spcBef>
              <a:buNone/>
            </a:pPr>
            <a:endParaRPr lang="fr-CA" sz="2400" dirty="0"/>
          </a:p>
          <a:p>
            <a:pPr>
              <a:spcBef>
                <a:spcPts val="0"/>
              </a:spcBef>
            </a:pPr>
            <a:r>
              <a:rPr lang="fr-CA" sz="2400" dirty="0"/>
              <a:t>Renforcer la place des enseignantes et des enseignants dans les instances du collège;</a:t>
            </a:r>
          </a:p>
          <a:p>
            <a:pPr>
              <a:spcBef>
                <a:spcPts val="0"/>
              </a:spcBef>
            </a:pPr>
            <a:endParaRPr lang="fr-CA" sz="2400" dirty="0"/>
          </a:p>
          <a:p>
            <a:pPr>
              <a:spcBef>
                <a:spcPts val="0"/>
              </a:spcBef>
            </a:pPr>
            <a:r>
              <a:rPr lang="fr-CA" sz="2400" dirty="0"/>
              <a:t>Défendre notre expertise disciplinaire et pédagogique, notamment en lien avec la RAC.</a:t>
            </a:r>
          </a:p>
          <a:p>
            <a:pPr>
              <a:spcBef>
                <a:spcPts val="0"/>
              </a:spcBef>
            </a:pPr>
            <a:endParaRPr lang="fr-CA" sz="2400" dirty="0"/>
          </a:p>
          <a:p>
            <a:pPr>
              <a:spcBef>
                <a:spcPts val="0"/>
              </a:spcBef>
            </a:pPr>
            <a:endParaRPr lang="fr-CA" sz="2400" dirty="0"/>
          </a:p>
          <a:p>
            <a:pPr>
              <a:spcBef>
                <a:spcPts val="0"/>
              </a:spcBef>
            </a:pPr>
            <a:endParaRPr lang="fr-CA" sz="2400"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23</a:t>
            </a:fld>
            <a:endParaRPr lang="fr-CA" dirty="0"/>
          </a:p>
        </p:txBody>
      </p:sp>
    </p:spTree>
    <p:extLst>
      <p:ext uri="{BB962C8B-B14F-4D97-AF65-F5344CB8AC3E}">
        <p14:creationId xmlns:p14="http://schemas.microsoft.com/office/powerpoint/2010/main" val="317623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416" y="548680"/>
            <a:ext cx="8642921" cy="792088"/>
          </a:xfrm>
        </p:spPr>
        <p:txBody>
          <a:bodyPr>
            <a:normAutofit fontScale="90000"/>
          </a:bodyPr>
          <a:lstStyle/>
          <a:p>
            <a:pPr algn="ctr"/>
            <a:r>
              <a:rPr lang="fr-CA" dirty="0"/>
              <a:t>Temps de travail de novembre 2018</a:t>
            </a:r>
            <a:br>
              <a:rPr lang="fr-CA" dirty="0"/>
            </a:br>
            <a:endParaRPr lang="fr-FR" dirty="0"/>
          </a:p>
        </p:txBody>
      </p:sp>
      <p:sp>
        <p:nvSpPr>
          <p:cNvPr id="3" name="Espace réservé du contenu 2"/>
          <p:cNvSpPr>
            <a:spLocks noGrp="1"/>
          </p:cNvSpPr>
          <p:nvPr>
            <p:ph idx="1"/>
          </p:nvPr>
        </p:nvSpPr>
        <p:spPr>
          <a:xfrm>
            <a:off x="264332" y="1484784"/>
            <a:ext cx="9793088" cy="5112568"/>
          </a:xfrm>
        </p:spPr>
        <p:txBody>
          <a:bodyPr>
            <a:normAutofit/>
          </a:bodyPr>
          <a:lstStyle/>
          <a:p>
            <a:pPr marL="0" indent="0">
              <a:spcBef>
                <a:spcPts val="0"/>
              </a:spcBef>
              <a:buNone/>
            </a:pPr>
            <a:r>
              <a:rPr lang="fr-CA" sz="2400" b="1" dirty="0"/>
              <a:t>3 - Quelle devrait être la priorité pour la prochaine négociation ?</a:t>
            </a:r>
          </a:p>
          <a:p>
            <a:pPr marL="0" indent="0">
              <a:spcBef>
                <a:spcPts val="0"/>
              </a:spcBef>
              <a:buNone/>
            </a:pPr>
            <a:endParaRPr lang="fr-CA" sz="2400" b="1" dirty="0"/>
          </a:p>
          <a:p>
            <a:pPr lvl="0">
              <a:spcBef>
                <a:spcPts val="0"/>
              </a:spcBef>
              <a:spcAft>
                <a:spcPts val="600"/>
              </a:spcAft>
            </a:pPr>
            <a:r>
              <a:rPr lang="fr-CA" sz="2400" u="sng" dirty="0"/>
              <a:t>À la table sectorielle</a:t>
            </a:r>
            <a:r>
              <a:rPr lang="fr-CA" sz="2400" dirty="0"/>
              <a:t> : </a:t>
            </a:r>
          </a:p>
          <a:p>
            <a:pPr marL="1079500" lvl="0" indent="-457200">
              <a:spcBef>
                <a:spcPts val="0"/>
              </a:spcBef>
              <a:buFont typeface="Wingdings" panose="05000000000000000000" pitchFamily="2" charset="2"/>
              <a:buChar char="§"/>
            </a:pPr>
            <a:r>
              <a:rPr lang="fr-CA" sz="2400" dirty="0"/>
              <a:t>la précarité;</a:t>
            </a:r>
          </a:p>
          <a:p>
            <a:pPr marL="1079500" lvl="0" indent="-457200">
              <a:spcBef>
                <a:spcPts val="0"/>
              </a:spcBef>
              <a:buFont typeface="Wingdings" panose="05000000000000000000" pitchFamily="2" charset="2"/>
              <a:buChar char="§"/>
            </a:pPr>
            <a:r>
              <a:rPr lang="fr-CA" sz="2400" dirty="0"/>
              <a:t>l’alourdissement de la tâche;</a:t>
            </a:r>
          </a:p>
          <a:p>
            <a:pPr marL="1079500" lvl="0" indent="-457200">
              <a:spcBef>
                <a:spcPts val="0"/>
              </a:spcBef>
              <a:buFont typeface="Wingdings" panose="05000000000000000000" pitchFamily="2" charset="2"/>
              <a:buChar char="§"/>
            </a:pPr>
            <a:r>
              <a:rPr lang="fr-CA" sz="2400" dirty="0"/>
              <a:t>la FC;</a:t>
            </a:r>
          </a:p>
          <a:p>
            <a:pPr marL="1079500" lvl="0" indent="-457200">
              <a:spcBef>
                <a:spcPts val="0"/>
              </a:spcBef>
              <a:buFont typeface="Wingdings" panose="05000000000000000000" pitchFamily="2" charset="2"/>
              <a:buChar char="§"/>
            </a:pPr>
            <a:r>
              <a:rPr lang="fr-CA" sz="2400" dirty="0"/>
              <a:t>les EESH;</a:t>
            </a:r>
          </a:p>
          <a:p>
            <a:pPr marL="1079500" lvl="0" indent="-457200">
              <a:spcBef>
                <a:spcPts val="0"/>
              </a:spcBef>
              <a:buFont typeface="Wingdings" panose="05000000000000000000" pitchFamily="2" charset="2"/>
              <a:buChar char="§"/>
            </a:pPr>
            <a:r>
              <a:rPr lang="fr-CA" sz="2400" dirty="0"/>
              <a:t>la survie du réseau et des cégeps en région.</a:t>
            </a:r>
          </a:p>
          <a:p>
            <a:pPr marL="0" indent="0">
              <a:spcBef>
                <a:spcPts val="0"/>
              </a:spcBef>
              <a:buNone/>
            </a:pPr>
            <a:r>
              <a:rPr lang="fr-CA" sz="2400" dirty="0"/>
              <a:t> </a:t>
            </a:r>
          </a:p>
          <a:p>
            <a:pPr lvl="0">
              <a:spcBef>
                <a:spcPts val="0"/>
              </a:spcBef>
              <a:spcAft>
                <a:spcPts val="600"/>
              </a:spcAft>
            </a:pPr>
            <a:r>
              <a:rPr lang="fr-CA" sz="2400" u="sng" dirty="0"/>
              <a:t>À la table centrale</a:t>
            </a:r>
            <a:r>
              <a:rPr lang="fr-CA" sz="2400" dirty="0"/>
              <a:t> : </a:t>
            </a:r>
          </a:p>
          <a:p>
            <a:pPr marL="1079500" lvl="0" indent="-450850">
              <a:spcBef>
                <a:spcPts val="0"/>
              </a:spcBef>
              <a:buFont typeface="Wingdings" panose="05000000000000000000" pitchFamily="2" charset="2"/>
              <a:buChar char="§"/>
            </a:pPr>
            <a:r>
              <a:rPr lang="fr-CA" sz="2400" dirty="0"/>
              <a:t>la précarité;</a:t>
            </a:r>
          </a:p>
          <a:p>
            <a:pPr marL="1079500" lvl="0" indent="-450850">
              <a:spcBef>
                <a:spcPts val="0"/>
              </a:spcBef>
              <a:buFont typeface="Wingdings" panose="05000000000000000000" pitchFamily="2" charset="2"/>
              <a:buChar char="§"/>
            </a:pPr>
            <a:r>
              <a:rPr lang="fr-CA" sz="2400" dirty="0"/>
              <a:t>les salaires;</a:t>
            </a:r>
          </a:p>
          <a:p>
            <a:pPr marL="1079500" lvl="0" indent="-450850">
              <a:spcBef>
                <a:spcPts val="0"/>
              </a:spcBef>
              <a:buFont typeface="Wingdings" panose="05000000000000000000" pitchFamily="2" charset="2"/>
              <a:buChar char="§"/>
            </a:pPr>
            <a:r>
              <a:rPr lang="fr-CA" sz="2400" dirty="0"/>
              <a:t>les luttes sociales</a:t>
            </a:r>
            <a:r>
              <a:rPr lang="fr-CA" dirty="0"/>
              <a:t>.</a:t>
            </a:r>
          </a:p>
          <a:p>
            <a:pPr>
              <a:spcBef>
                <a:spcPts val="0"/>
              </a:spcBef>
            </a:pPr>
            <a:endParaRPr lang="fr-CA"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24</a:t>
            </a:fld>
            <a:endParaRPr lang="fr-CA" dirty="0"/>
          </a:p>
        </p:txBody>
      </p:sp>
    </p:spTree>
    <p:extLst>
      <p:ext uri="{BB962C8B-B14F-4D97-AF65-F5344CB8AC3E}">
        <p14:creationId xmlns:p14="http://schemas.microsoft.com/office/powerpoint/2010/main" val="374819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7408" y="548680"/>
            <a:ext cx="8642921" cy="889255"/>
          </a:xfrm>
        </p:spPr>
        <p:txBody>
          <a:bodyPr>
            <a:normAutofit fontScale="90000"/>
          </a:bodyPr>
          <a:lstStyle/>
          <a:p>
            <a:pPr algn="ctr"/>
            <a:r>
              <a:rPr lang="fr-CA" dirty="0"/>
              <a:t>Temps de travail de novembre 2018</a:t>
            </a:r>
            <a:br>
              <a:rPr lang="fr-CA" dirty="0"/>
            </a:br>
            <a:endParaRPr lang="fr-FR" dirty="0"/>
          </a:p>
        </p:txBody>
      </p:sp>
      <p:sp>
        <p:nvSpPr>
          <p:cNvPr id="3" name="Espace réservé du contenu 2"/>
          <p:cNvSpPr>
            <a:spLocks noGrp="1"/>
          </p:cNvSpPr>
          <p:nvPr>
            <p:ph idx="1"/>
          </p:nvPr>
        </p:nvSpPr>
        <p:spPr>
          <a:xfrm>
            <a:off x="631082" y="1437935"/>
            <a:ext cx="8642920" cy="5367240"/>
          </a:xfrm>
        </p:spPr>
        <p:txBody>
          <a:bodyPr>
            <a:normAutofit/>
          </a:bodyPr>
          <a:lstStyle/>
          <a:p>
            <a:pPr marL="0" indent="0">
              <a:buNone/>
            </a:pPr>
            <a:r>
              <a:rPr lang="fr-CA" sz="2400" b="1" dirty="0"/>
              <a:t>4 - Comment souhaitez-vous que se déroule la négociation (communication, information, mobilisation, alliances, consultation, etc.)</a:t>
            </a:r>
          </a:p>
          <a:p>
            <a:pPr marL="0" indent="0">
              <a:spcBef>
                <a:spcPts val="0"/>
              </a:spcBef>
              <a:buNone/>
            </a:pPr>
            <a:endParaRPr lang="fr-CA" sz="2400" b="1" dirty="0"/>
          </a:p>
          <a:p>
            <a:pPr lvl="0"/>
            <a:r>
              <a:rPr lang="fr-CA" sz="2400" b="1" dirty="0"/>
              <a:t>Du bas vers le haut :</a:t>
            </a:r>
            <a:r>
              <a:rPr lang="fr-CA" sz="2400" dirty="0"/>
              <a:t> </a:t>
            </a:r>
          </a:p>
          <a:p>
            <a:pPr marL="363538" indent="0">
              <a:buNone/>
            </a:pPr>
            <a:r>
              <a:rPr lang="fr-CA" sz="2400" dirty="0"/>
              <a:t>la fin des négociations doit être </a:t>
            </a:r>
            <a:r>
              <a:rPr lang="fr-CA" sz="2400" b="1" dirty="0"/>
              <a:t>décidée par les assemblées</a:t>
            </a:r>
            <a:r>
              <a:rPr lang="fr-CA" sz="2400" dirty="0"/>
              <a:t>, pas juste par le Front commun, la table  centrale ou le regroupement, et ce, en imposant notre agenda et notre </a:t>
            </a:r>
            <a:r>
              <a:rPr lang="fr-CA" sz="2400" b="1" dirty="0"/>
              <a:t>culture pour le rythme </a:t>
            </a:r>
            <a:r>
              <a:rPr lang="fr-CA" sz="2400" dirty="0"/>
              <a:t>de la négociation;</a:t>
            </a:r>
          </a:p>
          <a:p>
            <a:pPr marL="0" lvl="0" indent="0">
              <a:buNone/>
            </a:pPr>
            <a:endParaRPr lang="fr-CA" dirty="0"/>
          </a:p>
          <a:p>
            <a:pPr marL="0" lvl="0" indent="0">
              <a:buNone/>
            </a:pPr>
            <a:endParaRPr lang="fr-CA" sz="2400" dirty="0"/>
          </a:p>
          <a:p>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25</a:t>
            </a:fld>
            <a:endParaRPr lang="fr-CA" dirty="0"/>
          </a:p>
        </p:txBody>
      </p:sp>
    </p:spTree>
    <p:extLst>
      <p:ext uri="{BB962C8B-B14F-4D97-AF65-F5344CB8AC3E}">
        <p14:creationId xmlns:p14="http://schemas.microsoft.com/office/powerpoint/2010/main" val="377600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31082" y="692696"/>
            <a:ext cx="8642920" cy="6159796"/>
          </a:xfrm>
        </p:spPr>
        <p:txBody>
          <a:bodyPr>
            <a:normAutofit/>
          </a:bodyPr>
          <a:lstStyle/>
          <a:p>
            <a:pPr marL="0" lvl="0" indent="0">
              <a:buNone/>
            </a:pPr>
            <a:r>
              <a:rPr lang="fr-CA" dirty="0"/>
              <a:t>(suite)</a:t>
            </a:r>
          </a:p>
          <a:p>
            <a:pPr marL="0" lvl="0" indent="0">
              <a:buNone/>
            </a:pPr>
            <a:endParaRPr lang="fr-CA" dirty="0"/>
          </a:p>
          <a:p>
            <a:pPr marL="0" lvl="0" indent="0">
              <a:buNone/>
            </a:pPr>
            <a:endParaRPr lang="fr-CA" dirty="0"/>
          </a:p>
          <a:p>
            <a:pPr lvl="0">
              <a:spcBef>
                <a:spcPts val="0"/>
              </a:spcBef>
            </a:pPr>
            <a:r>
              <a:rPr lang="fr-CA" sz="2400" b="1" dirty="0"/>
              <a:t>Réfléchir</a:t>
            </a:r>
            <a:r>
              <a:rPr lang="fr-CA" sz="2400" dirty="0"/>
              <a:t> à d’autres moyens de pression en plus de la grève; </a:t>
            </a:r>
          </a:p>
          <a:p>
            <a:pPr marL="0" lvl="0" indent="0">
              <a:spcBef>
                <a:spcPts val="0"/>
              </a:spcBef>
              <a:buNone/>
            </a:pPr>
            <a:endParaRPr lang="fr-CA" sz="2400" dirty="0"/>
          </a:p>
          <a:p>
            <a:pPr lvl="0">
              <a:spcBef>
                <a:spcPts val="0"/>
              </a:spcBef>
            </a:pPr>
            <a:r>
              <a:rPr lang="fr-CA" sz="2400" dirty="0"/>
              <a:t>Construire et maintenir un </a:t>
            </a:r>
            <a:r>
              <a:rPr lang="fr-CA" sz="2400" b="1" dirty="0"/>
              <a:t>rapport de force</a:t>
            </a:r>
            <a:r>
              <a:rPr lang="fr-CA" sz="2400" dirty="0"/>
              <a:t>;</a:t>
            </a:r>
          </a:p>
          <a:p>
            <a:pPr lvl="0">
              <a:spcBef>
                <a:spcPts val="0"/>
              </a:spcBef>
            </a:pPr>
            <a:endParaRPr lang="fr-CA" sz="2400" dirty="0"/>
          </a:p>
          <a:p>
            <a:pPr lvl="0">
              <a:spcBef>
                <a:spcPts val="0"/>
              </a:spcBef>
            </a:pPr>
            <a:r>
              <a:rPr lang="fr-CA" sz="2400" b="1" dirty="0"/>
              <a:t>Coordonner</a:t>
            </a:r>
            <a:r>
              <a:rPr lang="fr-CA" sz="2400" dirty="0"/>
              <a:t> les journées de grève avec les autres corps d’emploi au cégep;</a:t>
            </a:r>
          </a:p>
          <a:p>
            <a:pPr lvl="0">
              <a:spcBef>
                <a:spcPts val="0"/>
              </a:spcBef>
            </a:pPr>
            <a:endParaRPr lang="fr-CA" sz="2400" dirty="0"/>
          </a:p>
          <a:p>
            <a:pPr lvl="0">
              <a:spcBef>
                <a:spcPts val="0"/>
              </a:spcBef>
            </a:pPr>
            <a:r>
              <a:rPr lang="fr-CA" sz="2400" b="1" dirty="0"/>
              <a:t>Créer des mobilisations </a:t>
            </a:r>
            <a:r>
              <a:rPr lang="fr-CA" sz="2400" dirty="0"/>
              <a:t>et des actions solidaires avec les autres fédérations ou associations;</a:t>
            </a:r>
          </a:p>
          <a:p>
            <a:pPr lvl="0"/>
            <a:endParaRPr lang="fr-CA" sz="2400" dirty="0"/>
          </a:p>
          <a:p>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26</a:t>
            </a:fld>
            <a:endParaRPr lang="fr-CA" dirty="0"/>
          </a:p>
        </p:txBody>
      </p:sp>
    </p:spTree>
    <p:extLst>
      <p:ext uri="{BB962C8B-B14F-4D97-AF65-F5344CB8AC3E}">
        <p14:creationId xmlns:p14="http://schemas.microsoft.com/office/powerpoint/2010/main" val="331395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31082" y="451513"/>
            <a:ext cx="9209334" cy="6353662"/>
          </a:xfrm>
        </p:spPr>
        <p:txBody>
          <a:bodyPr>
            <a:normAutofit/>
          </a:bodyPr>
          <a:lstStyle/>
          <a:p>
            <a:pPr marL="0" indent="0">
              <a:buNone/>
            </a:pPr>
            <a:r>
              <a:rPr lang="fr-CA" dirty="0"/>
              <a:t>(suite)</a:t>
            </a:r>
          </a:p>
          <a:p>
            <a:pPr marL="0" indent="0">
              <a:buNone/>
            </a:pPr>
            <a:endParaRPr lang="fr-CA" dirty="0"/>
          </a:p>
          <a:p>
            <a:pPr marL="0" indent="0">
              <a:buNone/>
            </a:pPr>
            <a:endParaRPr lang="fr-CA" dirty="0"/>
          </a:p>
          <a:p>
            <a:pPr marL="0" indent="0">
              <a:buNone/>
            </a:pPr>
            <a:endParaRPr lang="fr-CA" dirty="0"/>
          </a:p>
          <a:p>
            <a:pPr>
              <a:spcBef>
                <a:spcPts val="0"/>
              </a:spcBef>
            </a:pPr>
            <a:r>
              <a:rPr lang="fr-CA" sz="2400" dirty="0"/>
              <a:t>Réfléchir aux </a:t>
            </a:r>
            <a:r>
              <a:rPr lang="fr-CA" sz="2400" b="1" dirty="0"/>
              <a:t>mécanismes de consultation </a:t>
            </a:r>
            <a:r>
              <a:rPr lang="fr-CA" sz="2400" dirty="0"/>
              <a:t>des AG;</a:t>
            </a:r>
          </a:p>
          <a:p>
            <a:pPr>
              <a:spcBef>
                <a:spcPts val="0"/>
              </a:spcBef>
            </a:pPr>
            <a:endParaRPr lang="fr-CA" sz="2400" dirty="0"/>
          </a:p>
          <a:p>
            <a:pPr lvl="0">
              <a:spcBef>
                <a:spcPts val="0"/>
              </a:spcBef>
            </a:pPr>
            <a:endParaRPr lang="fr-CA" sz="2400" dirty="0"/>
          </a:p>
          <a:p>
            <a:pPr lvl="0">
              <a:spcBef>
                <a:spcPts val="0"/>
              </a:spcBef>
            </a:pPr>
            <a:r>
              <a:rPr lang="fr-CA" sz="2400" dirty="0"/>
              <a:t>Élaborer de </a:t>
            </a:r>
            <a:r>
              <a:rPr lang="fr-CA" sz="2400" b="1" dirty="0"/>
              <a:t>bons outils </a:t>
            </a:r>
            <a:r>
              <a:rPr lang="fr-CA" sz="2400" dirty="0"/>
              <a:t>d’information, utiliser l’humour;</a:t>
            </a:r>
          </a:p>
          <a:p>
            <a:pPr lvl="0">
              <a:spcBef>
                <a:spcPts val="0"/>
              </a:spcBef>
            </a:pPr>
            <a:endParaRPr lang="fr-CA" sz="2400" dirty="0"/>
          </a:p>
          <a:p>
            <a:pPr lvl="0">
              <a:spcBef>
                <a:spcPts val="0"/>
              </a:spcBef>
            </a:pPr>
            <a:endParaRPr lang="fr-CA" sz="2400" dirty="0"/>
          </a:p>
          <a:p>
            <a:pPr lvl="0">
              <a:spcBef>
                <a:spcPts val="0"/>
              </a:spcBef>
            </a:pPr>
            <a:r>
              <a:rPr lang="fr-CA" sz="2400" dirty="0"/>
              <a:t>Se préparer à une </a:t>
            </a:r>
            <a:r>
              <a:rPr lang="fr-CA" sz="2400" b="1" dirty="0"/>
              <a:t>loi spéciale</a:t>
            </a:r>
            <a:r>
              <a:rPr lang="fr-CA" sz="2400" dirty="0"/>
              <a:t>, outiller les membres quant à la judiciarisation (injonctions et autres);</a:t>
            </a:r>
          </a:p>
          <a:p>
            <a:pPr lvl="0">
              <a:spcBef>
                <a:spcPts val="0"/>
              </a:spcBef>
            </a:pPr>
            <a:endParaRPr lang="fr-CA" sz="2400" dirty="0"/>
          </a:p>
          <a:p>
            <a:pPr marL="0" lvl="0" indent="0">
              <a:spcBef>
                <a:spcPts val="0"/>
              </a:spcBef>
              <a:buNone/>
            </a:pPr>
            <a:endParaRPr lang="fr-CA" sz="2400" dirty="0"/>
          </a:p>
          <a:p>
            <a:pPr lvl="0">
              <a:spcBef>
                <a:spcPts val="0"/>
              </a:spcBef>
            </a:pPr>
            <a:r>
              <a:rPr lang="fr-CA" sz="2400" dirty="0"/>
              <a:t>Travailler à la création d’</a:t>
            </a:r>
            <a:r>
              <a:rPr lang="fr-CA" sz="2400" b="1" dirty="0"/>
              <a:t>alliances</a:t>
            </a:r>
            <a:r>
              <a:rPr lang="fr-CA" sz="2400" dirty="0"/>
              <a:t>.</a:t>
            </a:r>
          </a:p>
          <a:p>
            <a:pPr lvl="0"/>
            <a:endParaRPr lang="fr-CA" sz="2400" dirty="0"/>
          </a:p>
          <a:p>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27</a:t>
            </a:fld>
            <a:endParaRPr lang="fr-CA" dirty="0"/>
          </a:p>
        </p:txBody>
      </p:sp>
    </p:spTree>
    <p:extLst>
      <p:ext uri="{BB962C8B-B14F-4D97-AF65-F5344CB8AC3E}">
        <p14:creationId xmlns:p14="http://schemas.microsoft.com/office/powerpoint/2010/main" val="330265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3432" y="548680"/>
            <a:ext cx="8642921" cy="889255"/>
          </a:xfrm>
        </p:spPr>
        <p:txBody>
          <a:bodyPr>
            <a:normAutofit fontScale="90000"/>
          </a:bodyPr>
          <a:lstStyle/>
          <a:p>
            <a:pPr algn="ctr"/>
            <a:r>
              <a:rPr lang="fr-CA" dirty="0"/>
              <a:t>Temps de travail de novembre 2018</a:t>
            </a:r>
            <a:br>
              <a:rPr lang="fr-CA" dirty="0"/>
            </a:br>
            <a:endParaRPr lang="fr-FR" dirty="0"/>
          </a:p>
        </p:txBody>
      </p:sp>
      <p:sp>
        <p:nvSpPr>
          <p:cNvPr id="3" name="Espace réservé du contenu 2"/>
          <p:cNvSpPr>
            <a:spLocks noGrp="1"/>
          </p:cNvSpPr>
          <p:nvPr>
            <p:ph idx="1"/>
          </p:nvPr>
        </p:nvSpPr>
        <p:spPr>
          <a:xfrm>
            <a:off x="839416" y="1340768"/>
            <a:ext cx="8642920" cy="5497264"/>
          </a:xfrm>
        </p:spPr>
        <p:txBody>
          <a:bodyPr>
            <a:normAutofit/>
          </a:bodyPr>
          <a:lstStyle/>
          <a:p>
            <a:pPr marL="0" indent="0">
              <a:spcBef>
                <a:spcPts val="0"/>
              </a:spcBef>
              <a:buNone/>
            </a:pPr>
            <a:r>
              <a:rPr lang="fr-CA" sz="2400" b="1" dirty="0"/>
              <a:t>5 - Quels sont les obstacles à l’intégration de la formation continue au secteur régulier chez vous (</a:t>
            </a:r>
            <a:r>
              <a:rPr lang="fr-FR" b="1" dirty="0"/>
              <a:t>et quels éléments pourraient favoriser une telle intégration? )</a:t>
            </a:r>
            <a:r>
              <a:rPr lang="fr-CA" sz="2400" b="1" dirty="0"/>
              <a:t>?</a:t>
            </a:r>
          </a:p>
          <a:p>
            <a:pPr marL="0" indent="0">
              <a:spcBef>
                <a:spcPts val="0"/>
              </a:spcBef>
              <a:buNone/>
            </a:pPr>
            <a:endParaRPr lang="fr-CA" sz="2400" b="1" dirty="0"/>
          </a:p>
          <a:p>
            <a:pPr marL="0" indent="0">
              <a:spcBef>
                <a:spcPts val="0"/>
              </a:spcBef>
              <a:buNone/>
            </a:pPr>
            <a:endParaRPr lang="fr-CA" sz="2400" b="1" dirty="0"/>
          </a:p>
          <a:p>
            <a:pPr>
              <a:spcBef>
                <a:spcPts val="0"/>
              </a:spcBef>
            </a:pPr>
            <a:r>
              <a:rPr lang="fr-CA" sz="2400" dirty="0"/>
              <a:t>Deux façons de comprendre l’intégration : intégration au régulier ou équité salariale;</a:t>
            </a:r>
          </a:p>
          <a:p>
            <a:pPr>
              <a:spcBef>
                <a:spcPts val="0"/>
              </a:spcBef>
            </a:pPr>
            <a:endParaRPr lang="fr-CA" sz="2400" dirty="0"/>
          </a:p>
          <a:p>
            <a:pPr lvl="0">
              <a:spcBef>
                <a:spcPts val="0"/>
              </a:spcBef>
            </a:pPr>
            <a:r>
              <a:rPr lang="fr-CA" sz="2400" dirty="0"/>
              <a:t>Certaines personnes chargées de cours ne veulent pas s’impliquer davantage;</a:t>
            </a:r>
          </a:p>
          <a:p>
            <a:pPr lvl="0">
              <a:spcBef>
                <a:spcPts val="0"/>
              </a:spcBef>
            </a:pPr>
            <a:endParaRPr lang="fr-CA" sz="2400" dirty="0"/>
          </a:p>
          <a:p>
            <a:pPr lvl="0">
              <a:spcBef>
                <a:spcPts val="0"/>
              </a:spcBef>
            </a:pPr>
            <a:r>
              <a:rPr lang="fr-CA" sz="2400" dirty="0"/>
              <a:t>La sélection des enseignantes et des enseignants à la FC ne se fait pas avec les mêmes critères qu’au régulier;</a:t>
            </a:r>
          </a:p>
          <a:p>
            <a:pPr marL="0" lvl="0" indent="0">
              <a:spcBef>
                <a:spcPts val="0"/>
              </a:spcBef>
              <a:buNone/>
            </a:pPr>
            <a:endParaRPr lang="fr-CA" sz="2400" dirty="0"/>
          </a:p>
          <a:p>
            <a:pPr lvl="0">
              <a:spcBef>
                <a:spcPts val="0"/>
              </a:spcBef>
            </a:pPr>
            <a:endParaRPr lang="fr-CA" sz="2400"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28</a:t>
            </a:fld>
            <a:endParaRPr lang="fr-CA" dirty="0"/>
          </a:p>
        </p:txBody>
      </p:sp>
    </p:spTree>
    <p:extLst>
      <p:ext uri="{BB962C8B-B14F-4D97-AF65-F5344CB8AC3E}">
        <p14:creationId xmlns:p14="http://schemas.microsoft.com/office/powerpoint/2010/main" val="168599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9416" y="1437935"/>
            <a:ext cx="9577064" cy="5087409"/>
          </a:xfrm>
        </p:spPr>
        <p:txBody>
          <a:bodyPr>
            <a:normAutofit/>
          </a:bodyPr>
          <a:lstStyle/>
          <a:p>
            <a:pPr marL="0" indent="0">
              <a:spcBef>
                <a:spcPts val="0"/>
              </a:spcBef>
              <a:buNone/>
            </a:pPr>
            <a:endParaRPr lang="fr-CA" sz="2400" b="1" dirty="0"/>
          </a:p>
          <a:p>
            <a:pPr lvl="0">
              <a:spcBef>
                <a:spcPts val="0"/>
              </a:spcBef>
            </a:pPr>
            <a:r>
              <a:rPr lang="fr-CA" sz="2400" dirty="0"/>
              <a:t>Travail à faire pour clarifier les demandes et leurs impacts; </a:t>
            </a:r>
          </a:p>
          <a:p>
            <a:pPr lvl="0">
              <a:spcBef>
                <a:spcPts val="0"/>
              </a:spcBef>
            </a:pPr>
            <a:endParaRPr lang="fr-CA" sz="2400" dirty="0"/>
          </a:p>
          <a:p>
            <a:pPr lvl="0">
              <a:spcBef>
                <a:spcPts val="0"/>
              </a:spcBef>
            </a:pPr>
            <a:endParaRPr lang="fr-CA" sz="2400" dirty="0"/>
          </a:p>
          <a:p>
            <a:pPr lvl="0">
              <a:spcBef>
                <a:spcPts val="0"/>
              </a:spcBef>
            </a:pPr>
            <a:r>
              <a:rPr lang="fr-CA" sz="2400" dirty="0"/>
              <a:t>Les profs de la FC ne sont pas aux AG;</a:t>
            </a:r>
          </a:p>
          <a:p>
            <a:pPr lvl="0">
              <a:spcBef>
                <a:spcPts val="0"/>
              </a:spcBef>
            </a:pPr>
            <a:endParaRPr lang="fr-CA" sz="2400" dirty="0"/>
          </a:p>
          <a:p>
            <a:pPr lvl="0">
              <a:spcBef>
                <a:spcPts val="0"/>
              </a:spcBef>
            </a:pPr>
            <a:endParaRPr lang="fr-CA" sz="2400" dirty="0"/>
          </a:p>
          <a:p>
            <a:pPr lvl="0">
              <a:spcBef>
                <a:spcPts val="0"/>
              </a:spcBef>
            </a:pPr>
            <a:r>
              <a:rPr lang="fr-CA" sz="2400" dirty="0"/>
              <a:t>Le rôle donnée aux CP à la FC dans certains collèges.</a:t>
            </a:r>
          </a:p>
          <a:p>
            <a:pPr lvl="0">
              <a:spcBef>
                <a:spcPts val="0"/>
              </a:spcBef>
            </a:pPr>
            <a:endParaRPr lang="fr-CA" sz="2400" dirty="0"/>
          </a:p>
          <a:p>
            <a:pPr lvl="0">
              <a:spcBef>
                <a:spcPts val="0"/>
              </a:spcBef>
            </a:pPr>
            <a:endParaRPr lang="fr-CA" sz="2400" dirty="0"/>
          </a:p>
          <a:p>
            <a:pPr lvl="0">
              <a:spcBef>
                <a:spcPts val="0"/>
              </a:spcBef>
            </a:pPr>
            <a:endParaRPr lang="fr-CA" sz="2400" dirty="0"/>
          </a:p>
          <a:p>
            <a:pPr lvl="0">
              <a:spcBef>
                <a:spcPts val="0"/>
              </a:spcBef>
            </a:pPr>
            <a:endParaRPr lang="fr-CA" sz="2400" dirty="0"/>
          </a:p>
          <a:p>
            <a:pPr>
              <a:spcBef>
                <a:spcPts val="0"/>
              </a:spcBef>
            </a:pPr>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29</a:t>
            </a:fld>
            <a:endParaRPr lang="fr-CA" dirty="0"/>
          </a:p>
        </p:txBody>
      </p:sp>
    </p:spTree>
    <p:extLst>
      <p:ext uri="{BB962C8B-B14F-4D97-AF65-F5344CB8AC3E}">
        <p14:creationId xmlns:p14="http://schemas.microsoft.com/office/powerpoint/2010/main" val="293479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1424" y="548680"/>
            <a:ext cx="8642921" cy="889255"/>
          </a:xfrm>
        </p:spPr>
        <p:txBody>
          <a:bodyPr>
            <a:normAutofit fontScale="90000"/>
          </a:bodyPr>
          <a:lstStyle/>
          <a:p>
            <a:pPr algn="ctr"/>
            <a:r>
              <a:rPr lang="fr-CA" dirty="0"/>
              <a:t>Temps de travail sur la négociation</a:t>
            </a:r>
            <a:br>
              <a:rPr lang="fr-CA" dirty="0"/>
            </a:br>
            <a:endParaRPr lang="fr-FR" dirty="0"/>
          </a:p>
        </p:txBody>
      </p:sp>
      <p:sp>
        <p:nvSpPr>
          <p:cNvPr id="3" name="Espace réservé du contenu 2"/>
          <p:cNvSpPr>
            <a:spLocks noGrp="1"/>
          </p:cNvSpPr>
          <p:nvPr>
            <p:ph idx="1"/>
          </p:nvPr>
        </p:nvSpPr>
        <p:spPr>
          <a:xfrm>
            <a:off x="631082" y="1463018"/>
            <a:ext cx="8642920" cy="4968552"/>
          </a:xfrm>
        </p:spPr>
        <p:txBody>
          <a:bodyPr>
            <a:normAutofit/>
          </a:bodyPr>
          <a:lstStyle/>
          <a:p>
            <a:pPr marL="0" indent="0">
              <a:buNone/>
            </a:pPr>
            <a:endParaRPr lang="fr-CA" sz="2400" b="1" dirty="0"/>
          </a:p>
          <a:p>
            <a:pPr marL="0" indent="0">
              <a:buNone/>
            </a:pPr>
            <a:endParaRPr lang="fr-CA" sz="2400" b="1" dirty="0"/>
          </a:p>
          <a:p>
            <a:pPr marL="0" indent="0" algn="ctr">
              <a:buNone/>
            </a:pPr>
            <a:r>
              <a:rPr lang="fr-CA" sz="2400" b="1" dirty="0"/>
              <a:t>Retour de consultation !</a:t>
            </a:r>
          </a:p>
          <a:p>
            <a:pPr lvl="0"/>
            <a:endParaRPr lang="fr-CA" sz="2400" dirty="0"/>
          </a:p>
          <a:p>
            <a:endParaRPr lang="fr-CA" sz="2400" dirty="0"/>
          </a:p>
        </p:txBody>
      </p:sp>
      <p:sp>
        <p:nvSpPr>
          <p:cNvPr id="6" name="Espace réservé du numéro de diapositive 5"/>
          <p:cNvSpPr>
            <a:spLocks noGrp="1"/>
          </p:cNvSpPr>
          <p:nvPr>
            <p:ph type="sldNum" sz="quarter" idx="12"/>
          </p:nvPr>
        </p:nvSpPr>
        <p:spPr/>
        <p:txBody>
          <a:bodyPr/>
          <a:lstStyle/>
          <a:p>
            <a:fld id="{701FEAA3-517A-4734-9F45-DC2301D650D5}" type="slidenum">
              <a:rPr lang="fr-CA" smtClean="0"/>
              <a:pPr/>
              <a:t>30</a:t>
            </a:fld>
            <a:endParaRPr lang="fr-CA" dirty="0"/>
          </a:p>
        </p:txBody>
      </p:sp>
    </p:spTree>
    <p:extLst>
      <p:ext uri="{BB962C8B-B14F-4D97-AF65-F5344CB8AC3E}">
        <p14:creationId xmlns:p14="http://schemas.microsoft.com/office/powerpoint/2010/main" val="1879612488"/>
      </p:ext>
    </p:extLst>
  </p:cSld>
  <p:clrMapOvr>
    <a:masterClrMapping/>
  </p:clrMapOvr>
</p:sld>
</file>

<file path=ppt/theme/theme1.xml><?xml version="1.0" encoding="utf-8"?>
<a:theme xmlns:a="http://schemas.openxmlformats.org/drawingml/2006/main" name="Facette">
  <a:themeElements>
    <a:clrScheme name="Vert">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2786</TotalTime>
  <Words>1009</Words>
  <Application>Microsoft Office PowerPoint</Application>
  <PresentationFormat>Grand écran</PresentationFormat>
  <Paragraphs>329</Paragraphs>
  <Slides>30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30</vt:i4>
      </vt:variant>
    </vt:vector>
  </HeadingPairs>
  <TitlesOfParts>
    <vt:vector size="36" baseType="lpstr">
      <vt:lpstr>Arial</vt:lpstr>
      <vt:lpstr>Calibri</vt:lpstr>
      <vt:lpstr>Trebuchet MS</vt:lpstr>
      <vt:lpstr>Wingdings</vt:lpstr>
      <vt:lpstr>Wingdings 3</vt:lpstr>
      <vt:lpstr>Facette</vt:lpstr>
      <vt:lpstr>Négociation 2020</vt:lpstr>
      <vt:lpstr>Le comité de négociation et de mobilisation</vt:lpstr>
      <vt:lpstr>Anne-Marie Bélanger</vt:lpstr>
      <vt:lpstr>Josée Déziel</vt:lpstr>
      <vt:lpstr>Phil Lagogiannis</vt:lpstr>
      <vt:lpstr>Sébastien Manka</vt:lpstr>
      <vt:lpstr>Luc Vandal</vt:lpstr>
      <vt:lpstr>État des travaux du comité</vt:lpstr>
      <vt:lpstr>Préparation de la négo en cinq temps</vt:lpstr>
      <vt:lpstr>Plan de travail (à court terme) du comité de négo et de mob</vt:lpstr>
      <vt:lpstr>Temps de travail: Le contexte</vt:lpstr>
      <vt:lpstr>Temps de travail: Le contexte</vt:lpstr>
      <vt:lpstr>Temps de travail de novembre 2018 Un retour</vt:lpstr>
      <vt:lpstr>Temps de travail de novembre 2018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Temps de travail de novembre 2018 </vt:lpstr>
      <vt:lpstr>Temps de travail de novembre 2018 </vt:lpstr>
      <vt:lpstr>Présentation PowerPoint</vt:lpstr>
      <vt:lpstr>Présentation PowerPoint</vt:lpstr>
      <vt:lpstr>Temps de travail de novembre 2018 </vt:lpstr>
      <vt:lpstr>Présentation PowerPoint</vt:lpstr>
      <vt:lpstr>Temps de travail sur la négociation </vt:lpstr>
    </vt:vector>
  </TitlesOfParts>
  <Company>CSN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François-Olivier Chené</dc:creator>
  <cp:lastModifiedBy>Ariane Bilodeau</cp:lastModifiedBy>
  <cp:revision>231</cp:revision>
  <cp:lastPrinted>2019-01-21T16:51:35Z</cp:lastPrinted>
  <dcterms:created xsi:type="dcterms:W3CDTF">2014-02-04T20:15:29Z</dcterms:created>
  <dcterms:modified xsi:type="dcterms:W3CDTF">2019-01-28T20:57:58Z</dcterms:modified>
</cp:coreProperties>
</file>