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handoutMasterIdLst>
    <p:handoutMasterId r:id="rId20"/>
  </p:handoutMasterIdLst>
  <p:sldIdLst>
    <p:sldId id="256" r:id="rId2"/>
    <p:sldId id="273" r:id="rId3"/>
    <p:sldId id="278" r:id="rId4"/>
    <p:sldId id="279" r:id="rId5"/>
    <p:sldId id="280" r:id="rId6"/>
    <p:sldId id="282" r:id="rId7"/>
    <p:sldId id="298" r:id="rId8"/>
    <p:sldId id="284" r:id="rId9"/>
    <p:sldId id="289" r:id="rId10"/>
    <p:sldId id="290" r:id="rId11"/>
    <p:sldId id="305" r:id="rId12"/>
    <p:sldId id="260" r:id="rId13"/>
    <p:sldId id="263" r:id="rId14"/>
    <p:sldId id="301" r:id="rId15"/>
    <p:sldId id="302" r:id="rId16"/>
    <p:sldId id="303" r:id="rId17"/>
    <p:sldId id="306" r:id="rId18"/>
    <p:sldId id="308" r:id="rId19"/>
  </p:sldIdLst>
  <p:sldSz cx="9144000" cy="6858000" type="screen4x3"/>
  <p:notesSz cx="7023100" cy="93091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856" autoAdjust="0"/>
    <p:restoredTop sz="94660"/>
  </p:normalViewPr>
  <p:slideViewPr>
    <p:cSldViewPr>
      <p:cViewPr>
        <p:scale>
          <a:sx n="76" d="100"/>
          <a:sy n="76" d="100"/>
        </p:scale>
        <p:origin x="-1194" y="1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3043238" cy="465138"/>
          </a:xfrm>
          <a:prstGeom prst="rect">
            <a:avLst/>
          </a:prstGeom>
        </p:spPr>
        <p:txBody>
          <a:bodyPr vert="horz" lIns="91440" tIns="45720" rIns="91440" bIns="45720" rtlCol="0"/>
          <a:lstStyle>
            <a:lvl1pPr algn="l">
              <a:defRPr sz="1200"/>
            </a:lvl1pPr>
          </a:lstStyle>
          <a:p>
            <a:endParaRPr lang="fr-CA"/>
          </a:p>
        </p:txBody>
      </p:sp>
      <p:sp>
        <p:nvSpPr>
          <p:cNvPr id="3" name="Espace réservé de la date 2"/>
          <p:cNvSpPr>
            <a:spLocks noGrp="1"/>
          </p:cNvSpPr>
          <p:nvPr>
            <p:ph type="dt" sz="quarter" idx="1"/>
          </p:nvPr>
        </p:nvSpPr>
        <p:spPr>
          <a:xfrm>
            <a:off x="3978275" y="0"/>
            <a:ext cx="3043238" cy="465138"/>
          </a:xfrm>
          <a:prstGeom prst="rect">
            <a:avLst/>
          </a:prstGeom>
        </p:spPr>
        <p:txBody>
          <a:bodyPr vert="horz" lIns="91440" tIns="45720" rIns="91440" bIns="45720" rtlCol="0"/>
          <a:lstStyle>
            <a:lvl1pPr algn="r">
              <a:defRPr sz="1200"/>
            </a:lvl1pPr>
          </a:lstStyle>
          <a:p>
            <a:fld id="{04B00736-A82C-4DAF-B8CE-57925E8EDECE}" type="datetimeFigureOut">
              <a:rPr lang="fr-FR" smtClean="0"/>
              <a:pPr/>
              <a:t>12/09/2013</a:t>
            </a:fld>
            <a:endParaRPr lang="fr-CA"/>
          </a:p>
        </p:txBody>
      </p:sp>
      <p:sp>
        <p:nvSpPr>
          <p:cNvPr id="4" name="Espace réservé du pied de page 3"/>
          <p:cNvSpPr>
            <a:spLocks noGrp="1"/>
          </p:cNvSpPr>
          <p:nvPr>
            <p:ph type="ftr" sz="quarter" idx="2"/>
          </p:nvPr>
        </p:nvSpPr>
        <p:spPr>
          <a:xfrm>
            <a:off x="0" y="8842375"/>
            <a:ext cx="3043238" cy="465138"/>
          </a:xfrm>
          <a:prstGeom prst="rect">
            <a:avLst/>
          </a:prstGeom>
        </p:spPr>
        <p:txBody>
          <a:bodyPr vert="horz" lIns="91440" tIns="45720" rIns="91440" bIns="45720" rtlCol="0" anchor="b"/>
          <a:lstStyle>
            <a:lvl1pPr algn="l">
              <a:defRPr sz="1200"/>
            </a:lvl1pPr>
          </a:lstStyle>
          <a:p>
            <a:endParaRPr lang="fr-CA"/>
          </a:p>
        </p:txBody>
      </p:sp>
      <p:sp>
        <p:nvSpPr>
          <p:cNvPr id="5" name="Espace réservé du numéro de diapositive 4"/>
          <p:cNvSpPr>
            <a:spLocks noGrp="1"/>
          </p:cNvSpPr>
          <p:nvPr>
            <p:ph type="sldNum" sz="quarter" idx="3"/>
          </p:nvPr>
        </p:nvSpPr>
        <p:spPr>
          <a:xfrm>
            <a:off x="3978275" y="8842375"/>
            <a:ext cx="3043238" cy="465138"/>
          </a:xfrm>
          <a:prstGeom prst="rect">
            <a:avLst/>
          </a:prstGeom>
        </p:spPr>
        <p:txBody>
          <a:bodyPr vert="horz" lIns="91440" tIns="45720" rIns="91440" bIns="45720" rtlCol="0" anchor="b"/>
          <a:lstStyle>
            <a:lvl1pPr algn="r">
              <a:defRPr sz="1200"/>
            </a:lvl1pPr>
          </a:lstStyle>
          <a:p>
            <a:fld id="{3B54C793-9C6F-483D-96E1-B1E37D71E43C}" type="slidenum">
              <a:rPr lang="fr-CA" smtClean="0"/>
              <a:pPr/>
              <a:t>‹N°›</a:t>
            </a:fld>
            <a:endParaRPr lang="fr-CA"/>
          </a:p>
        </p:txBody>
      </p:sp>
    </p:spTree>
    <p:extLst>
      <p:ext uri="{BB962C8B-B14F-4D97-AF65-F5344CB8AC3E}">
        <p14:creationId xmlns:p14="http://schemas.microsoft.com/office/powerpoint/2010/main" val="3687097778"/>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23" name="Rectangle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Rectangle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Rectangle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Rectangle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Rectangle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Rectangle à coins arrondis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Rectangle à coins arrondis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Rectangle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re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fr-FR" smtClean="0"/>
              <a:t>Cliquez pour modifier le style du titre</a:t>
            </a:r>
            <a:endParaRPr kumimoji="0" lang="en-US"/>
          </a:p>
        </p:txBody>
      </p:sp>
      <p:sp>
        <p:nvSpPr>
          <p:cNvPr id="9" name="Sous-titre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Cliquez pour modifier le style des sous-titres du masque</a:t>
            </a:r>
            <a:endParaRPr kumimoji="0" lang="en-US"/>
          </a:p>
        </p:txBody>
      </p:sp>
      <p:sp>
        <p:nvSpPr>
          <p:cNvPr id="28" name="Espace réservé de la date 27"/>
          <p:cNvSpPr>
            <a:spLocks noGrp="1"/>
          </p:cNvSpPr>
          <p:nvPr>
            <p:ph type="dt" sz="half" idx="10"/>
          </p:nvPr>
        </p:nvSpPr>
        <p:spPr>
          <a:xfrm>
            <a:off x="6705600" y="4206240"/>
            <a:ext cx="960120" cy="457200"/>
          </a:xfrm>
        </p:spPr>
        <p:txBody>
          <a:bodyPr/>
          <a:lstStyle/>
          <a:p>
            <a:fld id="{E29C8825-1FBF-4B75-83AA-A0A8688C3F00}" type="datetimeFigureOut">
              <a:rPr lang="fr-FR" smtClean="0"/>
              <a:pPr/>
              <a:t>12/09/2013</a:t>
            </a:fld>
            <a:endParaRPr lang="fr-CA"/>
          </a:p>
        </p:txBody>
      </p:sp>
      <p:sp>
        <p:nvSpPr>
          <p:cNvPr id="17" name="Espace réservé du pied de page 16"/>
          <p:cNvSpPr>
            <a:spLocks noGrp="1"/>
          </p:cNvSpPr>
          <p:nvPr>
            <p:ph type="ftr" sz="quarter" idx="11"/>
          </p:nvPr>
        </p:nvSpPr>
        <p:spPr>
          <a:xfrm>
            <a:off x="5410200" y="4205288"/>
            <a:ext cx="1295400" cy="457200"/>
          </a:xfrm>
        </p:spPr>
        <p:txBody>
          <a:bodyPr/>
          <a:lstStyle/>
          <a:p>
            <a:endParaRPr lang="fr-CA"/>
          </a:p>
        </p:txBody>
      </p:sp>
      <p:sp>
        <p:nvSpPr>
          <p:cNvPr id="29" name="Espace réservé du numéro de diapositive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13D65D1A-2D1F-40D0-90A6-0C79708C7DBC}" type="slidenum">
              <a:rPr lang="fr-CA" smtClean="0"/>
              <a:pPr/>
              <a:t>‹N°›</a:t>
            </a:fld>
            <a:endParaRPr lang="fr-C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contenu 2"/>
          <p:cNvSpPr>
            <a:spLocks noGrp="1"/>
          </p:cNvSpPr>
          <p:nvPr>
            <p:ph idx="1"/>
          </p:nvPr>
        </p:nvSpPr>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E29C8825-1FBF-4B75-83AA-A0A8688C3F00}" type="datetimeFigureOut">
              <a:rPr lang="fr-FR" smtClean="0"/>
              <a:pPr/>
              <a:t>12/09/2013</a:t>
            </a:fld>
            <a:endParaRPr lang="fr-CA"/>
          </a:p>
        </p:txBody>
      </p:sp>
      <p:sp>
        <p:nvSpPr>
          <p:cNvPr id="5" name="Espace réservé du pied de page 4"/>
          <p:cNvSpPr>
            <a:spLocks noGrp="1"/>
          </p:cNvSpPr>
          <p:nvPr>
            <p:ph type="ftr" sz="quarter" idx="11"/>
          </p:nvPr>
        </p:nvSpPr>
        <p:spPr/>
        <p:txBody>
          <a:bodyPr/>
          <a:lstStyle/>
          <a:p>
            <a:endParaRPr lang="fr-CA"/>
          </a:p>
        </p:txBody>
      </p:sp>
      <p:sp>
        <p:nvSpPr>
          <p:cNvPr id="6" name="Espace réservé du numéro de diapositive 5"/>
          <p:cNvSpPr>
            <a:spLocks noGrp="1"/>
          </p:cNvSpPr>
          <p:nvPr>
            <p:ph type="sldNum" sz="quarter" idx="12"/>
          </p:nvPr>
        </p:nvSpPr>
        <p:spPr/>
        <p:txBody>
          <a:bodyPr/>
          <a:lstStyle/>
          <a:p>
            <a:fld id="{13D65D1A-2D1F-40D0-90A6-0C79708C7DBC}" type="slidenum">
              <a:rPr lang="fr-CA" smtClean="0"/>
              <a:pPr/>
              <a:t>‹N°›</a:t>
            </a:fld>
            <a:endParaRPr lang="fr-C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Cliquez pour modifier les styles du texte du masque</a:t>
            </a:r>
          </a:p>
        </p:txBody>
      </p:sp>
      <p:sp>
        <p:nvSpPr>
          <p:cNvPr id="4" name="Espace réservé de la date 3"/>
          <p:cNvSpPr>
            <a:spLocks noGrp="1"/>
          </p:cNvSpPr>
          <p:nvPr>
            <p:ph type="dt" sz="half" idx="10"/>
          </p:nvPr>
        </p:nvSpPr>
        <p:spPr/>
        <p:txBody>
          <a:bodyPr/>
          <a:lstStyle/>
          <a:p>
            <a:fld id="{E29C8825-1FBF-4B75-83AA-A0A8688C3F00}" type="datetimeFigureOut">
              <a:rPr lang="fr-FR" smtClean="0"/>
              <a:pPr/>
              <a:t>12/09/2013</a:t>
            </a:fld>
            <a:endParaRPr lang="fr-CA"/>
          </a:p>
        </p:txBody>
      </p:sp>
      <p:sp>
        <p:nvSpPr>
          <p:cNvPr id="5" name="Espace réservé du pied de page 4"/>
          <p:cNvSpPr>
            <a:spLocks noGrp="1"/>
          </p:cNvSpPr>
          <p:nvPr>
            <p:ph type="ftr" sz="quarter" idx="11"/>
          </p:nvPr>
        </p:nvSpPr>
        <p:spPr/>
        <p:txBody>
          <a:bodyPr/>
          <a:lstStyle/>
          <a:p>
            <a:endParaRPr lang="fr-CA"/>
          </a:p>
        </p:txBody>
      </p:sp>
      <p:sp>
        <p:nvSpPr>
          <p:cNvPr id="6" name="Espace réservé du numéro de diapositive 5"/>
          <p:cNvSpPr>
            <a:spLocks noGrp="1"/>
          </p:cNvSpPr>
          <p:nvPr>
            <p:ph type="sldNum" sz="quarter" idx="12"/>
          </p:nvPr>
        </p:nvSpPr>
        <p:spPr/>
        <p:txBody>
          <a:bodyPr/>
          <a:lstStyle/>
          <a:p>
            <a:fld id="{13D65D1A-2D1F-40D0-90A6-0C79708C7DBC}" type="slidenum">
              <a:rPr lang="fr-CA" smtClean="0"/>
              <a:pPr/>
              <a:t>‹N°›</a:t>
            </a:fld>
            <a:endParaRPr lang="fr-C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contenu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u contenu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p>
            <a:fld id="{E29C8825-1FBF-4B75-83AA-A0A8688C3F00}" type="datetimeFigureOut">
              <a:rPr lang="fr-FR" smtClean="0"/>
              <a:pPr/>
              <a:t>12/09/2013</a:t>
            </a:fld>
            <a:endParaRPr lang="fr-CA"/>
          </a:p>
        </p:txBody>
      </p:sp>
      <p:sp>
        <p:nvSpPr>
          <p:cNvPr id="6" name="Espace réservé du pied de page 5"/>
          <p:cNvSpPr>
            <a:spLocks noGrp="1"/>
          </p:cNvSpPr>
          <p:nvPr>
            <p:ph type="ftr" sz="quarter" idx="11"/>
          </p:nvPr>
        </p:nvSpPr>
        <p:spPr/>
        <p:txBody>
          <a:bodyPr/>
          <a:lstStyle/>
          <a:p>
            <a:endParaRPr lang="fr-CA"/>
          </a:p>
        </p:txBody>
      </p:sp>
      <p:sp>
        <p:nvSpPr>
          <p:cNvPr id="7" name="Espace réservé du numéro de diapositive 6"/>
          <p:cNvSpPr>
            <a:spLocks noGrp="1"/>
          </p:cNvSpPr>
          <p:nvPr>
            <p:ph type="sldNum" sz="quarter" idx="12"/>
          </p:nvPr>
        </p:nvSpPr>
        <p:spPr/>
        <p:txBody>
          <a:bodyPr/>
          <a:lstStyle/>
          <a:p>
            <a:fld id="{13D65D1A-2D1F-40D0-90A6-0C79708C7DBC}" type="slidenum">
              <a:rPr lang="fr-CA" smtClean="0"/>
              <a:pPr/>
              <a:t>‹N°›</a:t>
            </a:fld>
            <a:endParaRPr lang="fr-C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381000" y="1143000"/>
            <a:ext cx="8382000" cy="1069848"/>
          </a:xfrm>
        </p:spPr>
        <p:txBody>
          <a:bodyPr anchor="ctr"/>
          <a:lstStyle>
            <a:lvl1pPr>
              <a:defRPr sz="4000" b="0" i="0" cap="none" baseline="0"/>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4" name="Espace réservé du texte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5" name="Espace réservé du contenu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6" name="Espace réservé du contenu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26" name="Espace réservé de la date 25"/>
          <p:cNvSpPr>
            <a:spLocks noGrp="1"/>
          </p:cNvSpPr>
          <p:nvPr>
            <p:ph type="dt" sz="half" idx="10"/>
          </p:nvPr>
        </p:nvSpPr>
        <p:spPr/>
        <p:txBody>
          <a:bodyPr rtlCol="0"/>
          <a:lstStyle/>
          <a:p>
            <a:fld id="{E29C8825-1FBF-4B75-83AA-A0A8688C3F00}" type="datetimeFigureOut">
              <a:rPr lang="fr-FR" smtClean="0"/>
              <a:pPr/>
              <a:t>12/09/2013</a:t>
            </a:fld>
            <a:endParaRPr lang="fr-CA"/>
          </a:p>
        </p:txBody>
      </p:sp>
      <p:sp>
        <p:nvSpPr>
          <p:cNvPr id="27" name="Espace réservé du numéro de diapositive 26"/>
          <p:cNvSpPr>
            <a:spLocks noGrp="1"/>
          </p:cNvSpPr>
          <p:nvPr>
            <p:ph type="sldNum" sz="quarter" idx="11"/>
          </p:nvPr>
        </p:nvSpPr>
        <p:spPr/>
        <p:txBody>
          <a:bodyPr rtlCol="0"/>
          <a:lstStyle/>
          <a:p>
            <a:fld id="{13D65D1A-2D1F-40D0-90A6-0C79708C7DBC}" type="slidenum">
              <a:rPr lang="fr-CA" smtClean="0"/>
              <a:pPr/>
              <a:t>‹N°›</a:t>
            </a:fld>
            <a:endParaRPr lang="fr-CA"/>
          </a:p>
        </p:txBody>
      </p:sp>
      <p:sp>
        <p:nvSpPr>
          <p:cNvPr id="28" name="Espace réservé du pied de page 27"/>
          <p:cNvSpPr>
            <a:spLocks noGrp="1"/>
          </p:cNvSpPr>
          <p:nvPr>
            <p:ph type="ftr" sz="quarter" idx="12"/>
          </p:nvPr>
        </p:nvSpPr>
        <p:spPr/>
        <p:txBody>
          <a:bodyPr rtlCol="0"/>
          <a:lstStyle/>
          <a:p>
            <a:endParaRPr lang="fr-C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fr-FR" smtClean="0"/>
              <a:t>Cliquez pour modifier le style du titre</a:t>
            </a:r>
            <a:endParaRPr kumimoji="0" lang="en-US"/>
          </a:p>
        </p:txBody>
      </p:sp>
      <p:sp>
        <p:nvSpPr>
          <p:cNvPr id="3" name="Espace réservé de la date 2"/>
          <p:cNvSpPr>
            <a:spLocks noGrp="1"/>
          </p:cNvSpPr>
          <p:nvPr>
            <p:ph type="dt" sz="half" idx="10"/>
          </p:nvPr>
        </p:nvSpPr>
        <p:spPr>
          <a:xfrm>
            <a:off x="6583680" y="612648"/>
            <a:ext cx="957264" cy="457200"/>
          </a:xfrm>
        </p:spPr>
        <p:txBody>
          <a:bodyPr/>
          <a:lstStyle/>
          <a:p>
            <a:fld id="{E29C8825-1FBF-4B75-83AA-A0A8688C3F00}" type="datetimeFigureOut">
              <a:rPr lang="fr-FR" smtClean="0"/>
              <a:pPr/>
              <a:t>12/09/2013</a:t>
            </a:fld>
            <a:endParaRPr lang="fr-CA"/>
          </a:p>
        </p:txBody>
      </p:sp>
      <p:sp>
        <p:nvSpPr>
          <p:cNvPr id="4" name="Espace réservé du pied de page 3"/>
          <p:cNvSpPr>
            <a:spLocks noGrp="1"/>
          </p:cNvSpPr>
          <p:nvPr>
            <p:ph type="ftr" sz="quarter" idx="11"/>
          </p:nvPr>
        </p:nvSpPr>
        <p:spPr>
          <a:xfrm>
            <a:off x="5257800" y="612648"/>
            <a:ext cx="1325880" cy="457200"/>
          </a:xfrm>
        </p:spPr>
        <p:txBody>
          <a:bodyPr/>
          <a:lstStyle/>
          <a:p>
            <a:endParaRPr lang="fr-CA"/>
          </a:p>
        </p:txBody>
      </p:sp>
      <p:sp>
        <p:nvSpPr>
          <p:cNvPr id="5" name="Espace réservé du numéro de diapositive 4"/>
          <p:cNvSpPr>
            <a:spLocks noGrp="1"/>
          </p:cNvSpPr>
          <p:nvPr>
            <p:ph type="sldNum" sz="quarter" idx="12"/>
          </p:nvPr>
        </p:nvSpPr>
        <p:spPr>
          <a:xfrm>
            <a:off x="8174736" y="2272"/>
            <a:ext cx="762000" cy="365760"/>
          </a:xfrm>
        </p:spPr>
        <p:txBody>
          <a:bodyPr/>
          <a:lstStyle/>
          <a:p>
            <a:fld id="{13D65D1A-2D1F-40D0-90A6-0C79708C7DBC}" type="slidenum">
              <a:rPr lang="fr-CA" smtClean="0"/>
              <a:pPr/>
              <a:t>‹N°›</a:t>
            </a:fld>
            <a:endParaRPr lang="fr-C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E29C8825-1FBF-4B75-83AA-A0A8688C3F00}" type="datetimeFigureOut">
              <a:rPr lang="fr-FR" smtClean="0"/>
              <a:pPr/>
              <a:t>12/09/2013</a:t>
            </a:fld>
            <a:endParaRPr lang="fr-CA"/>
          </a:p>
        </p:txBody>
      </p:sp>
      <p:sp>
        <p:nvSpPr>
          <p:cNvPr id="3" name="Espace réservé du pied de page 2"/>
          <p:cNvSpPr>
            <a:spLocks noGrp="1"/>
          </p:cNvSpPr>
          <p:nvPr>
            <p:ph type="ftr" sz="quarter" idx="11"/>
          </p:nvPr>
        </p:nvSpPr>
        <p:spPr/>
        <p:txBody>
          <a:bodyPr/>
          <a:lstStyle/>
          <a:p>
            <a:endParaRPr lang="fr-CA"/>
          </a:p>
        </p:txBody>
      </p:sp>
      <p:sp>
        <p:nvSpPr>
          <p:cNvPr id="4" name="Espace réservé du numéro de diapositive 3"/>
          <p:cNvSpPr>
            <a:spLocks noGrp="1"/>
          </p:cNvSpPr>
          <p:nvPr>
            <p:ph type="sldNum" sz="quarter" idx="12"/>
          </p:nvPr>
        </p:nvSpPr>
        <p:spPr/>
        <p:txBody>
          <a:bodyPr/>
          <a:lstStyle/>
          <a:p>
            <a:fld id="{13D65D1A-2D1F-40D0-90A6-0C79708C7DBC}" type="slidenum">
              <a:rPr lang="fr-CA" smtClean="0"/>
              <a:pPr/>
              <a:t>‹N°›</a:t>
            </a:fld>
            <a:endParaRPr lang="fr-C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5353496" y="1101970"/>
            <a:ext cx="3383280" cy="877824"/>
          </a:xfrm>
        </p:spPr>
        <p:txBody>
          <a:bodyPr anchor="b"/>
          <a:lstStyle>
            <a:lvl1pPr algn="l">
              <a:buNone/>
              <a:defRPr sz="1800" b="1"/>
            </a:lvl1pPr>
          </a:lstStyle>
          <a:p>
            <a:r>
              <a:rPr kumimoji="0" lang="fr-FR" smtClean="0"/>
              <a:t>Cliquez pour modifier le style du titre</a:t>
            </a:r>
            <a:endParaRPr kumimoji="0" lang="en-US"/>
          </a:p>
        </p:txBody>
      </p:sp>
      <p:sp>
        <p:nvSpPr>
          <p:cNvPr id="3" name="Espace réservé du texte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fr-FR" smtClean="0"/>
              <a:t>Cliquez pour modifier les styles du texte du masque</a:t>
            </a:r>
          </a:p>
        </p:txBody>
      </p:sp>
      <p:sp>
        <p:nvSpPr>
          <p:cNvPr id="4" name="Espace réservé du contenu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p>
            <a:fld id="{E29C8825-1FBF-4B75-83AA-A0A8688C3F00}" type="datetimeFigureOut">
              <a:rPr lang="fr-FR" smtClean="0"/>
              <a:pPr/>
              <a:t>12/09/2013</a:t>
            </a:fld>
            <a:endParaRPr lang="fr-CA"/>
          </a:p>
        </p:txBody>
      </p:sp>
      <p:sp>
        <p:nvSpPr>
          <p:cNvPr id="6" name="Espace réservé du pied de page 5"/>
          <p:cNvSpPr>
            <a:spLocks noGrp="1"/>
          </p:cNvSpPr>
          <p:nvPr>
            <p:ph type="ftr" sz="quarter" idx="11"/>
          </p:nvPr>
        </p:nvSpPr>
        <p:spPr/>
        <p:txBody>
          <a:bodyPr/>
          <a:lstStyle/>
          <a:p>
            <a:endParaRPr lang="fr-CA"/>
          </a:p>
        </p:txBody>
      </p:sp>
      <p:sp>
        <p:nvSpPr>
          <p:cNvPr id="7" name="Espace réservé du numéro de diapositive 6"/>
          <p:cNvSpPr>
            <a:spLocks noGrp="1"/>
          </p:cNvSpPr>
          <p:nvPr>
            <p:ph type="sldNum" sz="quarter" idx="12"/>
          </p:nvPr>
        </p:nvSpPr>
        <p:spPr/>
        <p:txBody>
          <a:bodyPr/>
          <a:lstStyle/>
          <a:p>
            <a:fld id="{13D65D1A-2D1F-40D0-90A6-0C79708C7DBC}" type="slidenum">
              <a:rPr lang="fr-CA" smtClean="0"/>
              <a:pPr/>
              <a:t>‹N°›</a:t>
            </a:fld>
            <a:endParaRPr lang="fr-C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fr-FR" smtClean="0"/>
              <a:t>Cliquez pour modifier le style du titre</a:t>
            </a:r>
            <a:endParaRPr kumimoji="0" lang="en-US"/>
          </a:p>
        </p:txBody>
      </p:sp>
      <p:sp>
        <p:nvSpPr>
          <p:cNvPr id="3" name="Espace réservé pour une image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fr-FR" smtClean="0"/>
              <a:t>Cliquez sur l'icône pour ajouter une image</a:t>
            </a:r>
            <a:endParaRPr kumimoji="0" lang="en-US" dirty="0"/>
          </a:p>
        </p:txBody>
      </p:sp>
      <p:sp>
        <p:nvSpPr>
          <p:cNvPr id="4" name="Espace réservé du texte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fr-FR" smtClean="0"/>
              <a:t>Cliquez pour modifier les styles du texte du masque</a:t>
            </a:r>
          </a:p>
        </p:txBody>
      </p:sp>
      <p:sp>
        <p:nvSpPr>
          <p:cNvPr id="5" name="Espace réservé de la date 4"/>
          <p:cNvSpPr>
            <a:spLocks noGrp="1"/>
          </p:cNvSpPr>
          <p:nvPr>
            <p:ph type="dt" sz="half" idx="10"/>
          </p:nvPr>
        </p:nvSpPr>
        <p:spPr/>
        <p:txBody>
          <a:bodyPr/>
          <a:lstStyle/>
          <a:p>
            <a:fld id="{E29C8825-1FBF-4B75-83AA-A0A8688C3F00}" type="datetimeFigureOut">
              <a:rPr lang="fr-FR" smtClean="0"/>
              <a:pPr/>
              <a:t>12/09/2013</a:t>
            </a:fld>
            <a:endParaRPr lang="fr-CA"/>
          </a:p>
        </p:txBody>
      </p:sp>
      <p:sp>
        <p:nvSpPr>
          <p:cNvPr id="6" name="Espace réservé du pied de page 5"/>
          <p:cNvSpPr>
            <a:spLocks noGrp="1"/>
          </p:cNvSpPr>
          <p:nvPr>
            <p:ph type="ftr" sz="quarter" idx="11"/>
          </p:nvPr>
        </p:nvSpPr>
        <p:spPr/>
        <p:txBody>
          <a:bodyPr/>
          <a:lstStyle/>
          <a:p>
            <a:endParaRPr lang="fr-CA"/>
          </a:p>
        </p:txBody>
      </p:sp>
      <p:sp>
        <p:nvSpPr>
          <p:cNvPr id="7" name="Espace réservé du numéro de diapositive 6"/>
          <p:cNvSpPr>
            <a:spLocks noGrp="1"/>
          </p:cNvSpPr>
          <p:nvPr>
            <p:ph type="sldNum" sz="quarter" idx="12"/>
          </p:nvPr>
        </p:nvSpPr>
        <p:spPr/>
        <p:txBody>
          <a:bodyPr/>
          <a:lstStyle/>
          <a:p>
            <a:fld id="{13D65D1A-2D1F-40D0-90A6-0C79708C7DBC}" type="slidenum">
              <a:rPr lang="fr-CA" smtClean="0"/>
              <a:pPr/>
              <a:t>‹N°›</a:t>
            </a:fld>
            <a:endParaRPr lang="fr-C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E29C8825-1FBF-4B75-83AA-A0A8688C3F00}" type="datetimeFigureOut">
              <a:rPr lang="fr-FR" smtClean="0"/>
              <a:pPr/>
              <a:t>12/09/2013</a:t>
            </a:fld>
            <a:endParaRPr lang="fr-CA"/>
          </a:p>
        </p:txBody>
      </p:sp>
      <p:sp>
        <p:nvSpPr>
          <p:cNvPr id="5" name="Espace réservé du pied de page 4"/>
          <p:cNvSpPr>
            <a:spLocks noGrp="1"/>
          </p:cNvSpPr>
          <p:nvPr>
            <p:ph type="ftr" sz="quarter" idx="11"/>
          </p:nvPr>
        </p:nvSpPr>
        <p:spPr/>
        <p:txBody>
          <a:bodyPr/>
          <a:lstStyle/>
          <a:p>
            <a:endParaRPr lang="fr-CA"/>
          </a:p>
        </p:txBody>
      </p:sp>
      <p:sp>
        <p:nvSpPr>
          <p:cNvPr id="6" name="Espace réservé du numéro de diapositive 5"/>
          <p:cNvSpPr>
            <a:spLocks noGrp="1"/>
          </p:cNvSpPr>
          <p:nvPr>
            <p:ph type="sldNum" sz="quarter" idx="12"/>
          </p:nvPr>
        </p:nvSpPr>
        <p:spPr/>
        <p:txBody>
          <a:bodyPr/>
          <a:lstStyle/>
          <a:p>
            <a:fld id="{13D65D1A-2D1F-40D0-90A6-0C79708C7DBC}" type="slidenum">
              <a:rPr lang="fr-CA" smtClean="0"/>
              <a:pPr/>
              <a:t>‹N°›</a:t>
            </a:fld>
            <a:endParaRPr lang="fr-C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781800" y="1143000"/>
            <a:ext cx="1905000" cy="5486400"/>
          </a:xfrm>
        </p:spPr>
        <p:txBody>
          <a:bodyPr vert="eaVer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457200" y="1143000"/>
            <a:ext cx="6248400" cy="5486400"/>
          </a:xfrm>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E29C8825-1FBF-4B75-83AA-A0A8688C3F00}" type="datetimeFigureOut">
              <a:rPr lang="fr-FR" smtClean="0"/>
              <a:pPr/>
              <a:t>12/09/2013</a:t>
            </a:fld>
            <a:endParaRPr lang="fr-CA"/>
          </a:p>
        </p:txBody>
      </p:sp>
      <p:sp>
        <p:nvSpPr>
          <p:cNvPr id="5" name="Espace réservé du pied de page 4"/>
          <p:cNvSpPr>
            <a:spLocks noGrp="1"/>
          </p:cNvSpPr>
          <p:nvPr>
            <p:ph type="ftr" sz="quarter" idx="11"/>
          </p:nvPr>
        </p:nvSpPr>
        <p:spPr/>
        <p:txBody>
          <a:bodyPr/>
          <a:lstStyle/>
          <a:p>
            <a:endParaRPr lang="fr-CA"/>
          </a:p>
        </p:txBody>
      </p:sp>
      <p:sp>
        <p:nvSpPr>
          <p:cNvPr id="6" name="Espace réservé du numéro de diapositive 5"/>
          <p:cNvSpPr>
            <a:spLocks noGrp="1"/>
          </p:cNvSpPr>
          <p:nvPr>
            <p:ph type="sldNum" sz="quarter" idx="12"/>
          </p:nvPr>
        </p:nvSpPr>
        <p:spPr/>
        <p:txBody>
          <a:bodyPr/>
          <a:lstStyle/>
          <a:p>
            <a:fld id="{13D65D1A-2D1F-40D0-90A6-0C79708C7DBC}" type="slidenum">
              <a:rPr lang="fr-CA" smtClean="0"/>
              <a:pPr/>
              <a:t>‹N°›</a:t>
            </a:fld>
            <a:endParaRPr lang="fr-C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Rectangle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Rectangle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Rectangle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Rectangle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ctangle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Rectangle à coins arrondis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Rectangle à coins arrondis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Rectangle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Rectangle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Rectangle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Rectangle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Rectangle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Rectangle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Espace réservé du titre 21"/>
          <p:cNvSpPr>
            <a:spLocks noGrp="1"/>
          </p:cNvSpPr>
          <p:nvPr>
            <p:ph type="title"/>
          </p:nvPr>
        </p:nvSpPr>
        <p:spPr>
          <a:xfrm>
            <a:off x="457200" y="1143000"/>
            <a:ext cx="8229600" cy="1066800"/>
          </a:xfrm>
          <a:prstGeom prst="rect">
            <a:avLst/>
          </a:prstGeom>
        </p:spPr>
        <p:txBody>
          <a:bodyPr vert="horz" anchor="ctr">
            <a:normAutofit/>
          </a:bodyPr>
          <a:lstStyle/>
          <a:p>
            <a:r>
              <a:rPr kumimoji="0" lang="fr-FR" smtClean="0"/>
              <a:t>Cliquez pour modifier le style du titre</a:t>
            </a:r>
            <a:endParaRPr kumimoji="0" lang="en-US"/>
          </a:p>
        </p:txBody>
      </p:sp>
      <p:sp>
        <p:nvSpPr>
          <p:cNvPr id="13" name="Espace réservé du texte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4" name="Espace réservé de la date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E29C8825-1FBF-4B75-83AA-A0A8688C3F00}" type="datetimeFigureOut">
              <a:rPr lang="fr-FR" smtClean="0"/>
              <a:pPr/>
              <a:t>12/09/2013</a:t>
            </a:fld>
            <a:endParaRPr lang="fr-CA"/>
          </a:p>
        </p:txBody>
      </p:sp>
      <p:sp>
        <p:nvSpPr>
          <p:cNvPr id="3" name="Espace réservé du pied de page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fr-CA"/>
          </a:p>
        </p:txBody>
      </p:sp>
      <p:sp>
        <p:nvSpPr>
          <p:cNvPr id="23" name="Espace réservé du numéro de diapositive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13D65D1A-2D1F-40D0-90A6-0C79708C7DBC}" type="slidenum">
              <a:rPr lang="fr-CA" smtClean="0"/>
              <a:pPr/>
              <a:t>‹N°›</a:t>
            </a:fld>
            <a:endParaRPr lang="fr-CA"/>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CA" b="1" dirty="0"/>
              <a:t>S</a:t>
            </a:r>
            <a:r>
              <a:rPr lang="fr-CA" b="1" dirty="0" smtClean="0"/>
              <a:t>tructure salariale</a:t>
            </a:r>
            <a:endParaRPr lang="fr-CA" dirty="0"/>
          </a:p>
        </p:txBody>
      </p:sp>
      <p:sp>
        <p:nvSpPr>
          <p:cNvPr id="3" name="Sous-titre 2"/>
          <p:cNvSpPr>
            <a:spLocks noGrp="1"/>
          </p:cNvSpPr>
          <p:nvPr>
            <p:ph type="subTitle" idx="1"/>
          </p:nvPr>
        </p:nvSpPr>
        <p:spPr>
          <a:xfrm>
            <a:off x="457200" y="4033854"/>
            <a:ext cx="4953000" cy="1752600"/>
          </a:xfrm>
        </p:spPr>
        <p:txBody>
          <a:bodyPr>
            <a:normAutofit fontScale="92500" lnSpcReduction="10000"/>
          </a:bodyPr>
          <a:lstStyle/>
          <a:p>
            <a:endParaRPr lang="fr-CA" b="1" dirty="0" smtClean="0">
              <a:latin typeface="Arial" pitchFamily="34" charset="0"/>
              <a:cs typeface="Arial" pitchFamily="34" charset="0"/>
            </a:endParaRPr>
          </a:p>
          <a:p>
            <a:r>
              <a:rPr lang="fr-CA" b="1" dirty="0" smtClean="0">
                <a:latin typeface="Arial" pitchFamily="34" charset="0"/>
                <a:cs typeface="Arial" pitchFamily="34" charset="0"/>
              </a:rPr>
              <a:t>Réunion du regroupement cégep des 5 et 6 septembre 2013</a:t>
            </a:r>
          </a:p>
          <a:p>
            <a:r>
              <a:rPr lang="fr-CA" b="1" dirty="0" smtClean="0">
                <a:latin typeface="Arial" pitchFamily="34" charset="0"/>
                <a:cs typeface="Arial" pitchFamily="34" charset="0"/>
              </a:rPr>
              <a:t>Saint-Georges</a:t>
            </a:r>
          </a:p>
          <a:p>
            <a:r>
              <a:rPr lang="fr-CA" b="1" dirty="0" smtClean="0">
                <a:latin typeface="Arial" pitchFamily="34" charset="0"/>
                <a:cs typeface="Arial" pitchFamily="34" charset="0"/>
              </a:rPr>
              <a:t>(version abrégée)</a:t>
            </a:r>
          </a:p>
        </p:txBody>
      </p:sp>
      <p:pic>
        <p:nvPicPr>
          <p:cNvPr id="4" name="Image 3" descr="FNEEQ transparent.JPG"/>
          <p:cNvPicPr>
            <a:picLocks noChangeAspect="1"/>
          </p:cNvPicPr>
          <p:nvPr/>
        </p:nvPicPr>
        <p:blipFill>
          <a:blip r:embed="rId2" cstate="print"/>
          <a:stretch>
            <a:fillRect/>
          </a:stretch>
        </p:blipFill>
        <p:spPr>
          <a:xfrm>
            <a:off x="6000760" y="5572140"/>
            <a:ext cx="2662242" cy="828811"/>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67544" y="2060848"/>
            <a:ext cx="8229600" cy="4217106"/>
          </a:xfrm>
        </p:spPr>
        <p:txBody>
          <a:bodyPr>
            <a:normAutofit fontScale="70000" lnSpcReduction="20000"/>
          </a:bodyPr>
          <a:lstStyle/>
          <a:p>
            <a:r>
              <a:rPr lang="fr-CA" sz="4500" b="1" dirty="0" smtClean="0">
                <a:latin typeface="Arial" pitchFamily="34" charset="0"/>
                <a:cs typeface="Arial" pitchFamily="34" charset="0"/>
              </a:rPr>
              <a:t>21 novembre 1996 </a:t>
            </a:r>
            <a:r>
              <a:rPr lang="fr-CA" sz="4500" dirty="0" smtClean="0">
                <a:latin typeface="Arial" pitchFamily="34" charset="0"/>
                <a:cs typeface="Arial" pitchFamily="34" charset="0"/>
              </a:rPr>
              <a:t>: Adoption de la </a:t>
            </a:r>
            <a:r>
              <a:rPr lang="fr-CA" sz="4500" i="1" dirty="0" smtClean="0">
                <a:latin typeface="Arial" pitchFamily="34" charset="0"/>
                <a:cs typeface="Arial" pitchFamily="34" charset="0"/>
              </a:rPr>
              <a:t>Loi sur l’équité salariale</a:t>
            </a:r>
            <a:r>
              <a:rPr lang="fr-CA" sz="4500" dirty="0" smtClean="0">
                <a:latin typeface="Arial" pitchFamily="34" charset="0"/>
                <a:cs typeface="Arial" pitchFamily="34" charset="0"/>
              </a:rPr>
              <a:t> et création de la Commission de l’équité salariale.</a:t>
            </a:r>
          </a:p>
          <a:p>
            <a:pPr lvl="0">
              <a:buNone/>
            </a:pPr>
            <a:endParaRPr lang="fr-CA" sz="2900" dirty="0" smtClean="0">
              <a:latin typeface="Arial" pitchFamily="34" charset="0"/>
              <a:cs typeface="Arial" pitchFamily="34" charset="0"/>
            </a:endParaRPr>
          </a:p>
          <a:p>
            <a:pPr lvl="0"/>
            <a:r>
              <a:rPr lang="fr-CA" sz="4500" dirty="0" smtClean="0">
                <a:latin typeface="Arial" pitchFamily="34" charset="0"/>
                <a:cs typeface="Arial" pitchFamily="34" charset="0"/>
              </a:rPr>
              <a:t>Problèmes sur le plan de la démarche.</a:t>
            </a:r>
          </a:p>
          <a:p>
            <a:pPr lvl="0">
              <a:buNone/>
            </a:pPr>
            <a:endParaRPr lang="fr-CA" sz="2900" dirty="0" smtClean="0">
              <a:latin typeface="Arial" pitchFamily="34" charset="0"/>
              <a:cs typeface="Arial" pitchFamily="34" charset="0"/>
            </a:endParaRPr>
          </a:p>
          <a:p>
            <a:pPr lvl="0"/>
            <a:r>
              <a:rPr lang="fr-CA" sz="4400" b="1" dirty="0" smtClean="0">
                <a:latin typeface="Arial" pitchFamily="34" charset="0"/>
                <a:cs typeface="Arial" pitchFamily="34" charset="0"/>
              </a:rPr>
              <a:t>Printemps</a:t>
            </a:r>
            <a:r>
              <a:rPr lang="fr-CA" sz="4400" dirty="0" smtClean="0">
                <a:latin typeface="Arial" pitchFamily="34" charset="0"/>
                <a:cs typeface="Arial" pitchFamily="34" charset="0"/>
              </a:rPr>
              <a:t> </a:t>
            </a:r>
            <a:r>
              <a:rPr lang="fr-CA" sz="4400" b="1" dirty="0" smtClean="0">
                <a:latin typeface="Arial" pitchFamily="34" charset="0"/>
                <a:cs typeface="Arial" pitchFamily="34" charset="0"/>
              </a:rPr>
              <a:t>2001</a:t>
            </a:r>
            <a:r>
              <a:rPr lang="fr-CA" sz="4400" dirty="0" smtClean="0">
                <a:latin typeface="Arial" pitchFamily="34" charset="0"/>
                <a:cs typeface="Arial" pitchFamily="34" charset="0"/>
              </a:rPr>
              <a:t> : Le Conseil du trésor reconnaît que les enseignants à l’enseignement régulier des collèges forment une catégorie mixte, distincte de celle du primaire et du secondaire.</a:t>
            </a:r>
            <a:endParaRPr lang="fr-CA" dirty="0" smtClean="0"/>
          </a:p>
        </p:txBody>
      </p:sp>
      <p:sp>
        <p:nvSpPr>
          <p:cNvPr id="5" name="Titre 1"/>
          <p:cNvSpPr>
            <a:spLocks noGrp="1"/>
          </p:cNvSpPr>
          <p:nvPr>
            <p:ph type="title"/>
          </p:nvPr>
        </p:nvSpPr>
        <p:spPr>
          <a:xfrm>
            <a:off x="457200" y="1000108"/>
            <a:ext cx="8229600" cy="1066800"/>
          </a:xfrm>
        </p:spPr>
        <p:txBody>
          <a:bodyPr>
            <a:noAutofit/>
          </a:bodyPr>
          <a:lstStyle/>
          <a:p>
            <a:r>
              <a:rPr lang="fr-CA" sz="3200" b="1" dirty="0" smtClean="0"/>
              <a:t>1. HISTORIQUE</a:t>
            </a:r>
            <a:endParaRPr lang="fr-CA" sz="3200" b="1" dirty="0">
              <a:solidFill>
                <a:schemeClr val="accent3">
                  <a:lumMod val="75000"/>
                </a:schemeClr>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67544" y="980728"/>
            <a:ext cx="8229600" cy="5184576"/>
          </a:xfrm>
        </p:spPr>
        <p:txBody>
          <a:bodyPr>
            <a:noAutofit/>
          </a:bodyPr>
          <a:lstStyle/>
          <a:p>
            <a:pPr>
              <a:buNone/>
            </a:pPr>
            <a:r>
              <a:rPr lang="fr-CA" sz="3100" b="1" dirty="0" smtClean="0">
                <a:latin typeface="Arial" pitchFamily="34" charset="0"/>
                <a:cs typeface="Arial" pitchFamily="34" charset="0"/>
              </a:rPr>
              <a:t>De mai 2001 au printemps 2003</a:t>
            </a:r>
          </a:p>
          <a:p>
            <a:pPr>
              <a:buNone/>
            </a:pPr>
            <a:endParaRPr lang="fr-CA" sz="1200" dirty="0" smtClean="0">
              <a:latin typeface="Arial" pitchFamily="34" charset="0"/>
              <a:cs typeface="Arial" pitchFamily="34" charset="0"/>
            </a:endParaRPr>
          </a:p>
          <a:p>
            <a:pPr>
              <a:buFont typeface="Wingdings" pitchFamily="2" charset="2"/>
              <a:buChar char="Ø"/>
            </a:pPr>
            <a:r>
              <a:rPr lang="fr-CA" dirty="0" smtClean="0">
                <a:latin typeface="Arial" pitchFamily="34" charset="0"/>
                <a:cs typeface="Arial" pitchFamily="34" charset="0"/>
              </a:rPr>
              <a:t>L’intersyndicale procède à : </a:t>
            </a:r>
          </a:p>
          <a:p>
            <a:pPr lvl="1">
              <a:buFont typeface="Arial" pitchFamily="34" charset="0"/>
              <a:buChar char="•"/>
            </a:pPr>
            <a:r>
              <a:rPr lang="fr-CA" sz="2800" dirty="0" smtClean="0">
                <a:solidFill>
                  <a:schemeClr val="tx1"/>
                </a:solidFill>
                <a:latin typeface="Arial" pitchFamily="34" charset="0"/>
                <a:cs typeface="Arial" pitchFamily="34" charset="0"/>
              </a:rPr>
              <a:t>identifier les catégories d’emplois, </a:t>
            </a:r>
          </a:p>
          <a:p>
            <a:pPr lvl="1">
              <a:buFont typeface="Arial" pitchFamily="34" charset="0"/>
              <a:buChar char="•"/>
            </a:pPr>
            <a:r>
              <a:rPr lang="fr-CA" sz="2800" dirty="0" smtClean="0">
                <a:solidFill>
                  <a:schemeClr val="tx1"/>
                </a:solidFill>
                <a:latin typeface="Arial" pitchFamily="34" charset="0"/>
                <a:cs typeface="Arial" pitchFamily="34" charset="0"/>
              </a:rPr>
              <a:t>déterminer leur prédominance sexuelle, </a:t>
            </a:r>
          </a:p>
          <a:p>
            <a:pPr lvl="1">
              <a:buFont typeface="Arial" pitchFamily="34" charset="0"/>
              <a:buChar char="•"/>
            </a:pPr>
            <a:r>
              <a:rPr lang="fr-CA" sz="2800" dirty="0" smtClean="0">
                <a:solidFill>
                  <a:schemeClr val="tx1"/>
                </a:solidFill>
                <a:latin typeface="Arial" pitchFamily="34" charset="0"/>
                <a:cs typeface="Arial" pitchFamily="34" charset="0"/>
              </a:rPr>
              <a:t>élaborer un plan d’évaluation, un questionnaire d’enquête et un plan d’échantillonnage, </a:t>
            </a:r>
          </a:p>
          <a:p>
            <a:pPr lvl="1">
              <a:buFont typeface="Arial" pitchFamily="34" charset="0"/>
              <a:buChar char="•"/>
            </a:pPr>
            <a:r>
              <a:rPr lang="fr-CA" sz="2800" dirty="0" smtClean="0">
                <a:solidFill>
                  <a:schemeClr val="tx1"/>
                </a:solidFill>
                <a:latin typeface="Arial" pitchFamily="34" charset="0"/>
                <a:cs typeface="Arial" pitchFamily="34" charset="0"/>
              </a:rPr>
              <a:t>former les enquêteurs, </a:t>
            </a:r>
          </a:p>
          <a:p>
            <a:pPr lvl="1">
              <a:buFont typeface="Arial" pitchFamily="34" charset="0"/>
              <a:buChar char="•"/>
            </a:pPr>
            <a:r>
              <a:rPr lang="fr-CA" sz="2800" dirty="0" smtClean="0">
                <a:solidFill>
                  <a:schemeClr val="tx1"/>
                </a:solidFill>
                <a:latin typeface="Arial" pitchFamily="34" charset="0"/>
                <a:cs typeface="Arial" pitchFamily="34" charset="0"/>
              </a:rPr>
              <a:t>collecter l’information,</a:t>
            </a:r>
          </a:p>
          <a:p>
            <a:pPr lvl="1">
              <a:buFont typeface="Arial" pitchFamily="34" charset="0"/>
              <a:buChar char="•"/>
            </a:pPr>
            <a:r>
              <a:rPr lang="fr-CA" sz="2800" dirty="0" smtClean="0">
                <a:solidFill>
                  <a:schemeClr val="tx1"/>
                </a:solidFill>
                <a:latin typeface="Arial" pitchFamily="34" charset="0"/>
                <a:cs typeface="Arial" pitchFamily="34" charset="0"/>
              </a:rPr>
              <a:t>échanger sur l’évaluation des catégories d’emplois.</a:t>
            </a:r>
            <a:endParaRPr lang="fr-CA" sz="2800" dirty="0" smtClean="0"/>
          </a:p>
        </p:txBody>
      </p:sp>
      <p:sp>
        <p:nvSpPr>
          <p:cNvPr id="5" name="Titre 1"/>
          <p:cNvSpPr>
            <a:spLocks noGrp="1"/>
          </p:cNvSpPr>
          <p:nvPr>
            <p:ph type="title"/>
          </p:nvPr>
        </p:nvSpPr>
        <p:spPr>
          <a:xfrm>
            <a:off x="467544" y="836712"/>
            <a:ext cx="8229600" cy="360040"/>
          </a:xfrm>
        </p:spPr>
        <p:txBody>
          <a:bodyPr>
            <a:noAutofit/>
          </a:bodyPr>
          <a:lstStyle/>
          <a:p>
            <a:r>
              <a:rPr lang="fr-CA" sz="3200" b="1" dirty="0" smtClean="0">
                <a:solidFill>
                  <a:schemeClr val="accent3">
                    <a:lumMod val="75000"/>
                  </a:schemeClr>
                </a:solidFill>
              </a:rPr>
              <a:t> </a:t>
            </a:r>
            <a:endParaRPr lang="fr-CA" sz="3200" b="1" dirty="0">
              <a:solidFill>
                <a:schemeClr val="accent3">
                  <a:lumMod val="75000"/>
                </a:schemeClr>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95536" y="1556792"/>
            <a:ext cx="8229600" cy="4325112"/>
          </a:xfrm>
        </p:spPr>
        <p:txBody>
          <a:bodyPr>
            <a:normAutofit lnSpcReduction="10000"/>
          </a:bodyPr>
          <a:lstStyle/>
          <a:p>
            <a:r>
              <a:rPr lang="fr-CA" sz="3200" b="1" dirty="0" smtClean="0">
                <a:latin typeface="Arial" pitchFamily="34" charset="0"/>
                <a:cs typeface="Arial" pitchFamily="34" charset="0"/>
              </a:rPr>
              <a:t>Mai 2002 </a:t>
            </a:r>
            <a:r>
              <a:rPr lang="fr-CA" sz="3200" dirty="0" smtClean="0">
                <a:latin typeface="Arial" pitchFamily="34" charset="0"/>
                <a:cs typeface="Arial" pitchFamily="34" charset="0"/>
              </a:rPr>
              <a:t>: Introduction de l’échelle unique pour le primaire et le secondaire (dévalorisation de la scolarité).</a:t>
            </a:r>
          </a:p>
          <a:p>
            <a:pPr lvl="0">
              <a:buNone/>
            </a:pPr>
            <a:endParaRPr lang="fr-CA" sz="2000" dirty="0" smtClean="0">
              <a:latin typeface="Arial" pitchFamily="34" charset="0"/>
              <a:cs typeface="Arial" pitchFamily="34" charset="0"/>
            </a:endParaRPr>
          </a:p>
          <a:p>
            <a:pPr lvl="0"/>
            <a:r>
              <a:rPr lang="fr-CA" sz="3200" b="1" dirty="0" smtClean="0">
                <a:latin typeface="Arial" pitchFamily="34" charset="0"/>
                <a:cs typeface="Arial" pitchFamily="34" charset="0"/>
              </a:rPr>
              <a:t>Août 2002 </a:t>
            </a:r>
            <a:r>
              <a:rPr lang="fr-CA" sz="3200" dirty="0" smtClean="0">
                <a:latin typeface="Arial" pitchFamily="34" charset="0"/>
                <a:cs typeface="Arial" pitchFamily="34" charset="0"/>
              </a:rPr>
              <a:t>: Le regroupement cégep, à la suite d’une invitation du Conseil du trésor, donne mandat à ses représentants de mener des travaux sur la structure salariale des enseignants de cégep.</a:t>
            </a:r>
            <a:endParaRPr lang="fr-CA" dirty="0" smtClean="0">
              <a:latin typeface="Arial" pitchFamily="34" charset="0"/>
              <a:cs typeface="Arial" pitchFamily="34" charset="0"/>
            </a:endParaRPr>
          </a:p>
        </p:txBody>
      </p:sp>
      <p:sp>
        <p:nvSpPr>
          <p:cNvPr id="5" name="Titre 1"/>
          <p:cNvSpPr>
            <a:spLocks noGrp="1"/>
          </p:cNvSpPr>
          <p:nvPr>
            <p:ph type="title"/>
          </p:nvPr>
        </p:nvSpPr>
        <p:spPr>
          <a:xfrm>
            <a:off x="457200" y="1000108"/>
            <a:ext cx="8229600" cy="196644"/>
          </a:xfrm>
        </p:spPr>
        <p:txBody>
          <a:bodyPr>
            <a:noAutofit/>
          </a:bodyPr>
          <a:lstStyle/>
          <a:p>
            <a:r>
              <a:rPr lang="fr-CA" sz="3200" b="1" dirty="0" smtClean="0">
                <a:solidFill>
                  <a:schemeClr val="accent3">
                    <a:lumMod val="75000"/>
                  </a:schemeClr>
                </a:solidFill>
              </a:rPr>
              <a:t> </a:t>
            </a:r>
            <a:endParaRPr lang="fr-CA" sz="3200" b="1" dirty="0">
              <a:solidFill>
                <a:schemeClr val="accent3">
                  <a:lumMod val="75000"/>
                </a:schemeClr>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23528" y="908720"/>
            <a:ext cx="8496944" cy="5688632"/>
          </a:xfrm>
        </p:spPr>
        <p:txBody>
          <a:bodyPr>
            <a:normAutofit fontScale="92500" lnSpcReduction="10000"/>
          </a:bodyPr>
          <a:lstStyle/>
          <a:p>
            <a:r>
              <a:rPr lang="fr-CA" sz="3400" b="1" dirty="0" smtClean="0">
                <a:latin typeface="Arial" pitchFamily="34" charset="0"/>
                <a:cs typeface="Arial" pitchFamily="34" charset="0"/>
              </a:rPr>
              <a:t> </a:t>
            </a:r>
            <a:r>
              <a:rPr lang="fr-CA" sz="3500" b="1" dirty="0" smtClean="0">
                <a:latin typeface="Arial" pitchFamily="34" charset="0"/>
                <a:cs typeface="Arial" pitchFamily="34" charset="0"/>
              </a:rPr>
              <a:t>22 décembre 2002 : Une échelle salariale unique au collégial</a:t>
            </a:r>
          </a:p>
          <a:p>
            <a:pPr>
              <a:buNone/>
            </a:pPr>
            <a:endParaRPr lang="fr-CA" sz="1300" dirty="0" smtClean="0">
              <a:latin typeface="Arial" pitchFamily="34" charset="0"/>
              <a:cs typeface="Arial" pitchFamily="34" charset="0"/>
            </a:endParaRPr>
          </a:p>
          <a:p>
            <a:pPr>
              <a:buNone/>
            </a:pPr>
            <a:r>
              <a:rPr lang="fr-CA" b="1" dirty="0" smtClean="0">
                <a:latin typeface="Arial" pitchFamily="34" charset="0"/>
                <a:cs typeface="Arial" pitchFamily="34" charset="0"/>
              </a:rPr>
              <a:t>	</a:t>
            </a:r>
            <a:r>
              <a:rPr lang="fr-CA" sz="3000" dirty="0" smtClean="0">
                <a:latin typeface="Arial" pitchFamily="34" charset="0"/>
                <a:cs typeface="Arial" pitchFamily="34" charset="0"/>
              </a:rPr>
              <a:t>Entente de principe sur une nouvelle structure salariale pour les profs de cégep = confirmation de leur appartenance à l’enseignement supérieur + reconnaissance des diplômes de maîtrise et de doctorat.</a:t>
            </a:r>
          </a:p>
          <a:p>
            <a:pPr>
              <a:buNone/>
            </a:pPr>
            <a:endParaRPr lang="fr-CA" sz="1300" dirty="0" smtClean="0">
              <a:latin typeface="Arial" pitchFamily="34" charset="0"/>
              <a:cs typeface="Arial" pitchFamily="34" charset="0"/>
            </a:endParaRPr>
          </a:p>
          <a:p>
            <a:pPr lvl="0">
              <a:buNone/>
            </a:pPr>
            <a:r>
              <a:rPr lang="fr-CA" sz="3000" dirty="0" smtClean="0">
                <a:latin typeface="Arial" pitchFamily="34" charset="0"/>
                <a:cs typeface="Arial" pitchFamily="34" charset="0"/>
              </a:rPr>
              <a:t>	Entente assortie d’une «clause remorque» (annexe VI-3: toute bonification à la structure salariale des enseignants des commissions scolaires s’appliquera à ceux des cégeps pour les 17 échelons communs).</a:t>
            </a:r>
          </a:p>
          <a:p>
            <a:pPr lvl="0"/>
            <a:endParaRPr lang="fr-CA" dirty="0" smtClean="0"/>
          </a:p>
          <a:p>
            <a:pPr lvl="0"/>
            <a:endParaRPr lang="fr-CA" dirty="0" smtClean="0"/>
          </a:p>
          <a:p>
            <a:pPr>
              <a:buNone/>
            </a:pPr>
            <a:endParaRPr lang="fr-CA" dirty="0" smtClean="0"/>
          </a:p>
          <a:p>
            <a:pPr>
              <a:buNone/>
            </a:pPr>
            <a:endParaRPr lang="fr-CA" dirty="0"/>
          </a:p>
        </p:txBody>
      </p:sp>
      <p:sp>
        <p:nvSpPr>
          <p:cNvPr id="5" name="Titre 1"/>
          <p:cNvSpPr>
            <a:spLocks noGrp="1"/>
          </p:cNvSpPr>
          <p:nvPr>
            <p:ph type="title"/>
          </p:nvPr>
        </p:nvSpPr>
        <p:spPr>
          <a:xfrm>
            <a:off x="457200" y="1000108"/>
            <a:ext cx="8229600" cy="196644"/>
          </a:xfrm>
        </p:spPr>
        <p:txBody>
          <a:bodyPr>
            <a:noAutofit/>
          </a:bodyPr>
          <a:lstStyle/>
          <a:p>
            <a:r>
              <a:rPr lang="fr-CA" sz="3200" b="1" dirty="0" smtClean="0">
                <a:solidFill>
                  <a:schemeClr val="accent3">
                    <a:lumMod val="75000"/>
                  </a:schemeClr>
                </a:solidFill>
              </a:rPr>
              <a:t> </a:t>
            </a:r>
            <a:endParaRPr lang="fr-CA" sz="3200" b="1" dirty="0">
              <a:solidFill>
                <a:schemeClr val="accent3">
                  <a:lumMod val="75000"/>
                </a:schemeClr>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23528" y="980728"/>
            <a:ext cx="8424936" cy="5616624"/>
          </a:xfrm>
        </p:spPr>
        <p:txBody>
          <a:bodyPr>
            <a:normAutofit/>
          </a:bodyPr>
          <a:lstStyle/>
          <a:p>
            <a:r>
              <a:rPr lang="fr-CA" b="1" dirty="0" smtClean="0">
                <a:latin typeface="Arial" pitchFamily="34" charset="0"/>
                <a:cs typeface="Arial" pitchFamily="34" charset="0"/>
              </a:rPr>
              <a:t>20 juin 2006 </a:t>
            </a:r>
            <a:r>
              <a:rPr lang="fr-CA" dirty="0" smtClean="0">
                <a:latin typeface="Arial" pitchFamily="34" charset="0"/>
                <a:cs typeface="Arial" pitchFamily="34" charset="0"/>
              </a:rPr>
              <a:t>: Entente entre le Conseil du trésor et l’intersyndicale sur l’application de la </a:t>
            </a:r>
            <a:r>
              <a:rPr lang="fr-CA" i="1" dirty="0" smtClean="0">
                <a:latin typeface="Arial" pitchFamily="34" charset="0"/>
                <a:cs typeface="Arial" pitchFamily="34" charset="0"/>
              </a:rPr>
              <a:t>Loi sur l’équité salariale</a:t>
            </a:r>
            <a:r>
              <a:rPr lang="fr-CA" dirty="0" smtClean="0">
                <a:latin typeface="Arial" pitchFamily="34" charset="0"/>
                <a:cs typeface="Arial" pitchFamily="34" charset="0"/>
              </a:rPr>
              <a:t>. Cette loi précise que, une fois le programme d’équité salariale complété, il faudra s’assurer de son maintien, à tous les 5 ans.</a:t>
            </a:r>
          </a:p>
          <a:p>
            <a:pPr>
              <a:buNone/>
            </a:pPr>
            <a:endParaRPr lang="fr-CA" dirty="0" smtClean="0">
              <a:latin typeface="Arial" pitchFamily="34" charset="0"/>
              <a:cs typeface="Arial" pitchFamily="34" charset="0"/>
            </a:endParaRPr>
          </a:p>
          <a:p>
            <a:r>
              <a:rPr lang="fr-CA" b="1" dirty="0" smtClean="0">
                <a:latin typeface="Arial" pitchFamily="34" charset="0"/>
                <a:cs typeface="Arial" pitchFamily="34" charset="0"/>
              </a:rPr>
              <a:t>Décembre 2010 </a:t>
            </a:r>
            <a:r>
              <a:rPr lang="fr-CA" dirty="0" smtClean="0">
                <a:latin typeface="Arial" pitchFamily="34" charset="0"/>
                <a:cs typeface="Arial" pitchFamily="34" charset="0"/>
              </a:rPr>
              <a:t>: Le gouvernement rend public le résultat de son exercice de maintien de l’équité = hausse salariale, en progression dans les échelons avec un maximum de 0,93% à l’échelon 17, à compter du 31 décembre 2010.</a:t>
            </a:r>
          </a:p>
        </p:txBody>
      </p:sp>
      <p:sp>
        <p:nvSpPr>
          <p:cNvPr id="5" name="Titre 1"/>
          <p:cNvSpPr>
            <a:spLocks noGrp="1"/>
          </p:cNvSpPr>
          <p:nvPr>
            <p:ph type="title"/>
          </p:nvPr>
        </p:nvSpPr>
        <p:spPr>
          <a:xfrm>
            <a:off x="467544" y="836712"/>
            <a:ext cx="8229600" cy="216024"/>
          </a:xfrm>
        </p:spPr>
        <p:txBody>
          <a:bodyPr>
            <a:noAutofit/>
          </a:bodyPr>
          <a:lstStyle/>
          <a:p>
            <a:r>
              <a:rPr lang="fr-CA" sz="3200" b="1" dirty="0" smtClean="0">
                <a:solidFill>
                  <a:schemeClr val="accent3">
                    <a:lumMod val="75000"/>
                  </a:schemeClr>
                </a:solidFill>
              </a:rPr>
              <a:t> </a:t>
            </a:r>
            <a:endParaRPr lang="fr-CA" sz="3200" b="1" dirty="0">
              <a:solidFill>
                <a:schemeClr val="accent3">
                  <a:lumMod val="75000"/>
                </a:schemeClr>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67544" y="908720"/>
            <a:ext cx="8229600" cy="5328592"/>
          </a:xfrm>
        </p:spPr>
        <p:txBody>
          <a:bodyPr>
            <a:normAutofit lnSpcReduction="10000"/>
          </a:bodyPr>
          <a:lstStyle/>
          <a:p>
            <a:pPr>
              <a:buNone/>
            </a:pPr>
            <a:r>
              <a:rPr lang="fr-CA" sz="3100" b="1" dirty="0" smtClean="0">
                <a:latin typeface="Arial" pitchFamily="34" charset="0"/>
                <a:cs typeface="Arial" pitchFamily="34" charset="0"/>
              </a:rPr>
              <a:t>Effets de la «clause remorque» sur les échelons maîtrise et doctorat des profs des cégep :</a:t>
            </a:r>
          </a:p>
          <a:p>
            <a:pPr>
              <a:buNone/>
            </a:pPr>
            <a:endParaRPr lang="fr-CA" sz="1200" dirty="0" smtClean="0">
              <a:latin typeface="Arial" pitchFamily="34" charset="0"/>
              <a:cs typeface="Arial" pitchFamily="34" charset="0"/>
            </a:endParaRPr>
          </a:p>
          <a:p>
            <a:r>
              <a:rPr lang="fr-CA" sz="3100" dirty="0" smtClean="0">
                <a:latin typeface="Arial" pitchFamily="34" charset="0"/>
                <a:cs typeface="Arial" pitchFamily="34" charset="0"/>
              </a:rPr>
              <a:t>Application du programme d’équité et son maintien = modification à la hausse des 17 premiers échelons de la structure salariale.</a:t>
            </a:r>
            <a:endParaRPr lang="fr-CA" dirty="0" smtClean="0">
              <a:latin typeface="Arial" pitchFamily="34" charset="0"/>
              <a:cs typeface="Arial" pitchFamily="34" charset="0"/>
            </a:endParaRPr>
          </a:p>
          <a:p>
            <a:pPr>
              <a:buNone/>
            </a:pPr>
            <a:endParaRPr lang="fr-CA" sz="1200" dirty="0" smtClean="0">
              <a:latin typeface="Arial" pitchFamily="34" charset="0"/>
              <a:cs typeface="Arial" pitchFamily="34" charset="0"/>
            </a:endParaRPr>
          </a:p>
          <a:p>
            <a:r>
              <a:rPr lang="fr-CA" sz="3100" dirty="0" smtClean="0">
                <a:latin typeface="Arial" pitchFamily="34" charset="0"/>
                <a:cs typeface="Arial" pitchFamily="34" charset="0"/>
              </a:rPr>
              <a:t>Diminution progressive de l’écart entre les échelons 17 et  20.</a:t>
            </a:r>
          </a:p>
          <a:p>
            <a:pPr>
              <a:buNone/>
            </a:pPr>
            <a:endParaRPr lang="fr-CA" sz="1100" dirty="0" smtClean="0">
              <a:latin typeface="Arial" pitchFamily="34" charset="0"/>
              <a:cs typeface="Arial" pitchFamily="34" charset="0"/>
            </a:endParaRPr>
          </a:p>
          <a:p>
            <a:r>
              <a:rPr lang="fr-CA" sz="3100" dirty="0" smtClean="0">
                <a:latin typeface="Arial" pitchFamily="34" charset="0"/>
                <a:cs typeface="Arial" pitchFamily="34" charset="0"/>
              </a:rPr>
              <a:t>Octobre 2011: Entente pour corriger, en partie, la situation.</a:t>
            </a:r>
          </a:p>
        </p:txBody>
      </p:sp>
      <p:sp>
        <p:nvSpPr>
          <p:cNvPr id="5" name="Titre 1"/>
          <p:cNvSpPr>
            <a:spLocks noGrp="1"/>
          </p:cNvSpPr>
          <p:nvPr>
            <p:ph type="title"/>
          </p:nvPr>
        </p:nvSpPr>
        <p:spPr>
          <a:xfrm>
            <a:off x="467544" y="836712"/>
            <a:ext cx="8229600" cy="216024"/>
          </a:xfrm>
        </p:spPr>
        <p:txBody>
          <a:bodyPr>
            <a:noAutofit/>
          </a:bodyPr>
          <a:lstStyle/>
          <a:p>
            <a:r>
              <a:rPr lang="fr-CA" sz="3200" b="1" dirty="0" smtClean="0">
                <a:solidFill>
                  <a:schemeClr val="accent3">
                    <a:lumMod val="75000"/>
                  </a:schemeClr>
                </a:solidFill>
              </a:rPr>
              <a:t> </a:t>
            </a:r>
            <a:endParaRPr lang="fr-CA" sz="3200" b="1" dirty="0">
              <a:solidFill>
                <a:schemeClr val="accent3">
                  <a:lumMod val="75000"/>
                </a:schemeClr>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2000240"/>
            <a:ext cx="8229600" cy="4574296"/>
          </a:xfrm>
        </p:spPr>
        <p:txBody>
          <a:bodyPr>
            <a:normAutofit/>
          </a:bodyPr>
          <a:lstStyle/>
          <a:p>
            <a:pPr marL="95250" indent="14288">
              <a:buNone/>
            </a:pPr>
            <a:r>
              <a:rPr lang="fr-CA" sz="2600" dirty="0" smtClean="0">
                <a:latin typeface="Arial" pitchFamily="34" charset="0"/>
                <a:cs typeface="Arial" pitchFamily="34" charset="0"/>
              </a:rPr>
              <a:t>Utilisation des critères qui ont servi à l’évaluation des emplois dans le cadre de la </a:t>
            </a:r>
            <a:r>
              <a:rPr lang="fr-CA" sz="2600" i="1" dirty="0" smtClean="0">
                <a:latin typeface="Arial" pitchFamily="34" charset="0"/>
                <a:cs typeface="Arial" pitchFamily="34" charset="0"/>
              </a:rPr>
              <a:t>Loi sur l’équité salariale.</a:t>
            </a:r>
          </a:p>
          <a:p>
            <a:pPr>
              <a:buNone/>
            </a:pPr>
            <a:endParaRPr lang="fr-CA" sz="1000" dirty="0" smtClean="0">
              <a:latin typeface="Arial" pitchFamily="34" charset="0"/>
              <a:cs typeface="Arial" pitchFamily="34" charset="0"/>
            </a:endParaRPr>
          </a:p>
          <a:p>
            <a:pPr marL="531813" indent="-422275">
              <a:buFont typeface="Wingdings" pitchFamily="2" charset="2"/>
              <a:buChar char="Ø"/>
            </a:pPr>
            <a:r>
              <a:rPr lang="fr-CA" sz="2600" dirty="0" smtClean="0">
                <a:latin typeface="Arial" pitchFamily="34" charset="0"/>
                <a:cs typeface="Arial" pitchFamily="34" charset="0"/>
              </a:rPr>
              <a:t>Les </a:t>
            </a:r>
            <a:r>
              <a:rPr lang="fr-CA" sz="2600" b="1" dirty="0" smtClean="0">
                <a:latin typeface="Arial" pitchFamily="34" charset="0"/>
                <a:cs typeface="Arial" pitchFamily="34" charset="0"/>
              </a:rPr>
              <a:t>quatre grands facteurs </a:t>
            </a:r>
            <a:r>
              <a:rPr lang="fr-CA" sz="2600" dirty="0" smtClean="0">
                <a:latin typeface="Arial" pitchFamily="34" charset="0"/>
                <a:cs typeface="Arial" pitchFamily="34" charset="0"/>
              </a:rPr>
              <a:t>pris en compte dans l’évaluation sont :</a:t>
            </a:r>
          </a:p>
          <a:p>
            <a:pPr marL="723900" indent="-273050"/>
            <a:r>
              <a:rPr lang="fr-CA" sz="2600" dirty="0" smtClean="0">
                <a:latin typeface="Arial" pitchFamily="34" charset="0"/>
                <a:cs typeface="Arial" pitchFamily="34" charset="0"/>
              </a:rPr>
              <a:t>les qualifications requises;</a:t>
            </a:r>
          </a:p>
          <a:p>
            <a:pPr marL="723900" indent="-273050"/>
            <a:r>
              <a:rPr lang="fr-CA" sz="2600" dirty="0" smtClean="0">
                <a:latin typeface="Arial" pitchFamily="34" charset="0"/>
                <a:cs typeface="Arial" pitchFamily="34" charset="0"/>
              </a:rPr>
              <a:t>les responsabilités assumées;</a:t>
            </a:r>
          </a:p>
          <a:p>
            <a:pPr marL="723900" indent="-273050"/>
            <a:r>
              <a:rPr lang="fr-CA" sz="2600" dirty="0" smtClean="0">
                <a:latin typeface="Arial" pitchFamily="34" charset="0"/>
                <a:cs typeface="Arial" pitchFamily="34" charset="0"/>
              </a:rPr>
              <a:t>l’effort requis;</a:t>
            </a:r>
          </a:p>
          <a:p>
            <a:pPr marL="723900" indent="-273050"/>
            <a:r>
              <a:rPr lang="fr-CA" sz="2600" dirty="0" smtClean="0">
                <a:latin typeface="Arial" pitchFamily="34" charset="0"/>
                <a:cs typeface="Arial" pitchFamily="34" charset="0"/>
              </a:rPr>
              <a:t>les conditions d’exercice du travail.</a:t>
            </a:r>
          </a:p>
          <a:p>
            <a:pPr marL="723900" indent="-273050">
              <a:buNone/>
            </a:pPr>
            <a:r>
              <a:rPr lang="fr-CA" sz="2400" dirty="0" smtClean="0">
                <a:latin typeface="Arial" pitchFamily="34" charset="0"/>
                <a:cs typeface="Arial" pitchFamily="34" charset="0"/>
              </a:rPr>
              <a:t>Ces facteurs ont été subdivisés à leur tour en </a:t>
            </a:r>
            <a:r>
              <a:rPr lang="fr-CA" sz="2400" b="1" dirty="0" smtClean="0">
                <a:latin typeface="Arial" pitchFamily="34" charset="0"/>
                <a:cs typeface="Arial" pitchFamily="34" charset="0"/>
              </a:rPr>
              <a:t>17 sous-facteurs </a:t>
            </a:r>
            <a:r>
              <a:rPr lang="fr-CA" sz="2400" dirty="0" smtClean="0">
                <a:latin typeface="Arial" pitchFamily="34" charset="0"/>
                <a:cs typeface="Arial" pitchFamily="34" charset="0"/>
              </a:rPr>
              <a:t>couvrant les principaux aspects d’un emploi.</a:t>
            </a:r>
          </a:p>
          <a:p>
            <a:pPr marL="723900" indent="-273050"/>
            <a:endParaRPr lang="fr-CA" sz="2600" dirty="0" smtClean="0">
              <a:latin typeface="Arial" pitchFamily="34" charset="0"/>
              <a:cs typeface="Arial" pitchFamily="34" charset="0"/>
            </a:endParaRPr>
          </a:p>
          <a:p>
            <a:pPr>
              <a:buNone/>
            </a:pPr>
            <a:endParaRPr lang="fr-CA" dirty="0" smtClean="0"/>
          </a:p>
          <a:p>
            <a:pPr lvl="0"/>
            <a:endParaRPr lang="fr-CA" dirty="0" smtClean="0"/>
          </a:p>
          <a:p>
            <a:pPr>
              <a:buNone/>
            </a:pPr>
            <a:endParaRPr lang="fr-CA" dirty="0" smtClean="0"/>
          </a:p>
          <a:p>
            <a:pPr>
              <a:buNone/>
            </a:pPr>
            <a:endParaRPr lang="fr-CA" dirty="0"/>
          </a:p>
        </p:txBody>
      </p:sp>
      <p:sp>
        <p:nvSpPr>
          <p:cNvPr id="5" name="Titre 1"/>
          <p:cNvSpPr txBox="1">
            <a:spLocks/>
          </p:cNvSpPr>
          <p:nvPr/>
        </p:nvSpPr>
        <p:spPr>
          <a:xfrm>
            <a:off x="457200" y="1000108"/>
            <a:ext cx="8229600" cy="1066800"/>
          </a:xfrm>
          <a:prstGeom prst="rect">
            <a:avLst/>
          </a:prstGeom>
        </p:spPr>
        <p:txBody>
          <a:bodyPr vert="horz" anchor="ctr">
            <a:noAutofit/>
          </a:bodyPr>
          <a:lstStyle/>
          <a:p>
            <a:pPr lvl="0">
              <a:spcBef>
                <a:spcPct val="0"/>
              </a:spcBef>
            </a:pPr>
            <a:r>
              <a:rPr lang="fr-CA" sz="3200" b="1" dirty="0" smtClean="0">
                <a:solidFill>
                  <a:schemeClr val="tx2"/>
                </a:solidFill>
                <a:latin typeface="+mj-lt"/>
                <a:ea typeface="+mj-ea"/>
                <a:cs typeface="+mj-cs"/>
              </a:rPr>
              <a:t>2. DE L’ÉQUITÉ À LA RELATIVITÉ : Principes d’évaluation des emplois</a:t>
            </a:r>
          </a:p>
          <a:p>
            <a:pPr lvl="0">
              <a:spcBef>
                <a:spcPct val="0"/>
              </a:spcBef>
            </a:pPr>
            <a:endParaRPr lang="fr-CA" sz="3200" b="1" dirty="0">
              <a:solidFill>
                <a:schemeClr val="tx2"/>
              </a:solidFill>
              <a:latin typeface="+mj-lt"/>
              <a:ea typeface="+mj-ea"/>
              <a:cs typeface="+mj-cs"/>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643050"/>
            <a:ext cx="8401080" cy="4931486"/>
          </a:xfrm>
        </p:spPr>
        <p:txBody>
          <a:bodyPr>
            <a:normAutofit fontScale="85000" lnSpcReduction="20000"/>
          </a:bodyPr>
          <a:lstStyle/>
          <a:p>
            <a:pPr marL="95250" indent="14288">
              <a:buNone/>
            </a:pPr>
            <a:r>
              <a:rPr lang="fr-CA" b="1" dirty="0" smtClean="0">
                <a:latin typeface="Arial" pitchFamily="34" charset="0"/>
                <a:cs typeface="Arial" pitchFamily="34" charset="0"/>
              </a:rPr>
              <a:t>Qualifications</a:t>
            </a:r>
          </a:p>
          <a:p>
            <a:pPr marL="627063" indent="-271463">
              <a:buNone/>
            </a:pPr>
            <a:r>
              <a:rPr lang="fr-CA" dirty="0" smtClean="0">
                <a:latin typeface="Arial" pitchFamily="34" charset="0"/>
                <a:cs typeface="Arial" pitchFamily="34" charset="0"/>
              </a:rPr>
              <a:t>1) formation professionnelle</a:t>
            </a:r>
          </a:p>
          <a:p>
            <a:pPr marL="627063" indent="-271463">
              <a:buNone/>
              <a:tabLst>
                <a:tab pos="627063" algn="l"/>
              </a:tabLst>
            </a:pPr>
            <a:r>
              <a:rPr lang="fr-CA" dirty="0" smtClean="0">
                <a:latin typeface="Arial" pitchFamily="34" charset="0"/>
                <a:cs typeface="Arial" pitchFamily="34" charset="0"/>
              </a:rPr>
              <a:t>2) expérience et initiation</a:t>
            </a:r>
          </a:p>
          <a:p>
            <a:pPr marL="627063" indent="-271463">
              <a:buNone/>
              <a:tabLst>
                <a:tab pos="627063" algn="l"/>
              </a:tabLst>
            </a:pPr>
            <a:r>
              <a:rPr lang="fr-CA" dirty="0" smtClean="0">
                <a:latin typeface="Arial" pitchFamily="34" charset="0"/>
                <a:cs typeface="Arial" pitchFamily="34" charset="0"/>
              </a:rPr>
              <a:t>3) mise à jour des connaissances</a:t>
            </a:r>
          </a:p>
          <a:p>
            <a:pPr marL="627063" indent="-271463">
              <a:buNone/>
              <a:tabLst>
                <a:tab pos="627063" algn="l"/>
              </a:tabLst>
            </a:pPr>
            <a:r>
              <a:rPr lang="fr-CA" dirty="0" smtClean="0">
                <a:latin typeface="Arial" pitchFamily="34" charset="0"/>
                <a:cs typeface="Arial" pitchFamily="34" charset="0"/>
              </a:rPr>
              <a:t>4) habiletés en relations interpersonnelles</a:t>
            </a:r>
          </a:p>
          <a:p>
            <a:pPr marL="627063" indent="-271463">
              <a:buNone/>
              <a:tabLst>
                <a:tab pos="627063" algn="l"/>
              </a:tabLst>
            </a:pPr>
            <a:r>
              <a:rPr lang="fr-CA" dirty="0" smtClean="0">
                <a:latin typeface="Arial" pitchFamily="34" charset="0"/>
                <a:cs typeface="Arial" pitchFamily="34" charset="0"/>
              </a:rPr>
              <a:t>5) habiletés physiques et dextérité manuelle</a:t>
            </a:r>
          </a:p>
          <a:p>
            <a:pPr>
              <a:buNone/>
            </a:pPr>
            <a:endParaRPr lang="fr-CA" b="1" dirty="0" smtClean="0">
              <a:latin typeface="Arial" pitchFamily="34" charset="0"/>
              <a:cs typeface="Arial" pitchFamily="34" charset="0"/>
            </a:endParaRPr>
          </a:p>
          <a:p>
            <a:pPr>
              <a:buNone/>
            </a:pPr>
            <a:r>
              <a:rPr lang="fr-CA" b="1" dirty="0" smtClean="0">
                <a:latin typeface="Arial" pitchFamily="34" charset="0"/>
                <a:cs typeface="Arial" pitchFamily="34" charset="0"/>
              </a:rPr>
              <a:t>Responsabilités</a:t>
            </a:r>
            <a:r>
              <a:rPr lang="fr-CA" dirty="0" smtClean="0">
                <a:latin typeface="Arial" pitchFamily="34" charset="0"/>
                <a:cs typeface="Arial" pitchFamily="34" charset="0"/>
              </a:rPr>
              <a:t> </a:t>
            </a:r>
          </a:p>
          <a:p>
            <a:pPr marL="723900" indent="-368300">
              <a:buNone/>
            </a:pPr>
            <a:r>
              <a:rPr lang="fr-CA" dirty="0" smtClean="0">
                <a:latin typeface="Arial" pitchFamily="34" charset="0"/>
                <a:cs typeface="Arial" pitchFamily="34" charset="0"/>
              </a:rPr>
              <a:t>1) à l’égard d’un programme ou d’une activité et des ressources financières ou matérielles</a:t>
            </a:r>
          </a:p>
          <a:p>
            <a:pPr marL="723900" indent="-368300">
              <a:buNone/>
            </a:pPr>
            <a:r>
              <a:rPr lang="fr-CA" dirty="0" smtClean="0">
                <a:latin typeface="Arial" pitchFamily="34" charset="0"/>
                <a:cs typeface="Arial" pitchFamily="34" charset="0"/>
              </a:rPr>
              <a:t>2) à l’égard des personnes</a:t>
            </a:r>
          </a:p>
          <a:p>
            <a:pPr marL="723900" indent="-368300">
              <a:buNone/>
            </a:pPr>
            <a:r>
              <a:rPr lang="fr-CA" dirty="0" smtClean="0">
                <a:latin typeface="Arial" pitchFamily="34" charset="0"/>
                <a:cs typeface="Arial" pitchFamily="34" charset="0"/>
              </a:rPr>
              <a:t>3) à l’égard des communications</a:t>
            </a:r>
          </a:p>
          <a:p>
            <a:pPr marL="723900" indent="-368300">
              <a:buNone/>
            </a:pPr>
            <a:r>
              <a:rPr lang="fr-CA" dirty="0" smtClean="0">
                <a:latin typeface="Arial" pitchFamily="34" charset="0"/>
                <a:cs typeface="Arial" pitchFamily="34" charset="0"/>
              </a:rPr>
              <a:t>4) à l’égard de la supervision et de la coordination de personnes</a:t>
            </a:r>
          </a:p>
          <a:p>
            <a:pPr marL="627063" indent="-271463">
              <a:buNone/>
              <a:tabLst>
                <a:tab pos="627063" algn="l"/>
              </a:tabLst>
            </a:pPr>
            <a:endParaRPr lang="fr-CA" dirty="0" smtClean="0">
              <a:latin typeface="Arial" pitchFamily="34" charset="0"/>
              <a:cs typeface="Arial" pitchFamily="34" charset="0"/>
            </a:endParaRPr>
          </a:p>
          <a:p>
            <a:pPr>
              <a:buNone/>
            </a:pPr>
            <a:endParaRPr lang="fr-CA" dirty="0" smtClean="0"/>
          </a:p>
          <a:p>
            <a:pPr lvl="0"/>
            <a:endParaRPr lang="fr-CA" dirty="0" smtClean="0"/>
          </a:p>
          <a:p>
            <a:pPr>
              <a:buNone/>
            </a:pPr>
            <a:endParaRPr lang="fr-CA" dirty="0" smtClean="0"/>
          </a:p>
          <a:p>
            <a:pPr>
              <a:buNone/>
            </a:pPr>
            <a:endParaRPr lang="fr-CA" dirty="0"/>
          </a:p>
        </p:txBody>
      </p:sp>
      <p:sp>
        <p:nvSpPr>
          <p:cNvPr id="5" name="Titre 1"/>
          <p:cNvSpPr txBox="1">
            <a:spLocks/>
          </p:cNvSpPr>
          <p:nvPr/>
        </p:nvSpPr>
        <p:spPr>
          <a:xfrm>
            <a:off x="457200" y="1000108"/>
            <a:ext cx="8229600" cy="1066800"/>
          </a:xfrm>
          <a:prstGeom prst="rect">
            <a:avLst/>
          </a:prstGeom>
        </p:spPr>
        <p:txBody>
          <a:bodyPr vert="horz" anchor="ctr">
            <a:noAutofit/>
          </a:bodyPr>
          <a:lstStyle/>
          <a:p>
            <a:pPr lvl="0">
              <a:spcBef>
                <a:spcPct val="0"/>
              </a:spcBef>
            </a:pPr>
            <a:r>
              <a:rPr lang="fr-CA" sz="3200" b="1" dirty="0" smtClean="0">
                <a:latin typeface="+mj-lt"/>
                <a:ea typeface="+mj-ea"/>
                <a:cs typeface="+mj-cs"/>
              </a:rPr>
              <a:t>Sous-facteurs d’évaluation :</a:t>
            </a:r>
          </a:p>
          <a:p>
            <a:pPr lvl="0">
              <a:spcBef>
                <a:spcPct val="0"/>
              </a:spcBef>
            </a:pPr>
            <a:endParaRPr lang="fr-CA" sz="3200" b="1" dirty="0">
              <a:solidFill>
                <a:schemeClr val="tx2"/>
              </a:solidFill>
              <a:latin typeface="+mj-lt"/>
              <a:ea typeface="+mj-ea"/>
              <a:cs typeface="+mj-cs"/>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67544" y="1556792"/>
            <a:ext cx="8401080" cy="4788610"/>
          </a:xfrm>
        </p:spPr>
        <p:txBody>
          <a:bodyPr>
            <a:normAutofit fontScale="85000" lnSpcReduction="20000"/>
          </a:bodyPr>
          <a:lstStyle/>
          <a:p>
            <a:pPr>
              <a:buNone/>
            </a:pPr>
            <a:r>
              <a:rPr lang="fr-CA" b="1" dirty="0" smtClean="0">
                <a:latin typeface="Arial" pitchFamily="34" charset="0"/>
                <a:cs typeface="Arial" pitchFamily="34" charset="0"/>
              </a:rPr>
              <a:t>Efforts		</a:t>
            </a:r>
          </a:p>
          <a:p>
            <a:pPr marL="723900" indent="-368300">
              <a:buNone/>
            </a:pPr>
            <a:r>
              <a:rPr lang="fr-CA" dirty="0" smtClean="0">
                <a:latin typeface="Arial" pitchFamily="34" charset="0"/>
                <a:cs typeface="Arial" pitchFamily="34" charset="0"/>
              </a:rPr>
              <a:t>1) autonomie</a:t>
            </a:r>
          </a:p>
          <a:p>
            <a:pPr marL="723900" indent="-368300">
              <a:buNone/>
            </a:pPr>
            <a:r>
              <a:rPr lang="fr-CA" dirty="0" smtClean="0">
                <a:latin typeface="Arial" pitchFamily="34" charset="0"/>
                <a:cs typeface="Arial" pitchFamily="34" charset="0"/>
              </a:rPr>
              <a:t>2) raisonnement</a:t>
            </a:r>
          </a:p>
          <a:p>
            <a:pPr marL="723900" indent="-368300">
              <a:buNone/>
            </a:pPr>
            <a:r>
              <a:rPr lang="fr-CA" dirty="0" smtClean="0">
                <a:latin typeface="Arial" pitchFamily="34" charset="0"/>
                <a:cs typeface="Arial" pitchFamily="34" charset="0"/>
              </a:rPr>
              <a:t>3) créativité</a:t>
            </a:r>
          </a:p>
          <a:p>
            <a:pPr marL="723900" indent="-368300">
              <a:buNone/>
            </a:pPr>
            <a:r>
              <a:rPr lang="fr-CA" dirty="0" smtClean="0">
                <a:latin typeface="Arial" pitchFamily="34" charset="0"/>
                <a:cs typeface="Arial" pitchFamily="34" charset="0"/>
              </a:rPr>
              <a:t>4) concentration et attention sensorielle</a:t>
            </a:r>
          </a:p>
          <a:p>
            <a:pPr marL="723900" indent="-368300">
              <a:buNone/>
            </a:pPr>
            <a:r>
              <a:rPr lang="fr-CA" dirty="0" smtClean="0">
                <a:latin typeface="Arial" pitchFamily="34" charset="0"/>
                <a:cs typeface="Arial" pitchFamily="34" charset="0"/>
              </a:rPr>
              <a:t>5) efforts physiques</a:t>
            </a:r>
          </a:p>
          <a:p>
            <a:pPr marL="723900" indent="-368300">
              <a:buNone/>
            </a:pPr>
            <a:endParaRPr lang="fr-CA" dirty="0" smtClean="0">
              <a:latin typeface="Arial" pitchFamily="34" charset="0"/>
              <a:cs typeface="Arial" pitchFamily="34" charset="0"/>
            </a:endParaRPr>
          </a:p>
          <a:p>
            <a:pPr>
              <a:buNone/>
            </a:pPr>
            <a:r>
              <a:rPr lang="fr-CA" b="1" dirty="0" smtClean="0">
                <a:latin typeface="Arial" pitchFamily="34" charset="0"/>
                <a:cs typeface="Arial" pitchFamily="34" charset="0"/>
              </a:rPr>
              <a:t>Conditions de travail	</a:t>
            </a:r>
            <a:endParaRPr lang="fr-CA" dirty="0" smtClean="0">
              <a:latin typeface="Arial" pitchFamily="34" charset="0"/>
              <a:cs typeface="Arial" pitchFamily="34" charset="0"/>
            </a:endParaRPr>
          </a:p>
          <a:p>
            <a:pPr marL="627063" indent="-271463">
              <a:buNone/>
            </a:pPr>
            <a:r>
              <a:rPr lang="fr-CA" dirty="0" smtClean="0">
                <a:latin typeface="Arial" pitchFamily="34" charset="0"/>
                <a:cs typeface="Arial" pitchFamily="34" charset="0"/>
              </a:rPr>
              <a:t>1) conditions psychologiques</a:t>
            </a:r>
          </a:p>
          <a:p>
            <a:pPr marL="627063" indent="-271463">
              <a:buNone/>
            </a:pPr>
            <a:r>
              <a:rPr lang="fr-CA" dirty="0" smtClean="0">
                <a:latin typeface="Arial" pitchFamily="34" charset="0"/>
                <a:cs typeface="Arial" pitchFamily="34" charset="0"/>
              </a:rPr>
              <a:t>2) conditions physiques</a:t>
            </a:r>
          </a:p>
          <a:p>
            <a:pPr marL="627063" indent="-271463">
              <a:buNone/>
            </a:pPr>
            <a:r>
              <a:rPr lang="fr-CA" dirty="0" smtClean="0">
                <a:latin typeface="Arial" pitchFamily="34" charset="0"/>
                <a:cs typeface="Arial" pitchFamily="34" charset="0"/>
              </a:rPr>
              <a:t>3) risques inhérents</a:t>
            </a:r>
          </a:p>
          <a:p>
            <a:pPr>
              <a:buNone/>
            </a:pPr>
            <a:endParaRPr lang="fr-CA" dirty="0" smtClean="0">
              <a:latin typeface="Arial" pitchFamily="34" charset="0"/>
              <a:cs typeface="Arial" pitchFamily="34" charset="0"/>
            </a:endParaRPr>
          </a:p>
          <a:p>
            <a:pPr marL="95250" indent="14288" algn="ctr">
              <a:buNone/>
            </a:pPr>
            <a:r>
              <a:rPr lang="fr-CA" b="1" i="1" dirty="0" smtClean="0">
                <a:latin typeface="Arial" pitchFamily="34" charset="0"/>
                <a:cs typeface="Arial" pitchFamily="34" charset="0"/>
              </a:rPr>
              <a:t>Bref, plusieurs dimensions du travail</a:t>
            </a:r>
          </a:p>
          <a:p>
            <a:pPr marL="95250" indent="14288" algn="ctr">
              <a:buNone/>
            </a:pPr>
            <a:r>
              <a:rPr lang="fr-CA" b="1" i="1" dirty="0" smtClean="0">
                <a:latin typeface="Arial" pitchFamily="34" charset="0"/>
                <a:cs typeface="Arial" pitchFamily="34" charset="0"/>
              </a:rPr>
              <a:t>doivent être prises en compte</a:t>
            </a:r>
            <a:r>
              <a:rPr lang="fr-CA" b="1" dirty="0" smtClean="0">
                <a:latin typeface="Arial" pitchFamily="34" charset="0"/>
                <a:cs typeface="Arial" pitchFamily="34" charset="0"/>
              </a:rPr>
              <a:t>.</a:t>
            </a:r>
          </a:p>
          <a:p>
            <a:pPr marL="723900" indent="-368300">
              <a:buNone/>
            </a:pPr>
            <a:endParaRPr lang="fr-CA" b="1" dirty="0" smtClean="0">
              <a:latin typeface="Arial" pitchFamily="34" charset="0"/>
              <a:cs typeface="Arial" pitchFamily="34" charset="0"/>
            </a:endParaRPr>
          </a:p>
          <a:p>
            <a:pPr>
              <a:buNone/>
            </a:pPr>
            <a:endParaRPr lang="fr-CA" dirty="0" smtClean="0"/>
          </a:p>
          <a:p>
            <a:pPr lvl="0"/>
            <a:endParaRPr lang="fr-CA" dirty="0" smtClean="0"/>
          </a:p>
          <a:p>
            <a:pPr>
              <a:buNone/>
            </a:pPr>
            <a:endParaRPr lang="fr-CA" dirty="0" smtClean="0"/>
          </a:p>
          <a:p>
            <a:pPr>
              <a:buNone/>
            </a:pPr>
            <a:endParaRPr lang="fr-CA" dirty="0"/>
          </a:p>
        </p:txBody>
      </p:sp>
      <p:sp>
        <p:nvSpPr>
          <p:cNvPr id="5" name="Titre 1"/>
          <p:cNvSpPr txBox="1">
            <a:spLocks/>
          </p:cNvSpPr>
          <p:nvPr/>
        </p:nvSpPr>
        <p:spPr>
          <a:xfrm>
            <a:off x="467544" y="836712"/>
            <a:ext cx="8229600" cy="1066800"/>
          </a:xfrm>
          <a:prstGeom prst="rect">
            <a:avLst/>
          </a:prstGeom>
        </p:spPr>
        <p:txBody>
          <a:bodyPr vert="horz" anchor="ctr">
            <a:noAutofit/>
          </a:bodyPr>
          <a:lstStyle/>
          <a:p>
            <a:pPr lvl="0">
              <a:spcBef>
                <a:spcPct val="0"/>
              </a:spcBef>
            </a:pPr>
            <a:r>
              <a:rPr lang="fr-CA" sz="3200" b="1" dirty="0" smtClean="0">
                <a:solidFill>
                  <a:schemeClr val="tx2"/>
                </a:solidFill>
                <a:latin typeface="+mj-lt"/>
                <a:ea typeface="+mj-ea"/>
                <a:cs typeface="+mj-cs"/>
              </a:rPr>
              <a:t>Sous-facteurs d’évaluation :</a:t>
            </a:r>
          </a:p>
          <a:p>
            <a:pPr lvl="0">
              <a:spcBef>
                <a:spcPct val="0"/>
              </a:spcBef>
            </a:pPr>
            <a:endParaRPr lang="fr-CA" sz="3200" b="1" dirty="0">
              <a:solidFill>
                <a:schemeClr val="tx2"/>
              </a:solidFill>
              <a:latin typeface="+mj-lt"/>
              <a:ea typeface="+mj-ea"/>
              <a:cs typeface="+mj-cs"/>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39552" y="1340768"/>
            <a:ext cx="4330824" cy="4662264"/>
          </a:xfrm>
        </p:spPr>
        <p:txBody>
          <a:bodyPr>
            <a:noAutofit/>
          </a:bodyPr>
          <a:lstStyle/>
          <a:p>
            <a:r>
              <a:rPr lang="fr-CA" sz="2800" dirty="0" smtClean="0">
                <a:latin typeface="Arial" pitchFamily="34" charset="0"/>
                <a:cs typeface="Arial" pitchFamily="34" charset="0"/>
              </a:rPr>
              <a:t>En ce qui concerne l’évaluation de la catégorie enseignants de cégep, les travaux se font à partir de l’information contenue dans les questionnaires d’enquête et à partir du document </a:t>
            </a:r>
            <a:r>
              <a:rPr lang="fr-CA" sz="2800" i="1" dirty="0" smtClean="0">
                <a:latin typeface="Arial" pitchFamily="34" charset="0"/>
                <a:cs typeface="Arial" pitchFamily="34" charset="0"/>
              </a:rPr>
              <a:t>Enseigner au collégial…Portrait de la profession</a:t>
            </a:r>
            <a:r>
              <a:rPr lang="fr-CA" sz="2800" dirty="0" smtClean="0">
                <a:latin typeface="Arial" pitchFamily="34" charset="0"/>
                <a:cs typeface="Arial" pitchFamily="34" charset="0"/>
              </a:rPr>
              <a:t>.</a:t>
            </a:r>
            <a:endParaRPr lang="fr-CA" sz="2800" dirty="0"/>
          </a:p>
        </p:txBody>
      </p:sp>
      <p:pic>
        <p:nvPicPr>
          <p:cNvPr id="1026" name="Picture 2"/>
          <p:cNvPicPr>
            <a:picLocks noGrp="1" noChangeAspect="1" noChangeArrowheads="1"/>
          </p:cNvPicPr>
          <p:nvPr>
            <p:ph idx="1"/>
          </p:nvPr>
        </p:nvPicPr>
        <p:blipFill>
          <a:blip r:embed="rId2" cstate="print"/>
          <a:srcRect/>
          <a:stretch>
            <a:fillRect/>
          </a:stretch>
        </p:blipFill>
        <p:spPr bwMode="auto">
          <a:xfrm>
            <a:off x="5220072" y="1628800"/>
            <a:ext cx="3243263" cy="43243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67544" y="1700808"/>
            <a:ext cx="8229600" cy="4574296"/>
          </a:xfrm>
        </p:spPr>
        <p:txBody>
          <a:bodyPr>
            <a:normAutofit/>
          </a:bodyPr>
          <a:lstStyle/>
          <a:p>
            <a:pPr>
              <a:buNone/>
            </a:pPr>
            <a:r>
              <a:rPr lang="fr-CA" sz="3100" b="1" dirty="0" smtClean="0">
                <a:latin typeface="Arial" pitchFamily="34" charset="0"/>
                <a:cs typeface="Arial" pitchFamily="34" charset="0"/>
              </a:rPr>
              <a:t>Décret de 2005</a:t>
            </a:r>
          </a:p>
          <a:p>
            <a:pPr>
              <a:buNone/>
            </a:pPr>
            <a:endParaRPr lang="fr-CA" sz="2000" dirty="0" smtClean="0">
              <a:latin typeface="Arial" pitchFamily="34" charset="0"/>
              <a:cs typeface="Arial" pitchFamily="34" charset="0"/>
            </a:endParaRPr>
          </a:p>
          <a:p>
            <a:r>
              <a:rPr lang="fr-CA" b="1" dirty="0" smtClean="0">
                <a:latin typeface="Arial" pitchFamily="34" charset="0"/>
                <a:cs typeface="Arial" pitchFamily="34" charset="0"/>
              </a:rPr>
              <a:t>15 décembre 2005 </a:t>
            </a:r>
            <a:r>
              <a:rPr lang="fr-CA" dirty="0" smtClean="0">
                <a:latin typeface="Arial" pitchFamily="34" charset="0"/>
                <a:cs typeface="Arial" pitchFamily="34" charset="0"/>
              </a:rPr>
              <a:t>: Le décret qui met fin à la négociation prévoit qu’au terme de la réalisation d’un programme d’équité salariale, le processus de relativité devrait s’enclencher.</a:t>
            </a:r>
          </a:p>
          <a:p>
            <a:pPr>
              <a:buNone/>
            </a:pPr>
            <a:endParaRPr lang="fr-CA" sz="2000" dirty="0" smtClean="0">
              <a:latin typeface="Arial" pitchFamily="34" charset="0"/>
              <a:cs typeface="Arial" pitchFamily="34" charset="0"/>
            </a:endParaRPr>
          </a:p>
          <a:p>
            <a:r>
              <a:rPr lang="fr-CA" dirty="0" smtClean="0">
                <a:latin typeface="Arial" pitchFamily="34" charset="0"/>
                <a:cs typeface="Arial" pitchFamily="34" charset="0"/>
              </a:rPr>
              <a:t>Dans les faits, il n’y aura pas de travaux avant la signature de la convention 2010-2015.</a:t>
            </a:r>
          </a:p>
        </p:txBody>
      </p:sp>
      <p:sp>
        <p:nvSpPr>
          <p:cNvPr id="5" name="Titre 1"/>
          <p:cNvSpPr txBox="1">
            <a:spLocks/>
          </p:cNvSpPr>
          <p:nvPr/>
        </p:nvSpPr>
        <p:spPr>
          <a:xfrm>
            <a:off x="457200" y="1000108"/>
            <a:ext cx="8229600" cy="1066800"/>
          </a:xfrm>
          <a:prstGeom prst="rect">
            <a:avLst/>
          </a:prstGeom>
        </p:spPr>
        <p:txBody>
          <a:bodyPr vert="horz" anchor="ctr">
            <a:noAutofit/>
          </a:bodyPr>
          <a:lstStyle/>
          <a:p>
            <a:pPr lvl="0">
              <a:spcBef>
                <a:spcPct val="0"/>
              </a:spcBef>
            </a:pPr>
            <a:r>
              <a:rPr lang="fr-CA" sz="3200" b="1" dirty="0" smtClean="0">
                <a:solidFill>
                  <a:schemeClr val="tx2"/>
                </a:solidFill>
                <a:latin typeface="+mj-lt"/>
                <a:ea typeface="+mj-ea"/>
                <a:cs typeface="+mj-cs"/>
              </a:rPr>
              <a:t>3. RELATIVITÉ SALARIALE</a:t>
            </a:r>
          </a:p>
          <a:p>
            <a:pPr lvl="0">
              <a:spcBef>
                <a:spcPct val="0"/>
              </a:spcBef>
            </a:pPr>
            <a:endParaRPr lang="fr-CA" sz="3200" b="1" dirty="0">
              <a:solidFill>
                <a:schemeClr val="tx2"/>
              </a:solidFill>
              <a:latin typeface="+mj-lt"/>
              <a:ea typeface="+mj-ea"/>
              <a:cs typeface="+mj-cs"/>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67544" y="980728"/>
            <a:ext cx="8229600" cy="5616624"/>
          </a:xfrm>
        </p:spPr>
        <p:txBody>
          <a:bodyPr>
            <a:normAutofit fontScale="92500" lnSpcReduction="20000"/>
          </a:bodyPr>
          <a:lstStyle/>
          <a:p>
            <a:pPr>
              <a:buNone/>
            </a:pPr>
            <a:r>
              <a:rPr lang="fr-CA" sz="3400" b="1" dirty="0" smtClean="0">
                <a:latin typeface="Arial" pitchFamily="34" charset="0"/>
                <a:cs typeface="Arial" pitchFamily="34" charset="0"/>
              </a:rPr>
              <a:t>Négociation de 2009-2010</a:t>
            </a:r>
          </a:p>
          <a:p>
            <a:pPr>
              <a:buNone/>
            </a:pPr>
            <a:endParaRPr lang="fr-CA" sz="1000" dirty="0" smtClean="0">
              <a:latin typeface="Arial" pitchFamily="34" charset="0"/>
              <a:cs typeface="Arial" pitchFamily="34" charset="0"/>
            </a:endParaRPr>
          </a:p>
          <a:p>
            <a:r>
              <a:rPr lang="fr-CA" sz="3000" dirty="0" smtClean="0">
                <a:latin typeface="Arial" pitchFamily="34" charset="0"/>
                <a:cs typeface="Arial" pitchFamily="34" charset="0"/>
              </a:rPr>
              <a:t>24 janvier 2011 : Entente entre le Conseil du trésor et l’Intersyndicale composée de l’APTS, de la CSN, de la CSQ, de la FTQ et de la FIQ, à l’effet que la réalisation de la relativité se fera une fois l’exercice de maintien de l’équité terminé.</a:t>
            </a:r>
          </a:p>
          <a:p>
            <a:pPr>
              <a:buNone/>
            </a:pPr>
            <a:endParaRPr lang="fr-CA" sz="2000" dirty="0" smtClean="0">
              <a:latin typeface="Arial" pitchFamily="34" charset="0"/>
              <a:cs typeface="Arial" pitchFamily="34" charset="0"/>
            </a:endParaRPr>
          </a:p>
          <a:p>
            <a:r>
              <a:rPr lang="fr-CA" sz="3000" dirty="0">
                <a:latin typeface="Arial" pitchFamily="34" charset="0"/>
                <a:cs typeface="Arial" pitchFamily="34" charset="0"/>
              </a:rPr>
              <a:t>L’évaluation d’une catégorie d’emploi se fait parallèlement par la partie syndicale et par le Conseil du trésor. Les parties partagent les résultats de leurs évaluations depuis l’hiver 2013, cette étape devant se terminer en octobre prochain</a:t>
            </a:r>
            <a:r>
              <a:rPr lang="fr-CA" sz="3000" dirty="0" smtClean="0">
                <a:latin typeface="Arial" pitchFamily="34" charset="0"/>
                <a:cs typeface="Arial" pitchFamily="34" charset="0"/>
              </a:rPr>
              <a:t>.</a:t>
            </a:r>
          </a:p>
        </p:txBody>
      </p:sp>
      <p:sp>
        <p:nvSpPr>
          <p:cNvPr id="5" name="Titre 1"/>
          <p:cNvSpPr txBox="1">
            <a:spLocks/>
          </p:cNvSpPr>
          <p:nvPr/>
        </p:nvSpPr>
        <p:spPr>
          <a:xfrm>
            <a:off x="457200" y="1000108"/>
            <a:ext cx="8229600" cy="196644"/>
          </a:xfrm>
          <a:prstGeom prst="rect">
            <a:avLst/>
          </a:prstGeom>
        </p:spPr>
        <p:txBody>
          <a:bodyPr vert="horz" anchor="ctr">
            <a:noAutofit/>
          </a:bodyPr>
          <a:lstStyle/>
          <a:p>
            <a:pPr lvl="0">
              <a:spcBef>
                <a:spcPct val="0"/>
              </a:spcBef>
            </a:pPr>
            <a:r>
              <a:rPr lang="fr-CA" sz="3200" b="1" dirty="0" smtClean="0">
                <a:solidFill>
                  <a:schemeClr val="tx2"/>
                </a:solidFill>
                <a:latin typeface="+mj-lt"/>
                <a:ea typeface="+mj-ea"/>
                <a:cs typeface="+mj-cs"/>
              </a:rPr>
              <a:t> </a:t>
            </a:r>
            <a:endParaRPr lang="fr-CA" sz="3200" b="1" dirty="0">
              <a:solidFill>
                <a:schemeClr val="tx2"/>
              </a:solidFill>
              <a:latin typeface="+mj-lt"/>
              <a:ea typeface="+mj-ea"/>
              <a:cs typeface="+mj-cs"/>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928670"/>
            <a:ext cx="8229600" cy="1066800"/>
          </a:xfrm>
        </p:spPr>
        <p:txBody>
          <a:bodyPr>
            <a:normAutofit/>
          </a:bodyPr>
          <a:lstStyle/>
          <a:p>
            <a:pPr marL="457200" indent="-1044000"/>
            <a:r>
              <a:rPr lang="fr-CA" sz="3200" b="1" dirty="0" smtClean="0"/>
              <a:t>4. ÉVALUATION DE LA CATÉGORIE DES ENSEIGNANTS DE CÉGEP</a:t>
            </a:r>
            <a:endParaRPr lang="fr-CA" sz="3200" dirty="0"/>
          </a:p>
        </p:txBody>
      </p:sp>
      <p:sp>
        <p:nvSpPr>
          <p:cNvPr id="5" name="Espace réservé du contenu 2"/>
          <p:cNvSpPr>
            <a:spLocks noGrp="1"/>
          </p:cNvSpPr>
          <p:nvPr>
            <p:ph idx="1"/>
          </p:nvPr>
        </p:nvSpPr>
        <p:spPr>
          <a:xfrm>
            <a:off x="284666" y="2420888"/>
            <a:ext cx="4215325" cy="2221740"/>
          </a:xfrm>
          <a:ln w="12700">
            <a:solidFill>
              <a:schemeClr val="tx1"/>
            </a:solidFill>
          </a:ln>
        </p:spPr>
        <p:txBody>
          <a:bodyPr>
            <a:noAutofit/>
          </a:bodyPr>
          <a:lstStyle/>
          <a:p>
            <a:pPr marL="95250" indent="14288">
              <a:buNone/>
            </a:pPr>
            <a:r>
              <a:rPr lang="fr-CA" sz="1600" b="1" dirty="0" smtClean="0"/>
              <a:t>Qualifications</a:t>
            </a:r>
          </a:p>
          <a:p>
            <a:pPr marL="627063" indent="-271463">
              <a:buNone/>
            </a:pPr>
            <a:r>
              <a:rPr lang="fr-CA" sz="1600" b="1" dirty="0" smtClean="0">
                <a:solidFill>
                  <a:srgbClr val="FF0000"/>
                </a:solidFill>
              </a:rPr>
              <a:t>1) formation professionnelle</a:t>
            </a:r>
          </a:p>
          <a:p>
            <a:pPr marL="627063" indent="-271463">
              <a:buNone/>
              <a:tabLst>
                <a:tab pos="627063" algn="l"/>
              </a:tabLst>
            </a:pPr>
            <a:r>
              <a:rPr lang="fr-CA" sz="1600" b="1" dirty="0" smtClean="0">
                <a:solidFill>
                  <a:srgbClr val="FF0000"/>
                </a:solidFill>
              </a:rPr>
              <a:t>2) expérience et initiation</a:t>
            </a:r>
          </a:p>
          <a:p>
            <a:pPr marL="627063" indent="-271463">
              <a:buNone/>
              <a:tabLst>
                <a:tab pos="627063" algn="l"/>
              </a:tabLst>
            </a:pPr>
            <a:r>
              <a:rPr lang="fr-CA" sz="1600" dirty="0" smtClean="0"/>
              <a:t>3) mise à jour des connaissances</a:t>
            </a:r>
          </a:p>
          <a:p>
            <a:pPr marL="627063" indent="-271463">
              <a:buNone/>
              <a:tabLst>
                <a:tab pos="627063" algn="l"/>
              </a:tabLst>
            </a:pPr>
            <a:r>
              <a:rPr lang="fr-CA" sz="1600" dirty="0" smtClean="0"/>
              <a:t>4) habiletés en relations interpersonnelles</a:t>
            </a:r>
          </a:p>
          <a:p>
            <a:pPr marL="627063" indent="-271463">
              <a:buNone/>
              <a:tabLst>
                <a:tab pos="627063" algn="l"/>
              </a:tabLst>
            </a:pPr>
            <a:r>
              <a:rPr lang="fr-CA" sz="1600" dirty="0" smtClean="0"/>
              <a:t>5) habiletés physiques et dextérité manuelle</a:t>
            </a:r>
          </a:p>
          <a:p>
            <a:pPr>
              <a:buNone/>
            </a:pPr>
            <a:endParaRPr lang="fr-CA" sz="1600" dirty="0" smtClean="0"/>
          </a:p>
          <a:p>
            <a:pPr lvl="0"/>
            <a:endParaRPr lang="fr-CA" sz="1600" dirty="0" smtClean="0"/>
          </a:p>
          <a:p>
            <a:pPr>
              <a:buNone/>
            </a:pPr>
            <a:endParaRPr lang="fr-CA" sz="1600" dirty="0" smtClean="0"/>
          </a:p>
          <a:p>
            <a:pPr>
              <a:buNone/>
            </a:pPr>
            <a:endParaRPr lang="fr-CA" sz="1600" dirty="0"/>
          </a:p>
        </p:txBody>
      </p:sp>
      <p:sp>
        <p:nvSpPr>
          <p:cNvPr id="6" name="Espace réservé du contenu 2"/>
          <p:cNvSpPr txBox="1">
            <a:spLocks/>
          </p:cNvSpPr>
          <p:nvPr/>
        </p:nvSpPr>
        <p:spPr>
          <a:xfrm>
            <a:off x="4611627" y="2420888"/>
            <a:ext cx="4258816" cy="2221740"/>
          </a:xfrm>
          <a:prstGeom prst="rect">
            <a:avLst/>
          </a:prstGeom>
          <a:ln w="12700">
            <a:solidFill>
              <a:schemeClr val="tx1"/>
            </a:solidFill>
          </a:ln>
        </p:spPr>
        <p:txBody>
          <a:bodyPr vert="horz">
            <a:normAutofit/>
          </a:bodyPr>
          <a:lst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a:lstStyle>
          <a:p>
            <a:pPr>
              <a:buClr>
                <a:srgbClr val="A04DA3"/>
              </a:buClr>
              <a:buFont typeface="Georgia"/>
              <a:buNone/>
            </a:pPr>
            <a:r>
              <a:rPr lang="fr-CA" sz="1600" b="1" dirty="0" smtClean="0">
                <a:solidFill>
                  <a:prstClr val="black"/>
                </a:solidFill>
              </a:rPr>
              <a:t>Responsabilités</a:t>
            </a:r>
            <a:r>
              <a:rPr lang="fr-CA" sz="1600" dirty="0" smtClean="0">
                <a:solidFill>
                  <a:prstClr val="black"/>
                </a:solidFill>
              </a:rPr>
              <a:t> </a:t>
            </a:r>
          </a:p>
          <a:p>
            <a:pPr marL="576000" indent="-216000">
              <a:buClr>
                <a:srgbClr val="A04DA3"/>
              </a:buClr>
              <a:buFont typeface="Georgia"/>
              <a:buNone/>
            </a:pPr>
            <a:r>
              <a:rPr lang="fr-CA" sz="1600" b="1" dirty="0" smtClean="0">
                <a:solidFill>
                  <a:srgbClr val="FF0000"/>
                </a:solidFill>
              </a:rPr>
              <a:t>1) à l’égard d’un programme ou d’une activité et des ressources financières ou matérielles</a:t>
            </a:r>
          </a:p>
          <a:p>
            <a:pPr marL="723900" indent="-368300">
              <a:buClr>
                <a:srgbClr val="A04DA3"/>
              </a:buClr>
              <a:buFont typeface="Georgia"/>
              <a:buNone/>
            </a:pPr>
            <a:r>
              <a:rPr lang="fr-CA" sz="1600" b="1" dirty="0" smtClean="0">
                <a:solidFill>
                  <a:srgbClr val="FF0000"/>
                </a:solidFill>
              </a:rPr>
              <a:t>2) à l’égard des personnes</a:t>
            </a:r>
          </a:p>
          <a:p>
            <a:pPr marL="723900" indent="-368300">
              <a:buClr>
                <a:srgbClr val="A04DA3"/>
              </a:buClr>
              <a:buFont typeface="Georgia"/>
              <a:buNone/>
            </a:pPr>
            <a:r>
              <a:rPr lang="fr-CA" sz="1600" dirty="0" smtClean="0">
                <a:solidFill>
                  <a:prstClr val="black"/>
                </a:solidFill>
              </a:rPr>
              <a:t>3) à l’égard des communications</a:t>
            </a:r>
          </a:p>
          <a:p>
            <a:pPr marL="723900" indent="-368300">
              <a:buClr>
                <a:srgbClr val="A04DA3"/>
              </a:buClr>
              <a:buFont typeface="Georgia"/>
              <a:buNone/>
            </a:pPr>
            <a:r>
              <a:rPr lang="fr-CA" sz="1600" dirty="0" smtClean="0">
                <a:solidFill>
                  <a:prstClr val="black"/>
                </a:solidFill>
              </a:rPr>
              <a:t>4) de supervision et de coordination de personnes</a:t>
            </a:r>
          </a:p>
          <a:p>
            <a:pPr>
              <a:buClr>
                <a:srgbClr val="A04DA3"/>
              </a:buClr>
              <a:buFont typeface="Georgia"/>
              <a:buNone/>
            </a:pPr>
            <a:endParaRPr lang="fr-CA" sz="1600" dirty="0" smtClean="0">
              <a:solidFill>
                <a:prstClr val="black"/>
              </a:solidFill>
            </a:endParaRPr>
          </a:p>
          <a:p>
            <a:pPr>
              <a:buClr>
                <a:srgbClr val="A04DA3"/>
              </a:buClr>
            </a:pPr>
            <a:endParaRPr lang="fr-CA" sz="1600" dirty="0" smtClean="0">
              <a:solidFill>
                <a:prstClr val="black"/>
              </a:solidFill>
            </a:endParaRPr>
          </a:p>
          <a:p>
            <a:pPr>
              <a:buClr>
                <a:srgbClr val="A04DA3"/>
              </a:buClr>
              <a:buFont typeface="Georgia"/>
              <a:buNone/>
            </a:pPr>
            <a:endParaRPr lang="fr-CA" sz="1600" dirty="0" smtClean="0">
              <a:solidFill>
                <a:prstClr val="black"/>
              </a:solidFill>
            </a:endParaRPr>
          </a:p>
          <a:p>
            <a:pPr>
              <a:buClr>
                <a:srgbClr val="A04DA3"/>
              </a:buClr>
              <a:buFont typeface="Georgia"/>
              <a:buNone/>
            </a:pPr>
            <a:endParaRPr lang="fr-CA" sz="1600" dirty="0">
              <a:solidFill>
                <a:prstClr val="black"/>
              </a:solidFill>
            </a:endParaRPr>
          </a:p>
        </p:txBody>
      </p:sp>
      <p:sp>
        <p:nvSpPr>
          <p:cNvPr id="7" name="Espace réservé du contenu 2"/>
          <p:cNvSpPr txBox="1">
            <a:spLocks/>
          </p:cNvSpPr>
          <p:nvPr/>
        </p:nvSpPr>
        <p:spPr>
          <a:xfrm>
            <a:off x="284667" y="4786644"/>
            <a:ext cx="4215325" cy="1683632"/>
          </a:xfrm>
          <a:prstGeom prst="rect">
            <a:avLst/>
          </a:prstGeom>
          <a:ln w="12700">
            <a:solidFill>
              <a:schemeClr val="tx1"/>
            </a:solidFill>
          </a:ln>
        </p:spPr>
        <p:txBody>
          <a:bodyPr vert="horz">
            <a:normAutofit lnSpcReduction="10000"/>
          </a:bodyPr>
          <a:lst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a:lstStyle>
          <a:p>
            <a:pPr>
              <a:buClr>
                <a:srgbClr val="A04DA3"/>
              </a:buClr>
              <a:buFont typeface="Georgia"/>
              <a:buNone/>
            </a:pPr>
            <a:r>
              <a:rPr lang="fr-CA" sz="1600" b="1" dirty="0" smtClean="0">
                <a:solidFill>
                  <a:prstClr val="black"/>
                </a:solidFill>
              </a:rPr>
              <a:t>Efforts		</a:t>
            </a:r>
          </a:p>
          <a:p>
            <a:pPr marL="723900" indent="-368300">
              <a:buClr>
                <a:srgbClr val="A04DA3"/>
              </a:buClr>
              <a:buFont typeface="Georgia"/>
              <a:buNone/>
            </a:pPr>
            <a:r>
              <a:rPr lang="fr-CA" sz="1600" b="1" dirty="0" smtClean="0">
                <a:solidFill>
                  <a:srgbClr val="FF0000"/>
                </a:solidFill>
              </a:rPr>
              <a:t>1) autonomie</a:t>
            </a:r>
          </a:p>
          <a:p>
            <a:pPr marL="723900" indent="-368300">
              <a:buClr>
                <a:srgbClr val="A04DA3"/>
              </a:buClr>
              <a:buFont typeface="Georgia"/>
              <a:buNone/>
            </a:pPr>
            <a:r>
              <a:rPr lang="fr-CA" sz="1600" b="1" dirty="0" smtClean="0">
                <a:solidFill>
                  <a:srgbClr val="FF0000"/>
                </a:solidFill>
              </a:rPr>
              <a:t>2) raisonnement</a:t>
            </a:r>
          </a:p>
          <a:p>
            <a:pPr marL="723900" indent="-368300">
              <a:buClr>
                <a:srgbClr val="A04DA3"/>
              </a:buClr>
              <a:buFont typeface="Georgia"/>
              <a:buNone/>
            </a:pPr>
            <a:r>
              <a:rPr lang="fr-CA" sz="1600" dirty="0" smtClean="0">
                <a:solidFill>
                  <a:prstClr val="black"/>
                </a:solidFill>
              </a:rPr>
              <a:t>3) créativité</a:t>
            </a:r>
          </a:p>
          <a:p>
            <a:pPr marL="723900" indent="-368300">
              <a:buClr>
                <a:srgbClr val="A04DA3"/>
              </a:buClr>
              <a:buFont typeface="Georgia"/>
              <a:buNone/>
            </a:pPr>
            <a:r>
              <a:rPr lang="fr-CA" sz="1600" dirty="0" smtClean="0">
                <a:solidFill>
                  <a:prstClr val="black"/>
                </a:solidFill>
              </a:rPr>
              <a:t>4) concentration et attention sensorielle</a:t>
            </a:r>
          </a:p>
          <a:p>
            <a:pPr marL="723900" indent="-368300">
              <a:buClr>
                <a:srgbClr val="A04DA3"/>
              </a:buClr>
              <a:buFont typeface="Georgia"/>
              <a:buNone/>
            </a:pPr>
            <a:r>
              <a:rPr lang="fr-CA" sz="1600" b="1" dirty="0" smtClean="0">
                <a:solidFill>
                  <a:srgbClr val="FF0000"/>
                </a:solidFill>
              </a:rPr>
              <a:t>5) efforts physiques</a:t>
            </a:r>
          </a:p>
          <a:p>
            <a:pPr>
              <a:buClr>
                <a:srgbClr val="A04DA3"/>
              </a:buClr>
              <a:buFont typeface="Georgia"/>
              <a:buNone/>
            </a:pPr>
            <a:endParaRPr lang="fr-CA" sz="1600" dirty="0" smtClean="0">
              <a:solidFill>
                <a:srgbClr val="FF0000"/>
              </a:solidFill>
            </a:endParaRPr>
          </a:p>
          <a:p>
            <a:pPr>
              <a:buClr>
                <a:srgbClr val="A04DA3"/>
              </a:buClr>
            </a:pPr>
            <a:endParaRPr lang="fr-CA" sz="1600" dirty="0" smtClean="0">
              <a:solidFill>
                <a:prstClr val="black"/>
              </a:solidFill>
            </a:endParaRPr>
          </a:p>
          <a:p>
            <a:pPr>
              <a:buClr>
                <a:srgbClr val="A04DA3"/>
              </a:buClr>
              <a:buFont typeface="Georgia"/>
              <a:buNone/>
            </a:pPr>
            <a:endParaRPr lang="fr-CA" sz="1600" dirty="0" smtClean="0">
              <a:solidFill>
                <a:prstClr val="black"/>
              </a:solidFill>
            </a:endParaRPr>
          </a:p>
          <a:p>
            <a:pPr>
              <a:buClr>
                <a:srgbClr val="A04DA3"/>
              </a:buClr>
              <a:buFont typeface="Georgia"/>
              <a:buNone/>
            </a:pPr>
            <a:endParaRPr lang="fr-CA" sz="1600" dirty="0">
              <a:solidFill>
                <a:prstClr val="black"/>
              </a:solidFill>
            </a:endParaRPr>
          </a:p>
        </p:txBody>
      </p:sp>
      <p:sp>
        <p:nvSpPr>
          <p:cNvPr id="8" name="Espace réservé du contenu 2"/>
          <p:cNvSpPr txBox="1">
            <a:spLocks/>
          </p:cNvSpPr>
          <p:nvPr/>
        </p:nvSpPr>
        <p:spPr>
          <a:xfrm>
            <a:off x="4611627" y="4786644"/>
            <a:ext cx="4258816" cy="1666692"/>
          </a:xfrm>
          <a:prstGeom prst="rect">
            <a:avLst/>
          </a:prstGeom>
          <a:ln w="12700">
            <a:solidFill>
              <a:schemeClr val="tx1"/>
            </a:solidFill>
          </a:ln>
        </p:spPr>
        <p:txBody>
          <a:bodyPr vert="horz">
            <a:normAutofit/>
          </a:bodyPr>
          <a:lst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a:lstStyle>
          <a:p>
            <a:pPr>
              <a:buClr>
                <a:srgbClr val="A04DA3"/>
              </a:buClr>
              <a:buFont typeface="Georgia"/>
              <a:buNone/>
            </a:pPr>
            <a:r>
              <a:rPr lang="fr-CA" sz="1600" b="1" dirty="0" smtClean="0">
                <a:solidFill>
                  <a:prstClr val="black"/>
                </a:solidFill>
              </a:rPr>
              <a:t>Conditions de travail	</a:t>
            </a:r>
            <a:endParaRPr lang="fr-CA" sz="1600" dirty="0" smtClean="0">
              <a:solidFill>
                <a:prstClr val="black"/>
              </a:solidFill>
            </a:endParaRPr>
          </a:p>
          <a:p>
            <a:pPr marL="627063" indent="-271463">
              <a:buClr>
                <a:srgbClr val="A04DA3"/>
              </a:buClr>
              <a:buFont typeface="Georgia"/>
              <a:buNone/>
            </a:pPr>
            <a:r>
              <a:rPr lang="fr-CA" sz="1600" b="1" dirty="0" smtClean="0">
                <a:solidFill>
                  <a:srgbClr val="FF0000"/>
                </a:solidFill>
              </a:rPr>
              <a:t>1) conditions psychologiques</a:t>
            </a:r>
          </a:p>
          <a:p>
            <a:pPr marL="627063" indent="-271463">
              <a:buClr>
                <a:srgbClr val="A04DA3"/>
              </a:buClr>
              <a:buFont typeface="Georgia"/>
              <a:buNone/>
            </a:pPr>
            <a:r>
              <a:rPr lang="fr-CA" sz="1600" dirty="0" smtClean="0">
                <a:solidFill>
                  <a:prstClr val="black"/>
                </a:solidFill>
              </a:rPr>
              <a:t>2) conditions physiques</a:t>
            </a:r>
          </a:p>
          <a:p>
            <a:pPr marL="627063" indent="-271463">
              <a:buClr>
                <a:srgbClr val="A04DA3"/>
              </a:buClr>
              <a:buFont typeface="Georgia"/>
              <a:buNone/>
            </a:pPr>
            <a:r>
              <a:rPr lang="fr-CA" sz="1600" b="1" dirty="0" smtClean="0">
                <a:solidFill>
                  <a:srgbClr val="FF0000"/>
                </a:solidFill>
              </a:rPr>
              <a:t>3) risques inhérents</a:t>
            </a:r>
          </a:p>
          <a:p>
            <a:pPr>
              <a:buClr>
                <a:srgbClr val="A04DA3"/>
              </a:buClr>
            </a:pPr>
            <a:endParaRPr lang="fr-CA" sz="1600" dirty="0" smtClean="0">
              <a:solidFill>
                <a:prstClr val="black"/>
              </a:solidFill>
            </a:endParaRPr>
          </a:p>
          <a:p>
            <a:pPr>
              <a:buClr>
                <a:srgbClr val="A04DA3"/>
              </a:buClr>
              <a:buFont typeface="Georgia"/>
              <a:buNone/>
            </a:pPr>
            <a:endParaRPr lang="fr-CA" sz="1600" dirty="0" smtClean="0">
              <a:solidFill>
                <a:prstClr val="black"/>
              </a:solidFill>
            </a:endParaRPr>
          </a:p>
          <a:p>
            <a:pPr>
              <a:buClr>
                <a:srgbClr val="A04DA3"/>
              </a:buClr>
              <a:buFont typeface="Georgia"/>
              <a:buNone/>
            </a:pPr>
            <a:endParaRPr lang="fr-CA" sz="1600" dirty="0">
              <a:solidFill>
                <a:prstClr val="black"/>
              </a:solidFill>
            </a:endParaRPr>
          </a:p>
        </p:txBody>
      </p:sp>
      <p:sp>
        <p:nvSpPr>
          <p:cNvPr id="10" name="Espace réservé du contenu 2"/>
          <p:cNvSpPr txBox="1">
            <a:spLocks/>
          </p:cNvSpPr>
          <p:nvPr/>
        </p:nvSpPr>
        <p:spPr>
          <a:xfrm>
            <a:off x="611560" y="1988840"/>
            <a:ext cx="7344816" cy="360040"/>
          </a:xfrm>
          <a:prstGeom prst="rect">
            <a:avLst/>
          </a:prstGeom>
          <a:ln w="12700">
            <a:noFill/>
          </a:ln>
        </p:spPr>
        <p:txBody>
          <a:bodyPr vert="horz">
            <a:noAutofit/>
          </a:bodyPr>
          <a:lst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a:lstStyle>
          <a:p>
            <a:pPr marL="627063" indent="-271463">
              <a:buClr>
                <a:srgbClr val="A04DA3"/>
              </a:buClr>
              <a:buFont typeface="Georgia"/>
              <a:buNone/>
            </a:pPr>
            <a:r>
              <a:rPr lang="fr-CA" sz="2000" b="1" dirty="0" smtClean="0">
                <a:solidFill>
                  <a:srgbClr val="FF0000"/>
                </a:solidFill>
              </a:rPr>
              <a:t>Désaccord avec le Conseil du trésor</a:t>
            </a:r>
          </a:p>
          <a:p>
            <a:pPr>
              <a:buClr>
                <a:srgbClr val="A04DA3"/>
              </a:buClr>
            </a:pPr>
            <a:endParaRPr lang="fr-CA" sz="2000" dirty="0" smtClean="0">
              <a:solidFill>
                <a:prstClr val="black"/>
              </a:solidFill>
            </a:endParaRPr>
          </a:p>
          <a:p>
            <a:pPr>
              <a:buClr>
                <a:srgbClr val="A04DA3"/>
              </a:buClr>
              <a:buFont typeface="Georgia"/>
              <a:buNone/>
            </a:pPr>
            <a:endParaRPr lang="fr-CA" sz="2000" dirty="0" smtClean="0">
              <a:solidFill>
                <a:prstClr val="black"/>
              </a:solidFill>
            </a:endParaRPr>
          </a:p>
          <a:p>
            <a:pPr>
              <a:buClr>
                <a:srgbClr val="A04DA3"/>
              </a:buClr>
              <a:buFont typeface="Georgia"/>
              <a:buNone/>
            </a:pPr>
            <a:endParaRPr lang="fr-CA" sz="2000" dirty="0">
              <a:solidFill>
                <a:prstClr val="black"/>
              </a:solidFill>
            </a:endParaRPr>
          </a:p>
        </p:txBody>
      </p:sp>
    </p:spTree>
    <p:extLst>
      <p:ext uri="{BB962C8B-B14F-4D97-AF65-F5344CB8AC3E}">
        <p14:creationId xmlns:p14="http://schemas.microsoft.com/office/powerpoint/2010/main" val="215478145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928670"/>
            <a:ext cx="8229600" cy="196074"/>
          </a:xfrm>
        </p:spPr>
        <p:txBody>
          <a:bodyPr>
            <a:normAutofit fontScale="90000"/>
          </a:bodyPr>
          <a:lstStyle/>
          <a:p>
            <a:pPr marL="457200" indent="-1044000"/>
            <a:r>
              <a:rPr lang="fr-CA" sz="3200" b="1" dirty="0" smtClean="0"/>
              <a:t> </a:t>
            </a:r>
            <a:endParaRPr lang="fr-CA" sz="3200" dirty="0"/>
          </a:p>
        </p:txBody>
      </p:sp>
      <p:sp>
        <p:nvSpPr>
          <p:cNvPr id="5" name="Espace réservé du contenu 2"/>
          <p:cNvSpPr>
            <a:spLocks noGrp="1"/>
          </p:cNvSpPr>
          <p:nvPr>
            <p:ph idx="1"/>
          </p:nvPr>
        </p:nvSpPr>
        <p:spPr>
          <a:xfrm>
            <a:off x="323528" y="1412776"/>
            <a:ext cx="8352928" cy="1152128"/>
          </a:xfrm>
          <a:ln w="12700">
            <a:solidFill>
              <a:schemeClr val="tx1"/>
            </a:solidFill>
          </a:ln>
        </p:spPr>
        <p:txBody>
          <a:bodyPr>
            <a:noAutofit/>
          </a:bodyPr>
          <a:lstStyle/>
          <a:p>
            <a:pPr marL="95250" indent="14288">
              <a:buNone/>
            </a:pPr>
            <a:r>
              <a:rPr lang="fr-CA" sz="1600" b="1" dirty="0" smtClean="0"/>
              <a:t>La tâche</a:t>
            </a:r>
          </a:p>
          <a:p>
            <a:pPr marL="360000" indent="0">
              <a:buNone/>
            </a:pPr>
            <a:r>
              <a:rPr lang="fr-CA" sz="1600" dirty="0"/>
              <a:t>Le CT ne reconnaît pas le travail </a:t>
            </a:r>
            <a:r>
              <a:rPr lang="fr-CA" sz="1600" dirty="0" smtClean="0"/>
              <a:t>que l’on </a:t>
            </a:r>
            <a:r>
              <a:rPr lang="fr-CA" sz="1600" dirty="0"/>
              <a:t>fait dans les </a:t>
            </a:r>
            <a:r>
              <a:rPr lang="fr-CA" sz="1600" b="1" dirty="0"/>
              <a:t>comités de programme </a:t>
            </a:r>
            <a:r>
              <a:rPr lang="fr-CA" sz="1600" dirty="0"/>
              <a:t>et </a:t>
            </a:r>
            <a:r>
              <a:rPr lang="fr-CA" sz="1600" dirty="0" smtClean="0"/>
              <a:t>sous-évalue </a:t>
            </a:r>
            <a:r>
              <a:rPr lang="fr-CA" sz="1600" dirty="0"/>
              <a:t>l’ampleur et la nature du travail fait par les </a:t>
            </a:r>
            <a:r>
              <a:rPr lang="fr-CA" sz="1600" b="1" dirty="0"/>
              <a:t>départements</a:t>
            </a:r>
            <a:r>
              <a:rPr lang="fr-CA" sz="1600" dirty="0"/>
              <a:t> et leurs </a:t>
            </a:r>
            <a:r>
              <a:rPr lang="fr-CA" sz="1600" dirty="0" smtClean="0"/>
              <a:t>comités.</a:t>
            </a:r>
          </a:p>
          <a:p>
            <a:pPr>
              <a:buNone/>
            </a:pPr>
            <a:endParaRPr lang="fr-CA" sz="1600" dirty="0"/>
          </a:p>
        </p:txBody>
      </p:sp>
      <p:sp>
        <p:nvSpPr>
          <p:cNvPr id="10" name="Espace réservé du contenu 2"/>
          <p:cNvSpPr txBox="1">
            <a:spLocks/>
          </p:cNvSpPr>
          <p:nvPr/>
        </p:nvSpPr>
        <p:spPr>
          <a:xfrm>
            <a:off x="395536" y="836712"/>
            <a:ext cx="7776864" cy="360040"/>
          </a:xfrm>
          <a:prstGeom prst="rect">
            <a:avLst/>
          </a:prstGeom>
          <a:ln w="12700">
            <a:noFill/>
          </a:ln>
        </p:spPr>
        <p:txBody>
          <a:bodyPr vert="horz">
            <a:noAutofit/>
          </a:bodyPr>
          <a:lst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a:lstStyle>
          <a:p>
            <a:pPr marL="627063" indent="-271463">
              <a:buClr>
                <a:srgbClr val="A04DA3"/>
              </a:buClr>
              <a:buFont typeface="Georgia"/>
              <a:buNone/>
            </a:pPr>
            <a:r>
              <a:rPr lang="fr-CA" sz="2400" b="1" dirty="0" smtClean="0">
                <a:solidFill>
                  <a:srgbClr val="FF0000"/>
                </a:solidFill>
              </a:rPr>
              <a:t>Causes du désaccord avec le Conseil du trésor</a:t>
            </a:r>
          </a:p>
        </p:txBody>
      </p:sp>
      <p:sp>
        <p:nvSpPr>
          <p:cNvPr id="9" name="Espace réservé du contenu 2"/>
          <p:cNvSpPr txBox="1">
            <a:spLocks/>
          </p:cNvSpPr>
          <p:nvPr/>
        </p:nvSpPr>
        <p:spPr>
          <a:xfrm>
            <a:off x="323528" y="4005064"/>
            <a:ext cx="8352928" cy="1368152"/>
          </a:xfrm>
          <a:prstGeom prst="rect">
            <a:avLst/>
          </a:prstGeom>
          <a:ln w="12700">
            <a:solidFill>
              <a:schemeClr val="tx1"/>
            </a:solidFill>
          </a:ln>
        </p:spPr>
        <p:txBody>
          <a:bodyPr vert="horz">
            <a:noAutofit/>
          </a:bodyPr>
          <a:lst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a:lstStyle>
          <a:p>
            <a:pPr marL="109728" indent="0">
              <a:buClr>
                <a:srgbClr val="A04DA3"/>
              </a:buClr>
              <a:buFont typeface="Georgia"/>
              <a:buNone/>
            </a:pPr>
            <a:r>
              <a:rPr lang="fr-CA" sz="1600" b="1" dirty="0">
                <a:solidFill>
                  <a:prstClr val="black"/>
                </a:solidFill>
              </a:rPr>
              <a:t>La complexité</a:t>
            </a:r>
            <a:endParaRPr lang="fr-CA" sz="1600" dirty="0">
              <a:solidFill>
                <a:prstClr val="black"/>
              </a:solidFill>
            </a:endParaRPr>
          </a:p>
          <a:p>
            <a:pPr marL="360000" indent="0">
              <a:buClr>
                <a:srgbClr val="A04DA3"/>
              </a:buClr>
              <a:buFont typeface="Georgia"/>
              <a:buNone/>
            </a:pPr>
            <a:r>
              <a:rPr lang="fr-CA" sz="1600" dirty="0">
                <a:solidFill>
                  <a:prstClr val="black"/>
                </a:solidFill>
              </a:rPr>
              <a:t>Le CT ne reconnaît pas la complexité de l’enseignement collégial à cause de différents facteurs, notamment les caractéristiques des étudiants ainsi que l’évolution sociale, technologique et scientifique.</a:t>
            </a:r>
          </a:p>
          <a:p>
            <a:pPr>
              <a:buClr>
                <a:srgbClr val="A04DA3"/>
              </a:buClr>
              <a:buFont typeface="Georgia"/>
              <a:buNone/>
            </a:pPr>
            <a:endParaRPr lang="fr-CA" sz="1600" dirty="0" smtClean="0">
              <a:solidFill>
                <a:prstClr val="black"/>
              </a:solidFill>
            </a:endParaRPr>
          </a:p>
        </p:txBody>
      </p:sp>
      <p:sp>
        <p:nvSpPr>
          <p:cNvPr id="11" name="Espace réservé du contenu 2"/>
          <p:cNvSpPr txBox="1">
            <a:spLocks/>
          </p:cNvSpPr>
          <p:nvPr/>
        </p:nvSpPr>
        <p:spPr>
          <a:xfrm>
            <a:off x="323528" y="2780928"/>
            <a:ext cx="8352928" cy="1008112"/>
          </a:xfrm>
          <a:prstGeom prst="rect">
            <a:avLst/>
          </a:prstGeom>
          <a:ln w="12700">
            <a:solidFill>
              <a:schemeClr val="tx1"/>
            </a:solidFill>
          </a:ln>
        </p:spPr>
        <p:txBody>
          <a:bodyPr vert="horz">
            <a:noAutofit/>
          </a:bodyPr>
          <a:lst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a:lstStyle>
          <a:p>
            <a:pPr marL="95250" indent="14288">
              <a:buClr>
                <a:srgbClr val="A04DA3"/>
              </a:buClr>
              <a:buFont typeface="Georgia"/>
              <a:buNone/>
            </a:pPr>
            <a:r>
              <a:rPr lang="fr-CA" sz="1600" b="1" dirty="0" smtClean="0">
                <a:solidFill>
                  <a:prstClr val="black"/>
                </a:solidFill>
              </a:rPr>
              <a:t>Les responsabilités collectives</a:t>
            </a:r>
          </a:p>
          <a:p>
            <a:pPr marL="360000" indent="0">
              <a:buClr>
                <a:srgbClr val="A04DA3"/>
              </a:buClr>
              <a:buFont typeface="Georgia"/>
              <a:buNone/>
            </a:pPr>
            <a:r>
              <a:rPr lang="fr-CA" sz="1600" dirty="0">
                <a:solidFill>
                  <a:prstClr val="black"/>
                </a:solidFill>
              </a:rPr>
              <a:t>Le CT évalue qu’une responsabilité partagée avec d’autres enseignantes et enseignants ou des professionnels vaut moins que si elle était assumée par une seule personne.</a:t>
            </a:r>
          </a:p>
          <a:p>
            <a:pPr>
              <a:buClr>
                <a:srgbClr val="A04DA3"/>
              </a:buClr>
              <a:buFont typeface="Georgia"/>
              <a:buNone/>
            </a:pPr>
            <a:endParaRPr lang="fr-CA" sz="1600" dirty="0">
              <a:solidFill>
                <a:prstClr val="black"/>
              </a:solidFill>
            </a:endParaRPr>
          </a:p>
        </p:txBody>
      </p:sp>
      <p:sp>
        <p:nvSpPr>
          <p:cNvPr id="7" name="Rectangle 6"/>
          <p:cNvSpPr/>
          <p:nvPr/>
        </p:nvSpPr>
        <p:spPr>
          <a:xfrm>
            <a:off x="323528" y="5589240"/>
            <a:ext cx="8352928" cy="830997"/>
          </a:xfrm>
          <a:prstGeom prst="rect">
            <a:avLst/>
          </a:prstGeom>
          <a:ln>
            <a:solidFill>
              <a:schemeClr val="tx1"/>
            </a:solidFill>
          </a:ln>
        </p:spPr>
        <p:txBody>
          <a:bodyPr wrap="square">
            <a:spAutoFit/>
          </a:bodyPr>
          <a:lstStyle/>
          <a:p>
            <a:pPr marL="95250" indent="14288">
              <a:buClr>
                <a:srgbClr val="A04DA3"/>
              </a:buClr>
              <a:buFont typeface="Georgia"/>
              <a:buNone/>
            </a:pPr>
            <a:r>
              <a:rPr lang="fr-CA" sz="1600" b="1" dirty="0" smtClean="0">
                <a:solidFill>
                  <a:prstClr val="black"/>
                </a:solidFill>
              </a:rPr>
              <a:t>Le diplôme requis pour enseigner au collégial</a:t>
            </a:r>
          </a:p>
          <a:p>
            <a:pPr marL="360000" indent="0">
              <a:buClr>
                <a:srgbClr val="A04DA3"/>
              </a:buClr>
              <a:buFont typeface="Georgia"/>
              <a:buNone/>
            </a:pPr>
            <a:r>
              <a:rPr lang="fr-CA" sz="1600" dirty="0" smtClean="0">
                <a:solidFill>
                  <a:prstClr val="black"/>
                </a:solidFill>
              </a:rPr>
              <a:t>Selon le CT, le baccalauréat de 3 ans constitue le diplôme requis pour enseigner au collégial, en ne reconnaissant plus les diplômes de maîtrise et de doctorat.</a:t>
            </a:r>
          </a:p>
        </p:txBody>
      </p:sp>
    </p:spTree>
    <p:extLst>
      <p:ext uri="{BB962C8B-B14F-4D97-AF65-F5344CB8AC3E}">
        <p14:creationId xmlns:p14="http://schemas.microsoft.com/office/powerpoint/2010/main" val="260486615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928670"/>
            <a:ext cx="8229600" cy="124066"/>
          </a:xfrm>
        </p:spPr>
        <p:txBody>
          <a:bodyPr>
            <a:normAutofit fontScale="90000"/>
          </a:bodyPr>
          <a:lstStyle/>
          <a:p>
            <a:pPr marL="457200" indent="-1044000"/>
            <a:r>
              <a:rPr lang="fr-CA" sz="3200" b="1" dirty="0" smtClean="0"/>
              <a:t> </a:t>
            </a:r>
            <a:endParaRPr lang="fr-CA" sz="3200" dirty="0"/>
          </a:p>
        </p:txBody>
      </p:sp>
      <p:sp>
        <p:nvSpPr>
          <p:cNvPr id="5" name="Espace réservé du contenu 2"/>
          <p:cNvSpPr>
            <a:spLocks noGrp="1"/>
          </p:cNvSpPr>
          <p:nvPr>
            <p:ph idx="1"/>
          </p:nvPr>
        </p:nvSpPr>
        <p:spPr>
          <a:xfrm>
            <a:off x="323528" y="1484784"/>
            <a:ext cx="8424936" cy="1152128"/>
          </a:xfrm>
          <a:ln w="12700">
            <a:solidFill>
              <a:schemeClr val="tx1"/>
            </a:solidFill>
          </a:ln>
        </p:spPr>
        <p:txBody>
          <a:bodyPr>
            <a:noAutofit/>
          </a:bodyPr>
          <a:lstStyle/>
          <a:p>
            <a:pPr marL="95250" indent="14288">
              <a:buNone/>
            </a:pPr>
            <a:r>
              <a:rPr lang="fr-CA" sz="1600" b="1" dirty="0" smtClean="0"/>
              <a:t>L’expérience et l’initiation </a:t>
            </a:r>
          </a:p>
          <a:p>
            <a:pPr marL="360000" indent="0">
              <a:buNone/>
            </a:pPr>
            <a:r>
              <a:rPr lang="fr-CA" sz="1600" dirty="0" smtClean="0"/>
              <a:t>Le CT sous-évalue le temps minimal nécessaire pour l’exercice normal des tâches pour l’enseignement en classe, la participation aux activités du département et du programme.</a:t>
            </a:r>
          </a:p>
        </p:txBody>
      </p:sp>
      <p:sp>
        <p:nvSpPr>
          <p:cNvPr id="10" name="Espace réservé du contenu 2"/>
          <p:cNvSpPr txBox="1">
            <a:spLocks/>
          </p:cNvSpPr>
          <p:nvPr/>
        </p:nvSpPr>
        <p:spPr>
          <a:xfrm>
            <a:off x="395536" y="836712"/>
            <a:ext cx="7704856" cy="360040"/>
          </a:xfrm>
          <a:prstGeom prst="rect">
            <a:avLst/>
          </a:prstGeom>
          <a:ln w="12700">
            <a:noFill/>
          </a:ln>
        </p:spPr>
        <p:txBody>
          <a:bodyPr vert="horz">
            <a:noAutofit/>
          </a:bodyPr>
          <a:lst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a:lstStyle>
          <a:p>
            <a:pPr marL="627063" indent="-271463">
              <a:buClr>
                <a:srgbClr val="A04DA3"/>
              </a:buClr>
              <a:buFont typeface="Georgia"/>
              <a:buNone/>
            </a:pPr>
            <a:r>
              <a:rPr lang="fr-CA" sz="2400" b="1" dirty="0" smtClean="0">
                <a:solidFill>
                  <a:srgbClr val="FF0000"/>
                </a:solidFill>
              </a:rPr>
              <a:t>Causes du désaccord avec le Conseil du trésor</a:t>
            </a:r>
          </a:p>
        </p:txBody>
      </p:sp>
      <p:sp>
        <p:nvSpPr>
          <p:cNvPr id="9" name="Espace réservé du contenu 2"/>
          <p:cNvSpPr txBox="1">
            <a:spLocks/>
          </p:cNvSpPr>
          <p:nvPr/>
        </p:nvSpPr>
        <p:spPr>
          <a:xfrm flipV="1">
            <a:off x="323528" y="1340768"/>
            <a:ext cx="7992888" cy="216024"/>
          </a:xfrm>
          <a:prstGeom prst="rect">
            <a:avLst/>
          </a:prstGeom>
          <a:ln w="12700">
            <a:solidFill>
              <a:schemeClr val="bg1"/>
            </a:solidFill>
          </a:ln>
        </p:spPr>
        <p:txBody>
          <a:bodyPr vert="horz">
            <a:noAutofit/>
          </a:bodyPr>
          <a:lst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a:lstStyle>
          <a:p>
            <a:pPr>
              <a:buClr>
                <a:srgbClr val="A04DA3"/>
              </a:buClr>
              <a:buFont typeface="Georgia"/>
              <a:buNone/>
            </a:pPr>
            <a:endParaRPr lang="fr-CA" sz="1600" dirty="0" smtClean="0">
              <a:solidFill>
                <a:prstClr val="black"/>
              </a:solidFill>
            </a:endParaRPr>
          </a:p>
        </p:txBody>
      </p:sp>
      <p:sp>
        <p:nvSpPr>
          <p:cNvPr id="6" name="Espace réservé du contenu 2"/>
          <p:cNvSpPr txBox="1">
            <a:spLocks/>
          </p:cNvSpPr>
          <p:nvPr/>
        </p:nvSpPr>
        <p:spPr>
          <a:xfrm>
            <a:off x="323528" y="2852936"/>
            <a:ext cx="8424936" cy="936104"/>
          </a:xfrm>
          <a:prstGeom prst="rect">
            <a:avLst/>
          </a:prstGeom>
          <a:ln w="12700">
            <a:solidFill>
              <a:schemeClr val="tx1"/>
            </a:solidFill>
          </a:ln>
        </p:spPr>
        <p:txBody>
          <a:bodyPr vert="horz">
            <a:noAutofit/>
          </a:bodyPr>
          <a:lst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a:lstStyle>
          <a:p>
            <a:pPr marL="95250" indent="14288">
              <a:buClr>
                <a:srgbClr val="A04DA3"/>
              </a:buClr>
              <a:buFont typeface="Georgia"/>
              <a:buNone/>
            </a:pPr>
            <a:r>
              <a:rPr lang="fr-CA" sz="1600" b="1" dirty="0" smtClean="0">
                <a:solidFill>
                  <a:prstClr val="black"/>
                </a:solidFill>
              </a:rPr>
              <a:t>Les risques pour la santé</a:t>
            </a:r>
          </a:p>
          <a:p>
            <a:pPr marL="360000" indent="0">
              <a:buClr>
                <a:srgbClr val="A04DA3"/>
              </a:buClr>
              <a:buFont typeface="Georgia"/>
              <a:buNone/>
            </a:pPr>
            <a:r>
              <a:rPr lang="fr-CA" sz="1600" dirty="0" smtClean="0">
                <a:solidFill>
                  <a:prstClr val="black"/>
                </a:solidFill>
              </a:rPr>
              <a:t>Le CT ne tient pas compte de la pression psychologique que subissent les enseignantes et les enseignants de cégep.</a:t>
            </a:r>
            <a:endParaRPr lang="fr-CA" sz="1600" dirty="0">
              <a:solidFill>
                <a:prstClr val="black"/>
              </a:solidFill>
            </a:endParaRPr>
          </a:p>
          <a:p>
            <a:pPr>
              <a:buClr>
                <a:srgbClr val="A04DA3"/>
              </a:buClr>
              <a:buFont typeface="Georgia"/>
              <a:buNone/>
            </a:pPr>
            <a:endParaRPr lang="fr-CA" sz="1600" dirty="0" smtClean="0">
              <a:solidFill>
                <a:prstClr val="black"/>
              </a:solidFill>
            </a:endParaRPr>
          </a:p>
        </p:txBody>
      </p:sp>
      <p:sp>
        <p:nvSpPr>
          <p:cNvPr id="7" name="Rectangle 6"/>
          <p:cNvSpPr/>
          <p:nvPr/>
        </p:nvSpPr>
        <p:spPr>
          <a:xfrm>
            <a:off x="323528" y="4005064"/>
            <a:ext cx="8424936" cy="1323439"/>
          </a:xfrm>
          <a:prstGeom prst="rect">
            <a:avLst/>
          </a:prstGeom>
          <a:ln>
            <a:solidFill>
              <a:schemeClr val="tx1"/>
            </a:solidFill>
          </a:ln>
        </p:spPr>
        <p:txBody>
          <a:bodyPr wrap="square">
            <a:spAutoFit/>
          </a:bodyPr>
          <a:lstStyle/>
          <a:p>
            <a:pPr marL="95250" indent="14288">
              <a:buNone/>
            </a:pPr>
            <a:r>
              <a:rPr lang="fr-CA" sz="1600" b="1" dirty="0" smtClean="0"/>
              <a:t>L’influence sur les aspects autres que l’enseignement</a:t>
            </a:r>
          </a:p>
          <a:p>
            <a:pPr marL="360000" indent="0">
              <a:buNone/>
            </a:pPr>
            <a:r>
              <a:rPr lang="fr-CA" sz="1600" dirty="0" smtClean="0"/>
              <a:t>Le CT ne reconnaît pas le rôle joué par les enseignantes et les enseignants dans la vie institutionnelle et régionale par l’organisation d’activités culturelles, scientifiques, sportives, sociales,  par le maintien de rapport avec des entreprises, des établissements scolaires.</a:t>
            </a:r>
            <a:endParaRPr lang="fr-CA" sz="1600" dirty="0"/>
          </a:p>
        </p:txBody>
      </p:sp>
      <p:sp>
        <p:nvSpPr>
          <p:cNvPr id="8" name="Rectangle 7"/>
          <p:cNvSpPr/>
          <p:nvPr/>
        </p:nvSpPr>
        <p:spPr>
          <a:xfrm>
            <a:off x="323528" y="5589240"/>
            <a:ext cx="8424936" cy="830997"/>
          </a:xfrm>
          <a:prstGeom prst="rect">
            <a:avLst/>
          </a:prstGeom>
          <a:ln>
            <a:solidFill>
              <a:schemeClr val="tx1"/>
            </a:solidFill>
          </a:ln>
        </p:spPr>
        <p:txBody>
          <a:bodyPr wrap="square">
            <a:spAutoFit/>
          </a:bodyPr>
          <a:lstStyle/>
          <a:p>
            <a:pPr marL="95250" indent="14288">
              <a:buClr>
                <a:srgbClr val="A04DA3"/>
              </a:buClr>
              <a:buFont typeface="Georgia"/>
              <a:buNone/>
            </a:pPr>
            <a:r>
              <a:rPr lang="fr-CA" sz="1600" b="1" dirty="0" smtClean="0">
                <a:solidFill>
                  <a:prstClr val="black"/>
                </a:solidFill>
              </a:rPr>
              <a:t>La santé et la sécurité des étudiantes et des étudiants</a:t>
            </a:r>
          </a:p>
          <a:p>
            <a:pPr marL="360000" indent="0">
              <a:buClr>
                <a:srgbClr val="A04DA3"/>
              </a:buClr>
              <a:buFont typeface="Georgia"/>
              <a:buNone/>
            </a:pPr>
            <a:r>
              <a:rPr lang="fr-CA" sz="1600" dirty="0" smtClean="0">
                <a:solidFill>
                  <a:prstClr val="black"/>
                </a:solidFill>
              </a:rPr>
              <a:t>Le CT ne reconnaît pas le travail que font les enseignantes et les enseignants de cégep pour la santé et la sécurité des étudiantes et des étudiants.</a:t>
            </a:r>
            <a:endParaRPr lang="fr-CA" sz="1600" dirty="0"/>
          </a:p>
        </p:txBody>
      </p:sp>
    </p:spTree>
    <p:extLst>
      <p:ext uri="{BB962C8B-B14F-4D97-AF65-F5344CB8AC3E}">
        <p14:creationId xmlns:p14="http://schemas.microsoft.com/office/powerpoint/2010/main" val="161792220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67544" y="1124744"/>
            <a:ext cx="8229600" cy="5328592"/>
          </a:xfrm>
        </p:spPr>
        <p:txBody>
          <a:bodyPr>
            <a:normAutofit lnSpcReduction="10000"/>
          </a:bodyPr>
          <a:lstStyle/>
          <a:p>
            <a:pPr algn="ctr">
              <a:buNone/>
            </a:pPr>
            <a:r>
              <a:rPr lang="fr-CA" sz="3200" b="1" dirty="0" smtClean="0">
                <a:solidFill>
                  <a:srgbClr val="7030A0"/>
                </a:solidFill>
                <a:latin typeface="Arial" pitchFamily="34" charset="0"/>
                <a:cs typeface="Arial" pitchFamily="34" charset="0"/>
              </a:rPr>
              <a:t>Depuis l’article de samedi = indignation</a:t>
            </a:r>
          </a:p>
          <a:p>
            <a:pPr>
              <a:buNone/>
            </a:pPr>
            <a:endParaRPr lang="fr-CA" sz="1600" dirty="0" smtClean="0">
              <a:latin typeface="Arial" pitchFamily="34" charset="0"/>
              <a:cs typeface="Arial" pitchFamily="34" charset="0"/>
            </a:endParaRPr>
          </a:p>
          <a:p>
            <a:r>
              <a:rPr lang="fr-CA" sz="3100" dirty="0" smtClean="0">
                <a:latin typeface="Arial" pitchFamily="34" charset="0"/>
                <a:cs typeface="Arial" pitchFamily="34" charset="0"/>
              </a:rPr>
              <a:t>On a entendu Stéphane </a:t>
            </a:r>
            <a:r>
              <a:rPr lang="fr-CA" sz="3100" dirty="0" err="1" smtClean="0">
                <a:latin typeface="Arial" pitchFamily="34" charset="0"/>
                <a:cs typeface="Arial" pitchFamily="34" charset="0"/>
              </a:rPr>
              <a:t>Bédard</a:t>
            </a:r>
            <a:r>
              <a:rPr lang="fr-CA" sz="3100" dirty="0" smtClean="0">
                <a:latin typeface="Arial" pitchFamily="34" charset="0"/>
                <a:cs typeface="Arial" pitchFamily="34" charset="0"/>
              </a:rPr>
              <a:t> dire que l’article dans </a:t>
            </a:r>
            <a:r>
              <a:rPr lang="fr-CA" sz="3100" i="1" dirty="0" smtClean="0">
                <a:latin typeface="Arial" pitchFamily="34" charset="0"/>
                <a:cs typeface="Arial" pitchFamily="34" charset="0"/>
              </a:rPr>
              <a:t>Le Devoir </a:t>
            </a:r>
            <a:r>
              <a:rPr lang="fr-CA" sz="3100" dirty="0" smtClean="0">
                <a:latin typeface="Arial" pitchFamily="34" charset="0"/>
                <a:cs typeface="Arial" pitchFamily="34" charset="0"/>
              </a:rPr>
              <a:t>était « ridicule » et « insensé » puisque les profs ont une cc qui les protège jusqu’en mars 2015. C’est cette déclaration qui paraît insensée!</a:t>
            </a:r>
            <a:endParaRPr lang="fr-CA" dirty="0" smtClean="0">
              <a:latin typeface="Arial" pitchFamily="34" charset="0"/>
              <a:cs typeface="Arial" pitchFamily="34" charset="0"/>
            </a:endParaRPr>
          </a:p>
          <a:p>
            <a:pPr>
              <a:buNone/>
            </a:pPr>
            <a:endParaRPr lang="fr-CA" sz="1200" dirty="0" smtClean="0">
              <a:latin typeface="Arial" pitchFamily="34" charset="0"/>
              <a:cs typeface="Arial" pitchFamily="34" charset="0"/>
            </a:endParaRPr>
          </a:p>
          <a:p>
            <a:r>
              <a:rPr lang="fr-CA" sz="3100" dirty="0" smtClean="0">
                <a:latin typeface="Arial" pitchFamily="34" charset="0"/>
                <a:cs typeface="Arial" pitchFamily="34" charset="0"/>
              </a:rPr>
              <a:t>La tension monte, ça fait bouger les choses : la FNEEQ a obtenu une rencontre demain avec le CT.</a:t>
            </a:r>
          </a:p>
          <a:p>
            <a:pPr>
              <a:buNone/>
            </a:pPr>
            <a:endParaRPr lang="fr-CA" sz="1100" dirty="0" smtClean="0">
              <a:latin typeface="Arial" pitchFamily="34" charset="0"/>
              <a:cs typeface="Arial" pitchFamily="34" charset="0"/>
            </a:endParaRPr>
          </a:p>
          <a:p>
            <a:pPr algn="ctr">
              <a:buNone/>
            </a:pPr>
            <a:r>
              <a:rPr lang="fr-CA" sz="3200" b="1" dirty="0" smtClean="0">
                <a:solidFill>
                  <a:srgbClr val="7030A0"/>
                </a:solidFill>
                <a:latin typeface="Arial" pitchFamily="34" charset="0"/>
                <a:cs typeface="Arial" pitchFamily="34" charset="0"/>
              </a:rPr>
              <a:t>On lâche pas!</a:t>
            </a:r>
          </a:p>
        </p:txBody>
      </p:sp>
      <p:sp>
        <p:nvSpPr>
          <p:cNvPr id="5" name="Titre 1"/>
          <p:cNvSpPr>
            <a:spLocks noGrp="1"/>
          </p:cNvSpPr>
          <p:nvPr>
            <p:ph type="title"/>
          </p:nvPr>
        </p:nvSpPr>
        <p:spPr>
          <a:xfrm>
            <a:off x="467544" y="836712"/>
            <a:ext cx="8229600" cy="216024"/>
          </a:xfrm>
        </p:spPr>
        <p:txBody>
          <a:bodyPr>
            <a:noAutofit/>
          </a:bodyPr>
          <a:lstStyle/>
          <a:p>
            <a:r>
              <a:rPr lang="fr-CA" sz="3200" b="1" dirty="0" smtClean="0">
                <a:solidFill>
                  <a:schemeClr val="accent3">
                    <a:lumMod val="75000"/>
                  </a:schemeClr>
                </a:solidFill>
              </a:rPr>
              <a:t> </a:t>
            </a:r>
            <a:endParaRPr lang="fr-CA" sz="3200" b="1" dirty="0">
              <a:solidFill>
                <a:schemeClr val="accent3">
                  <a:lumMod val="75000"/>
                </a:schemeClr>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1143000"/>
            <a:ext cx="8229600" cy="1853952"/>
          </a:xfrm>
        </p:spPr>
        <p:txBody>
          <a:bodyPr>
            <a:normAutofit/>
          </a:bodyPr>
          <a:lstStyle/>
          <a:p>
            <a:pPr algn="ctr"/>
            <a:r>
              <a:rPr lang="fr-CA" dirty="0" smtClean="0"/>
              <a:t>DANS TOUS LES CÉGEPS–FNEEQ, C’EST MAINTENANT L’HEURE DE</a:t>
            </a:r>
            <a:endParaRPr lang="fr-CA" dirty="0"/>
          </a:p>
        </p:txBody>
      </p:sp>
      <p:pic>
        <p:nvPicPr>
          <p:cNvPr id="1026" name="Picture 2"/>
          <p:cNvPicPr>
            <a:picLocks noGrp="1" noChangeAspect="1" noChangeArrowheads="1"/>
          </p:cNvPicPr>
          <p:nvPr>
            <p:ph idx="1"/>
          </p:nvPr>
        </p:nvPicPr>
        <p:blipFill>
          <a:blip r:embed="rId2" cstate="print"/>
          <a:srcRect/>
          <a:stretch>
            <a:fillRect/>
          </a:stretch>
        </p:blipFill>
        <p:spPr bwMode="auto">
          <a:xfrm>
            <a:off x="0" y="2924944"/>
            <a:ext cx="8105775" cy="3000375"/>
          </a:xfrm>
          <a:prstGeom prst="rect">
            <a:avLst/>
          </a:prstGeom>
          <a:noFill/>
          <a:ln w="9525">
            <a:noFill/>
            <a:miter lim="800000"/>
            <a:headEnd/>
            <a:tailEnd/>
          </a:ln>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Urbain">
  <a:themeElements>
    <a:clrScheme name="Urbai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Urbain">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Urbai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3393</TotalTime>
  <Words>1024</Words>
  <Application>Microsoft Office PowerPoint</Application>
  <PresentationFormat>Affichage à l'écran (4:3)</PresentationFormat>
  <Paragraphs>164</Paragraphs>
  <Slides>18</Slides>
  <Notes>0</Notes>
  <HiddenSlides>0</HiddenSlides>
  <MMClips>0</MMClips>
  <ScaleCrop>false</ScaleCrop>
  <HeadingPairs>
    <vt:vector size="4" baseType="variant">
      <vt:variant>
        <vt:lpstr>Thème</vt:lpstr>
      </vt:variant>
      <vt:variant>
        <vt:i4>1</vt:i4>
      </vt:variant>
      <vt:variant>
        <vt:lpstr>Titres des diapositives</vt:lpstr>
      </vt:variant>
      <vt:variant>
        <vt:i4>18</vt:i4>
      </vt:variant>
    </vt:vector>
  </HeadingPairs>
  <TitlesOfParts>
    <vt:vector size="19" baseType="lpstr">
      <vt:lpstr>Urbain</vt:lpstr>
      <vt:lpstr>Structure salariale</vt:lpstr>
      <vt:lpstr>1. HISTORIQUE</vt:lpstr>
      <vt:lpstr> </vt:lpstr>
      <vt:lpstr> </vt:lpstr>
      <vt:lpstr> </vt:lpstr>
      <vt:lpstr> </vt:lpstr>
      <vt:lpstr> </vt:lpstr>
      <vt:lpstr>Présentation PowerPoint</vt:lpstr>
      <vt:lpstr>Présentation PowerPoint</vt:lpstr>
      <vt:lpstr>Présentation PowerPoint</vt:lpstr>
      <vt:lpstr>En ce qui concerne l’évaluation de la catégorie enseignants de cégep, les travaux se font à partir de l’information contenue dans les questionnaires d’enquête et à partir du document Enseigner au collégial…Portrait de la profession.</vt:lpstr>
      <vt:lpstr>Présentation PowerPoint</vt:lpstr>
      <vt:lpstr>Présentation PowerPoint</vt:lpstr>
      <vt:lpstr>4. ÉVALUATION DE LA CATÉGORIE DES ENSEIGNANTS DE CÉGEP</vt:lpstr>
      <vt:lpstr> </vt:lpstr>
      <vt:lpstr> </vt:lpstr>
      <vt:lpstr> </vt:lpstr>
      <vt:lpstr>DANS TOUS LES CÉGEPS–FNEEQ, C’EST MAINTENANT L’HEURE DE</vt:lpstr>
    </vt:vector>
  </TitlesOfParts>
  <Company>CSN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Relativité salariale</dc:title>
  <dc:creator>Ariane Bilodeau</dc:creator>
  <cp:lastModifiedBy>syndicat seeclg</cp:lastModifiedBy>
  <cp:revision>138</cp:revision>
  <dcterms:created xsi:type="dcterms:W3CDTF">2012-03-26T15:11:27Z</dcterms:created>
  <dcterms:modified xsi:type="dcterms:W3CDTF">2013-09-12T14:31:38Z</dcterms:modified>
</cp:coreProperties>
</file>