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92" r:id="rId1"/>
    <p:sldMasterId id="2147483852" r:id="rId2"/>
    <p:sldMasterId id="2147483840" r:id="rId3"/>
    <p:sldMasterId id="2147483828" r:id="rId4"/>
    <p:sldMasterId id="2147483816" r:id="rId5"/>
    <p:sldMasterId id="2147483804" r:id="rId6"/>
  </p:sldMasterIdLst>
  <p:notesMasterIdLst>
    <p:notesMasterId r:id="rId36"/>
  </p:notesMasterIdLst>
  <p:handoutMasterIdLst>
    <p:handoutMasterId r:id="rId37"/>
  </p:handoutMasterIdLst>
  <p:sldIdLst>
    <p:sldId id="285"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84" r:id="rId28"/>
    <p:sldId id="277" r:id="rId29"/>
    <p:sldId id="278" r:id="rId30"/>
    <p:sldId id="286" r:id="rId31"/>
    <p:sldId id="279" r:id="rId32"/>
    <p:sldId id="281" r:id="rId33"/>
    <p:sldId id="282" r:id="rId34"/>
    <p:sldId id="283" r:id="rId35"/>
  </p:sldIdLst>
  <p:sldSz cx="9144000" cy="6858000" type="screen4x3"/>
  <p:notesSz cx="7023100" cy="93091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781" autoAdjust="0"/>
    <p:restoredTop sz="94660"/>
  </p:normalViewPr>
  <p:slideViewPr>
    <p:cSldViewPr>
      <p:cViewPr varScale="1">
        <p:scale>
          <a:sx n="140" d="100"/>
          <a:sy n="140" d="100"/>
        </p:scale>
        <p:origin x="-1752" y="-112"/>
      </p:cViewPr>
      <p:guideLst>
        <p:guide orient="horz" pos="2160"/>
        <p:guide pos="2880"/>
      </p:guideLst>
    </p:cSldViewPr>
  </p:slideViewPr>
  <p:notesTextViewPr>
    <p:cViewPr>
      <p:scale>
        <a:sx n="1" d="1"/>
        <a:sy n="1" d="1"/>
      </p:scale>
      <p:origin x="0" y="0"/>
    </p:cViewPr>
  </p:notesTextViewPr>
  <p:notesViewPr>
    <p:cSldViewPr>
      <p:cViewPr varScale="1">
        <p:scale>
          <a:sx n="82" d="100"/>
          <a:sy n="82" d="100"/>
        </p:scale>
        <p:origin x="-3180" y="-96"/>
      </p:cViewPr>
      <p:guideLst>
        <p:guide orient="horz" pos="2932"/>
        <p:guide pos="2212"/>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9" Type="http://schemas.openxmlformats.org/officeDocument/2006/relationships/slide" Target="slides/slide3.xml"/><Relationship Id="rId6" Type="http://schemas.openxmlformats.org/officeDocument/2006/relationships/slideMaster" Target="slideMasters/slideMaster6.xml"/><Relationship Id="rId7" Type="http://schemas.openxmlformats.org/officeDocument/2006/relationships/slide" Target="slides/slide1.xml"/><Relationship Id="rId8" Type="http://schemas.openxmlformats.org/officeDocument/2006/relationships/slide" Target="slides/slide2.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notesMaster" Target="notesMasters/notesMaster1.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37" Type="http://schemas.openxmlformats.org/officeDocument/2006/relationships/handoutMaster" Target="handoutMasters/handout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fr-CA"/>
          </a:p>
        </p:txBody>
      </p:sp>
      <p:sp>
        <p:nvSpPr>
          <p:cNvPr id="3" name="Espace réservé de la date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D8260F14-D1A1-4D10-9C70-7C2F8E1CB111}" type="datetimeFigureOut">
              <a:rPr lang="fr-CA" smtClean="0"/>
              <a:t>2014-04-11</a:t>
            </a:fld>
            <a:endParaRPr lang="fr-CA"/>
          </a:p>
        </p:txBody>
      </p:sp>
      <p:sp>
        <p:nvSpPr>
          <p:cNvPr id="4" name="Espace réservé du pied de page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fr-CA"/>
          </a:p>
        </p:txBody>
      </p:sp>
      <p:sp>
        <p:nvSpPr>
          <p:cNvPr id="5" name="Espace réservé du numéro de diapositive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6E87F852-A0A0-4085-B5F4-7807ED377D78}" type="slidenum">
              <a:rPr lang="fr-CA" smtClean="0"/>
              <a:t>‹#›</a:t>
            </a:fld>
            <a:endParaRPr lang="fr-CA"/>
          </a:p>
        </p:txBody>
      </p:sp>
    </p:spTree>
    <p:extLst>
      <p:ext uri="{BB962C8B-B14F-4D97-AF65-F5344CB8AC3E}">
        <p14:creationId xmlns:p14="http://schemas.microsoft.com/office/powerpoint/2010/main" val="188885232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fr-CA"/>
          </a:p>
        </p:txBody>
      </p:sp>
      <p:sp>
        <p:nvSpPr>
          <p:cNvPr id="3" name="Espace réservé de la date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10DD4956-7349-498F-BC5C-8BEF21E48514}" type="datetimeFigureOut">
              <a:rPr lang="fr-CA" smtClean="0"/>
              <a:t>2014-04-11</a:t>
            </a:fld>
            <a:endParaRPr lang="fr-CA"/>
          </a:p>
        </p:txBody>
      </p:sp>
      <p:sp>
        <p:nvSpPr>
          <p:cNvPr id="4" name="Espace réservé de l'image des diapositives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fr-CA"/>
          </a:p>
        </p:txBody>
      </p:sp>
      <p:sp>
        <p:nvSpPr>
          <p:cNvPr id="5" name="Espace réservé des commentaires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C2169BC8-43D9-4E56-B473-10B2782F045B}" type="slidenum">
              <a:rPr lang="fr-CA" smtClean="0"/>
              <a:t>‹#›</a:t>
            </a:fld>
            <a:endParaRPr lang="fr-CA"/>
          </a:p>
        </p:txBody>
      </p:sp>
    </p:spTree>
    <p:extLst>
      <p:ext uri="{BB962C8B-B14F-4D97-AF65-F5344CB8AC3E}">
        <p14:creationId xmlns:p14="http://schemas.microsoft.com/office/powerpoint/2010/main" val="199210079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Tree>
    <p:extLst>
      <p:ext uri="{BB962C8B-B14F-4D97-AF65-F5344CB8AC3E}">
        <p14:creationId xmlns:p14="http://schemas.microsoft.com/office/powerpoint/2010/main" val="2058740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Tree>
    <p:extLst>
      <p:ext uri="{BB962C8B-B14F-4D97-AF65-F5344CB8AC3E}">
        <p14:creationId xmlns:p14="http://schemas.microsoft.com/office/powerpoint/2010/main" val="1709819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fr-FR" smtClean="0"/>
              <a:t>Modifiez le style du titre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5" name="Footer Placeholder 4"/>
          <p:cNvSpPr>
            <a:spLocks noGrp="1"/>
          </p:cNvSpPr>
          <p:nvPr>
            <p:ph type="ftr" sz="quarter" idx="11"/>
          </p:nvPr>
        </p:nvSpPr>
        <p:spPr>
          <a:xfrm>
            <a:off x="777240" y="6232227"/>
            <a:ext cx="4873869" cy="365125"/>
          </a:xfrm>
        </p:spPr>
        <p:txBody>
          <a:bodyPr/>
          <a:lstStyle/>
          <a:p>
            <a:r>
              <a:rPr lang="fr-CA" smtClean="0"/>
              <a:t>Regroupement cégep, 3 et 4 avril 2014</a:t>
            </a:r>
            <a:endParaRPr lang="fr-CA" dirty="0"/>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2280" y="6237312"/>
            <a:ext cx="1224136" cy="381099"/>
          </a:xfrm>
          <a:prstGeom prst="rect">
            <a:avLst/>
          </a:prstGeom>
        </p:spPr>
      </p:pic>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en-US" dirty="0"/>
          </a:p>
        </p:txBody>
      </p:sp>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2280" y="6237312"/>
            <a:ext cx="1224136" cy="381099"/>
          </a:xfrm>
          <a:prstGeom prst="rect">
            <a:avLst/>
          </a:prstGeom>
        </p:spPr>
      </p:pic>
      <p:sp>
        <p:nvSpPr>
          <p:cNvPr id="8" name="Titre 7"/>
          <p:cNvSpPr>
            <a:spLocks noGrp="1"/>
          </p:cNvSpPr>
          <p:nvPr>
            <p:ph type="title"/>
          </p:nvPr>
        </p:nvSpPr>
        <p:spPr/>
        <p:txBody>
          <a:bodyPr/>
          <a:lstStyle/>
          <a:p>
            <a:r>
              <a:rPr lang="fr-FR" smtClean="0"/>
              <a:t>Modifiez le style du titre</a:t>
            </a:r>
            <a:endParaRPr lang="fr-CA"/>
          </a:p>
        </p:txBody>
      </p:sp>
      <p:sp>
        <p:nvSpPr>
          <p:cNvPr id="10" name="Espace réservé de la date 9"/>
          <p:cNvSpPr>
            <a:spLocks noGrp="1"/>
          </p:cNvSpPr>
          <p:nvPr>
            <p:ph type="dt" sz="half" idx="10"/>
          </p:nvPr>
        </p:nvSpPr>
        <p:spPr/>
        <p:txBody>
          <a:bodyPr/>
          <a:lstStyle/>
          <a:p>
            <a:fld id="{78EF7B22-8C3E-4116-919D-BB80D30FBE67}" type="datetime1">
              <a:rPr lang="fr-CA" smtClean="0"/>
              <a:t>2014-04-11</a:t>
            </a:fld>
            <a:endParaRPr lang="fr-CA"/>
          </a:p>
        </p:txBody>
      </p:sp>
      <p:sp>
        <p:nvSpPr>
          <p:cNvPr id="11" name="Espace réservé du pied de page 10"/>
          <p:cNvSpPr>
            <a:spLocks noGrp="1"/>
          </p:cNvSpPr>
          <p:nvPr>
            <p:ph type="ftr" sz="quarter" idx="11"/>
          </p:nvPr>
        </p:nvSpPr>
        <p:spPr/>
        <p:txBody>
          <a:bodyPr/>
          <a:lstStyle/>
          <a:p>
            <a:r>
              <a:rPr lang="fr-CA" smtClean="0"/>
              <a:t>Regroupement cégep, 3 et 4 avril 2014</a:t>
            </a:r>
            <a:endParaRPr lang="fr-CA" dirty="0"/>
          </a:p>
        </p:txBody>
      </p:sp>
      <p:sp>
        <p:nvSpPr>
          <p:cNvPr id="12" name="Espace réservé du numéro de diapositive 11"/>
          <p:cNvSpPr>
            <a:spLocks noGrp="1"/>
          </p:cNvSpPr>
          <p:nvPr>
            <p:ph type="sldNum" sz="quarter" idx="12"/>
          </p:nvPr>
        </p:nvSpPr>
        <p:spPr/>
        <p:txBody>
          <a:bodyPr/>
          <a:lstStyle/>
          <a:p>
            <a:fld id="{2F82DBE6-8B62-47E7-8FC6-D5CCD7ED308D}" type="slidenum">
              <a:rPr lang="fr-CA" smtClean="0"/>
              <a:t>‹#›</a:t>
            </a:fld>
            <a:endParaRPr lang="fr-CA"/>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fr-FR" smtClean="0"/>
              <a:t>Modifiez le style du titre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D64866DF-AED4-4A0E-8EB5-75394826C2B5}" type="datetime1">
              <a:rPr lang="fr-CA" smtClean="0"/>
              <a:t>2014-04-11</a:t>
            </a:fld>
            <a:endParaRPr lang="fr-CA"/>
          </a:p>
        </p:txBody>
      </p:sp>
      <p:sp>
        <p:nvSpPr>
          <p:cNvPr id="5" name="Footer Placeholder 4"/>
          <p:cNvSpPr>
            <a:spLocks noGrp="1"/>
          </p:cNvSpPr>
          <p:nvPr>
            <p:ph type="ftr" sz="quarter" idx="11"/>
          </p:nvPr>
        </p:nvSpPr>
        <p:spPr/>
        <p:txBody>
          <a:bodyPr/>
          <a:lstStyle/>
          <a:p>
            <a:r>
              <a:rPr lang="fr-CA" smtClean="0"/>
              <a:t>Regroupement cégep, 3 et 4 avril 2014</a:t>
            </a:r>
            <a:endParaRPr lang="fr-CA" dirty="0"/>
          </a:p>
        </p:txBody>
      </p:sp>
      <p:sp>
        <p:nvSpPr>
          <p:cNvPr id="6" name="Slide Number Placeholder 5"/>
          <p:cNvSpPr>
            <a:spLocks noGrp="1"/>
          </p:cNvSpPr>
          <p:nvPr>
            <p:ph type="sldNum" sz="quarter" idx="12"/>
          </p:nvPr>
        </p:nvSpPr>
        <p:spPr/>
        <p:txBody>
          <a:bodyPr/>
          <a:lstStyle/>
          <a:p>
            <a:fld id="{2F82DBE6-8B62-47E7-8FC6-D5CCD7ED308D}" type="slidenum">
              <a:rPr lang="fr-CA" smtClean="0"/>
              <a:t>‹#›</a:t>
            </a:fld>
            <a:endParaRPr lang="fr-CA"/>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Date Placeholder 4"/>
          <p:cNvSpPr>
            <a:spLocks noGrp="1"/>
          </p:cNvSpPr>
          <p:nvPr>
            <p:ph type="dt" sz="half" idx="10"/>
          </p:nvPr>
        </p:nvSpPr>
        <p:spPr/>
        <p:txBody>
          <a:bodyPr/>
          <a:lstStyle/>
          <a:p>
            <a:fld id="{89A90567-C0DE-41ED-8138-E7BD6DC09CF0}" type="datetime1">
              <a:rPr lang="fr-CA" smtClean="0"/>
              <a:t>2014-04-11</a:t>
            </a:fld>
            <a:endParaRPr lang="fr-CA"/>
          </a:p>
        </p:txBody>
      </p:sp>
      <p:sp>
        <p:nvSpPr>
          <p:cNvPr id="6" name="Footer Placeholder 5"/>
          <p:cNvSpPr>
            <a:spLocks noGrp="1"/>
          </p:cNvSpPr>
          <p:nvPr>
            <p:ph type="ftr" sz="quarter" idx="11"/>
          </p:nvPr>
        </p:nvSpPr>
        <p:spPr/>
        <p:txBody>
          <a:bodyPr/>
          <a:lstStyle/>
          <a:p>
            <a:r>
              <a:rPr lang="fr-CA" smtClean="0"/>
              <a:t>Regroupement cégep, 3 et 4 avril 2014</a:t>
            </a:r>
            <a:endParaRPr lang="fr-CA"/>
          </a:p>
        </p:txBody>
      </p:sp>
      <p:sp>
        <p:nvSpPr>
          <p:cNvPr id="7" name="Slide Number Placeholder 6"/>
          <p:cNvSpPr>
            <a:spLocks noGrp="1"/>
          </p:cNvSpPr>
          <p:nvPr>
            <p:ph type="sldNum" sz="quarter" idx="12"/>
          </p:nvPr>
        </p:nvSpPr>
        <p:spPr/>
        <p:txBody>
          <a:bodyPr/>
          <a:lstStyle/>
          <a:p>
            <a:fld id="{2F82DBE6-8B62-47E7-8FC6-D5CCD7ED308D}" type="slidenum">
              <a:rPr lang="fr-CA" smtClean="0"/>
              <a:t>‹#›</a:t>
            </a:fld>
            <a:endParaRPr lang="fr-CA"/>
          </a:p>
        </p:txBody>
      </p:sp>
    </p:spTree>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Date Placeholder 6"/>
          <p:cNvSpPr>
            <a:spLocks noGrp="1"/>
          </p:cNvSpPr>
          <p:nvPr>
            <p:ph type="dt" sz="half" idx="10"/>
          </p:nvPr>
        </p:nvSpPr>
        <p:spPr/>
        <p:txBody>
          <a:bodyPr/>
          <a:lstStyle/>
          <a:p>
            <a:fld id="{F8486402-CE7D-474D-8F6A-B83C8D332512}" type="datetime1">
              <a:rPr lang="fr-CA" smtClean="0"/>
              <a:t>2014-04-11</a:t>
            </a:fld>
            <a:endParaRPr lang="fr-CA"/>
          </a:p>
        </p:txBody>
      </p:sp>
      <p:sp>
        <p:nvSpPr>
          <p:cNvPr id="8" name="Footer Placeholder 7"/>
          <p:cNvSpPr>
            <a:spLocks noGrp="1"/>
          </p:cNvSpPr>
          <p:nvPr>
            <p:ph type="ftr" sz="quarter" idx="11"/>
          </p:nvPr>
        </p:nvSpPr>
        <p:spPr/>
        <p:txBody>
          <a:bodyPr/>
          <a:lstStyle/>
          <a:p>
            <a:r>
              <a:rPr lang="fr-CA" smtClean="0"/>
              <a:t>Regroupement cégep, 3 et 4 avril 2014</a:t>
            </a:r>
            <a:endParaRPr lang="fr-CA"/>
          </a:p>
        </p:txBody>
      </p:sp>
      <p:sp>
        <p:nvSpPr>
          <p:cNvPr id="9" name="Slide Number Placeholder 8"/>
          <p:cNvSpPr>
            <a:spLocks noGrp="1"/>
          </p:cNvSpPr>
          <p:nvPr>
            <p:ph type="sldNum" sz="quarter" idx="12"/>
          </p:nvPr>
        </p:nvSpPr>
        <p:spPr/>
        <p:txBody>
          <a:bodyPr/>
          <a:lstStyle/>
          <a:p>
            <a:fld id="{2F82DBE6-8B62-47E7-8FC6-D5CCD7ED308D}" type="slidenum">
              <a:rPr lang="fr-CA" smtClean="0"/>
              <a:t>‹#›</a:t>
            </a:fld>
            <a:endParaRPr lang="fr-CA"/>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9CE88DD5-4EF0-43E2-B099-B30103D3111E}" type="datetime1">
              <a:rPr lang="fr-CA" smtClean="0"/>
              <a:t>2014-04-11</a:t>
            </a:fld>
            <a:endParaRPr lang="fr-CA"/>
          </a:p>
        </p:txBody>
      </p:sp>
      <p:sp>
        <p:nvSpPr>
          <p:cNvPr id="4" name="Footer Placeholder 3"/>
          <p:cNvSpPr>
            <a:spLocks noGrp="1"/>
          </p:cNvSpPr>
          <p:nvPr>
            <p:ph type="ftr" sz="quarter" idx="11"/>
          </p:nvPr>
        </p:nvSpPr>
        <p:spPr/>
        <p:txBody>
          <a:bodyPr/>
          <a:lstStyle/>
          <a:p>
            <a:r>
              <a:rPr lang="fr-CA" smtClean="0"/>
              <a:t>Regroupement cégep, 3 et 4 avril 2014</a:t>
            </a:r>
            <a:endParaRPr lang="fr-CA"/>
          </a:p>
        </p:txBody>
      </p:sp>
      <p:sp>
        <p:nvSpPr>
          <p:cNvPr id="5" name="Slide Number Placeholder 4"/>
          <p:cNvSpPr>
            <a:spLocks noGrp="1"/>
          </p:cNvSpPr>
          <p:nvPr>
            <p:ph type="sldNum" sz="quarter" idx="12"/>
          </p:nvPr>
        </p:nvSpPr>
        <p:spPr/>
        <p:txBody>
          <a:bodyPr/>
          <a:lstStyle/>
          <a:p>
            <a:fld id="{2F82DBE6-8B62-47E7-8FC6-D5CCD7ED308D}" type="slidenum">
              <a:rPr lang="fr-CA" smtClean="0"/>
              <a:t>‹#›</a:t>
            </a:fld>
            <a:endParaRPr lang="fr-CA"/>
          </a:p>
        </p:txBody>
      </p:sp>
    </p:spTree>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B8E4E7-B0F4-4CE5-A43B-C7455EDBE4D7}" type="datetime1">
              <a:rPr lang="fr-CA" smtClean="0"/>
              <a:t>2014-04-11</a:t>
            </a:fld>
            <a:endParaRPr lang="fr-CA"/>
          </a:p>
        </p:txBody>
      </p:sp>
      <p:sp>
        <p:nvSpPr>
          <p:cNvPr id="3" name="Footer Placeholder 2"/>
          <p:cNvSpPr>
            <a:spLocks noGrp="1"/>
          </p:cNvSpPr>
          <p:nvPr>
            <p:ph type="ftr" sz="quarter" idx="11"/>
          </p:nvPr>
        </p:nvSpPr>
        <p:spPr/>
        <p:txBody>
          <a:bodyPr/>
          <a:lstStyle/>
          <a:p>
            <a:r>
              <a:rPr lang="fr-CA" smtClean="0"/>
              <a:t>Regroupement cégep, 3 et 4 avril 2014</a:t>
            </a:r>
            <a:endParaRPr lang="fr-CA"/>
          </a:p>
        </p:txBody>
      </p:sp>
      <p:sp>
        <p:nvSpPr>
          <p:cNvPr id="4" name="Slide Number Placeholder 3"/>
          <p:cNvSpPr>
            <a:spLocks noGrp="1"/>
          </p:cNvSpPr>
          <p:nvPr>
            <p:ph type="sldNum" sz="quarter" idx="12"/>
          </p:nvPr>
        </p:nvSpPr>
        <p:spPr/>
        <p:txBody>
          <a:bodyPr/>
          <a:lstStyle/>
          <a:p>
            <a:fld id="{2F82DBE6-8B62-47E7-8FC6-D5CCD7ED308D}" type="slidenum">
              <a:rPr lang="fr-CA" smtClean="0"/>
              <a:t>‹#›</a:t>
            </a:fld>
            <a:endParaRPr lang="fr-CA"/>
          </a:p>
        </p:txBody>
      </p:sp>
    </p:spTree>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fr-FR" smtClean="0"/>
              <a:t>Modifiez le style du titre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8E26E329-434F-4576-B250-C721479042C3}" type="datetime1">
              <a:rPr lang="fr-CA" smtClean="0"/>
              <a:t>2014-04-11</a:t>
            </a:fld>
            <a:endParaRPr lang="fr-CA"/>
          </a:p>
        </p:txBody>
      </p:sp>
      <p:sp>
        <p:nvSpPr>
          <p:cNvPr id="6" name="Footer Placeholder 5"/>
          <p:cNvSpPr>
            <a:spLocks noGrp="1"/>
          </p:cNvSpPr>
          <p:nvPr>
            <p:ph type="ftr" sz="quarter" idx="11"/>
          </p:nvPr>
        </p:nvSpPr>
        <p:spPr/>
        <p:txBody>
          <a:bodyPr/>
          <a:lstStyle/>
          <a:p>
            <a:r>
              <a:rPr lang="fr-CA" smtClean="0"/>
              <a:t>Regroupement cégep, 3 et 4 avril 2014</a:t>
            </a:r>
            <a:endParaRPr lang="fr-CA"/>
          </a:p>
        </p:txBody>
      </p:sp>
      <p:sp>
        <p:nvSpPr>
          <p:cNvPr id="7" name="Slide Number Placeholder 6"/>
          <p:cNvSpPr>
            <a:spLocks noGrp="1"/>
          </p:cNvSpPr>
          <p:nvPr>
            <p:ph type="sldNum" sz="quarter" idx="12"/>
          </p:nvPr>
        </p:nvSpPr>
        <p:spPr/>
        <p:txBody>
          <a:bodyPr/>
          <a:lstStyle/>
          <a:p>
            <a:fld id="{2F82DBE6-8B62-47E7-8FC6-D5CCD7ED308D}" type="slidenum">
              <a:rPr lang="fr-CA" smtClean="0"/>
              <a:t>‹#›</a:t>
            </a:fld>
            <a:endParaRPr lang="fr-CA"/>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fr-FR" smtClean="0"/>
              <a:t>Modifiez le style du titre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F533C35C-9567-4A0B-86BE-74374DFFCEAB}" type="datetime1">
              <a:rPr lang="fr-CA" smtClean="0"/>
              <a:t>2014-04-11</a:t>
            </a:fld>
            <a:endParaRPr lang="fr-CA"/>
          </a:p>
        </p:txBody>
      </p:sp>
      <p:sp>
        <p:nvSpPr>
          <p:cNvPr id="6" name="Footer Placeholder 5"/>
          <p:cNvSpPr>
            <a:spLocks noGrp="1"/>
          </p:cNvSpPr>
          <p:nvPr>
            <p:ph type="ftr" sz="quarter" idx="11"/>
          </p:nvPr>
        </p:nvSpPr>
        <p:spPr/>
        <p:txBody>
          <a:bodyPr/>
          <a:lstStyle/>
          <a:p>
            <a:r>
              <a:rPr lang="fr-CA" smtClean="0"/>
              <a:t>Regroupement cégep, 3 et 4 avril 2014</a:t>
            </a:r>
            <a:endParaRPr lang="fr-CA"/>
          </a:p>
        </p:txBody>
      </p:sp>
      <p:sp>
        <p:nvSpPr>
          <p:cNvPr id="7" name="Slide Number Placeholder 6"/>
          <p:cNvSpPr>
            <a:spLocks noGrp="1"/>
          </p:cNvSpPr>
          <p:nvPr>
            <p:ph type="sldNum" sz="quarter" idx="12"/>
          </p:nvPr>
        </p:nvSpPr>
        <p:spPr/>
        <p:txBody>
          <a:bodyPr/>
          <a:lstStyle/>
          <a:p>
            <a:fld id="{2F82DBE6-8B62-47E7-8FC6-D5CCD7ED308D}" type="slidenum">
              <a:rPr lang="fr-CA" smtClean="0"/>
              <a:t>‹#›</a:t>
            </a:fld>
            <a:endParaRPr lang="fr-CA"/>
          </a:p>
        </p:txBody>
      </p:sp>
    </p:spTree>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2EB2619D-3D3E-425D-AEF8-153FD042B900}" type="datetime1">
              <a:rPr lang="fr-CA" smtClean="0"/>
              <a:t>2014-04-11</a:t>
            </a:fld>
            <a:endParaRPr lang="fr-CA"/>
          </a:p>
        </p:txBody>
      </p:sp>
      <p:sp>
        <p:nvSpPr>
          <p:cNvPr id="5" name="Footer Placeholder 4"/>
          <p:cNvSpPr>
            <a:spLocks noGrp="1"/>
          </p:cNvSpPr>
          <p:nvPr>
            <p:ph type="ftr" sz="quarter" idx="11"/>
          </p:nvPr>
        </p:nvSpPr>
        <p:spPr/>
        <p:txBody>
          <a:bodyPr/>
          <a:lstStyle/>
          <a:p>
            <a:r>
              <a:rPr lang="fr-CA" smtClean="0"/>
              <a:t>Regroupement cégep, 3 et 4 avril 2014</a:t>
            </a:r>
            <a:endParaRPr lang="fr-CA"/>
          </a:p>
        </p:txBody>
      </p:sp>
      <p:sp>
        <p:nvSpPr>
          <p:cNvPr id="6" name="Slide Number Placeholder 5"/>
          <p:cNvSpPr>
            <a:spLocks noGrp="1"/>
          </p:cNvSpPr>
          <p:nvPr>
            <p:ph type="sldNum" sz="quarter" idx="12"/>
          </p:nvPr>
        </p:nvSpPr>
        <p:spPr/>
        <p:txBody>
          <a:bodyPr/>
          <a:lstStyle/>
          <a:p>
            <a:fld id="{2F82DBE6-8B62-47E7-8FC6-D5CCD7ED308D}" type="slidenum">
              <a:rPr lang="fr-CA" smtClean="0"/>
              <a:t>‹#›</a:t>
            </a:fld>
            <a:endParaRPr lang="fr-CA"/>
          </a:p>
        </p:txBody>
      </p:sp>
    </p:spTree>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E31BC484-B5EC-4232-A2FF-F4F95DA36C4D}" type="datetime1">
              <a:rPr lang="fr-CA" smtClean="0"/>
              <a:t>2014-04-11</a:t>
            </a:fld>
            <a:endParaRPr lang="fr-CA"/>
          </a:p>
        </p:txBody>
      </p:sp>
      <p:sp>
        <p:nvSpPr>
          <p:cNvPr id="5" name="Footer Placeholder 4"/>
          <p:cNvSpPr>
            <a:spLocks noGrp="1"/>
          </p:cNvSpPr>
          <p:nvPr>
            <p:ph type="ftr" sz="quarter" idx="11"/>
          </p:nvPr>
        </p:nvSpPr>
        <p:spPr/>
        <p:txBody>
          <a:bodyPr/>
          <a:lstStyle/>
          <a:p>
            <a:r>
              <a:rPr lang="fr-CA" smtClean="0"/>
              <a:t>Regroupement cégep, 3 et 4 avril 2014</a:t>
            </a:r>
            <a:endParaRPr lang="fr-CA"/>
          </a:p>
        </p:txBody>
      </p:sp>
      <p:sp>
        <p:nvSpPr>
          <p:cNvPr id="6" name="Slide Number Placeholder 5"/>
          <p:cNvSpPr>
            <a:spLocks noGrp="1"/>
          </p:cNvSpPr>
          <p:nvPr>
            <p:ph type="sldNum" sz="quarter" idx="12"/>
          </p:nvPr>
        </p:nvSpPr>
        <p:spPr/>
        <p:txBody>
          <a:bodyPr/>
          <a:lstStyle/>
          <a:p>
            <a:fld id="{2F82DBE6-8B62-47E7-8FC6-D5CCD7ED308D}" type="slidenum">
              <a:rPr lang="fr-CA" smtClean="0"/>
              <a:t>‹#›</a:t>
            </a:fld>
            <a:endParaRPr lang="fr-CA"/>
          </a:p>
        </p:txBody>
      </p:sp>
    </p:spTree>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CA"/>
          </a:p>
        </p:txBody>
      </p:sp>
      <p:sp>
        <p:nvSpPr>
          <p:cNvPr id="4" name="Espace réservé de la date 3"/>
          <p:cNvSpPr>
            <a:spLocks noGrp="1"/>
          </p:cNvSpPr>
          <p:nvPr>
            <p:ph type="dt" sz="half" idx="10"/>
          </p:nvPr>
        </p:nvSpPr>
        <p:spPr/>
        <p:txBody>
          <a:bodyPr/>
          <a:lstStyle/>
          <a:p>
            <a:fld id="{0CA97ED4-8E3D-4A02-818C-15107A8CD4DC}"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383F833B-9C9F-4EBE-BCA9-128A61CA39F0}" type="slidenum">
              <a:rPr lang="fr-CA" smtClean="0"/>
              <a:t>‹#›</a:t>
            </a:fld>
            <a:endParaRPr lang="fr-CA"/>
          </a:p>
        </p:txBody>
      </p:sp>
    </p:spTree>
    <p:extLst>
      <p:ext uri="{BB962C8B-B14F-4D97-AF65-F5344CB8AC3E}">
        <p14:creationId xmlns:p14="http://schemas.microsoft.com/office/powerpoint/2010/main" val="41744968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64D8B2CC-54C6-4FBA-AC11-8749E40694ED}"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383F833B-9C9F-4EBE-BCA9-128A61CA39F0}" type="slidenum">
              <a:rPr lang="fr-CA" smtClean="0"/>
              <a:t>‹#›</a:t>
            </a:fld>
            <a:endParaRPr lang="fr-CA"/>
          </a:p>
        </p:txBody>
      </p:sp>
    </p:spTree>
    <p:extLst>
      <p:ext uri="{BB962C8B-B14F-4D97-AF65-F5344CB8AC3E}">
        <p14:creationId xmlns:p14="http://schemas.microsoft.com/office/powerpoint/2010/main" val="38814863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AEFC4822-C98F-457E-BA49-E88B8E917011}"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383F833B-9C9F-4EBE-BCA9-128A61CA39F0}" type="slidenum">
              <a:rPr lang="fr-CA" smtClean="0"/>
              <a:t>‹#›</a:t>
            </a:fld>
            <a:endParaRPr lang="fr-CA"/>
          </a:p>
        </p:txBody>
      </p:sp>
    </p:spTree>
    <p:extLst>
      <p:ext uri="{BB962C8B-B14F-4D97-AF65-F5344CB8AC3E}">
        <p14:creationId xmlns:p14="http://schemas.microsoft.com/office/powerpoint/2010/main" val="11187043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220581DE-ABE4-4984-9647-709A6AFEA9EB}" type="datetime1">
              <a:rPr lang="fr-CA" smtClean="0"/>
              <a:t>2014-04-11</a:t>
            </a:fld>
            <a:endParaRPr lang="fr-CA"/>
          </a:p>
        </p:txBody>
      </p:sp>
      <p:sp>
        <p:nvSpPr>
          <p:cNvPr id="6" name="Espace réservé du pied de page 5"/>
          <p:cNvSpPr>
            <a:spLocks noGrp="1"/>
          </p:cNvSpPr>
          <p:nvPr>
            <p:ph type="ftr" sz="quarter" idx="11"/>
          </p:nvPr>
        </p:nvSpPr>
        <p:spPr/>
        <p:txBody>
          <a:bodyPr/>
          <a:lstStyle/>
          <a:p>
            <a:r>
              <a:rPr lang="fr-CA" smtClean="0"/>
              <a:t>Regroupement cégep, 3 et 4 avril 2014</a:t>
            </a:r>
            <a:endParaRPr lang="fr-CA"/>
          </a:p>
        </p:txBody>
      </p:sp>
      <p:sp>
        <p:nvSpPr>
          <p:cNvPr id="7" name="Espace réservé du numéro de diapositive 6"/>
          <p:cNvSpPr>
            <a:spLocks noGrp="1"/>
          </p:cNvSpPr>
          <p:nvPr>
            <p:ph type="sldNum" sz="quarter" idx="12"/>
          </p:nvPr>
        </p:nvSpPr>
        <p:spPr/>
        <p:txBody>
          <a:bodyPr/>
          <a:lstStyle/>
          <a:p>
            <a:fld id="{383F833B-9C9F-4EBE-BCA9-128A61CA39F0}" type="slidenum">
              <a:rPr lang="fr-CA" smtClean="0"/>
              <a:t>‹#›</a:t>
            </a:fld>
            <a:endParaRPr lang="fr-CA"/>
          </a:p>
        </p:txBody>
      </p:sp>
    </p:spTree>
    <p:extLst>
      <p:ext uri="{BB962C8B-B14F-4D97-AF65-F5344CB8AC3E}">
        <p14:creationId xmlns:p14="http://schemas.microsoft.com/office/powerpoint/2010/main" val="3967729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0731BAF1-82BC-490C-803A-39CAD949581A}" type="datetime1">
              <a:rPr lang="fr-CA" smtClean="0"/>
              <a:t>2014-04-11</a:t>
            </a:fld>
            <a:endParaRPr lang="fr-CA"/>
          </a:p>
        </p:txBody>
      </p:sp>
      <p:sp>
        <p:nvSpPr>
          <p:cNvPr id="8" name="Espace réservé du pied de page 7"/>
          <p:cNvSpPr>
            <a:spLocks noGrp="1"/>
          </p:cNvSpPr>
          <p:nvPr>
            <p:ph type="ftr" sz="quarter" idx="11"/>
          </p:nvPr>
        </p:nvSpPr>
        <p:spPr/>
        <p:txBody>
          <a:bodyPr/>
          <a:lstStyle/>
          <a:p>
            <a:r>
              <a:rPr lang="fr-CA" smtClean="0"/>
              <a:t>Regroupement cégep, 3 et 4 avril 2014</a:t>
            </a:r>
            <a:endParaRPr lang="fr-CA"/>
          </a:p>
        </p:txBody>
      </p:sp>
      <p:sp>
        <p:nvSpPr>
          <p:cNvPr id="9" name="Espace réservé du numéro de diapositive 8"/>
          <p:cNvSpPr>
            <a:spLocks noGrp="1"/>
          </p:cNvSpPr>
          <p:nvPr>
            <p:ph type="sldNum" sz="quarter" idx="12"/>
          </p:nvPr>
        </p:nvSpPr>
        <p:spPr/>
        <p:txBody>
          <a:bodyPr/>
          <a:lstStyle/>
          <a:p>
            <a:fld id="{383F833B-9C9F-4EBE-BCA9-128A61CA39F0}" type="slidenum">
              <a:rPr lang="fr-CA" smtClean="0"/>
              <a:t>‹#›</a:t>
            </a:fld>
            <a:endParaRPr lang="fr-CA"/>
          </a:p>
        </p:txBody>
      </p:sp>
    </p:spTree>
    <p:extLst>
      <p:ext uri="{BB962C8B-B14F-4D97-AF65-F5344CB8AC3E}">
        <p14:creationId xmlns:p14="http://schemas.microsoft.com/office/powerpoint/2010/main" val="3516961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2"/>
          <p:cNvSpPr>
            <a:spLocks noGrp="1"/>
          </p:cNvSpPr>
          <p:nvPr>
            <p:ph type="dt" sz="half" idx="10"/>
          </p:nvPr>
        </p:nvSpPr>
        <p:spPr/>
        <p:txBody>
          <a:bodyPr/>
          <a:lstStyle/>
          <a:p>
            <a:fld id="{FCC1FD35-7B0D-4308-9E78-EBFE5E73E1DD}" type="datetime1">
              <a:rPr lang="fr-CA" smtClean="0"/>
              <a:t>2014-04-11</a:t>
            </a:fld>
            <a:endParaRPr lang="fr-CA"/>
          </a:p>
        </p:txBody>
      </p:sp>
      <p:sp>
        <p:nvSpPr>
          <p:cNvPr id="4" name="Espace réservé du pied de page 3"/>
          <p:cNvSpPr>
            <a:spLocks noGrp="1"/>
          </p:cNvSpPr>
          <p:nvPr>
            <p:ph type="ftr" sz="quarter" idx="11"/>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nvPr>
        </p:nvSpPr>
        <p:spPr/>
        <p:txBody>
          <a:bodyPr/>
          <a:lstStyle/>
          <a:p>
            <a:fld id="{383F833B-9C9F-4EBE-BCA9-128A61CA39F0}" type="slidenum">
              <a:rPr lang="fr-CA" smtClean="0"/>
              <a:t>‹#›</a:t>
            </a:fld>
            <a:endParaRPr lang="fr-CA"/>
          </a:p>
        </p:txBody>
      </p:sp>
    </p:spTree>
    <p:extLst>
      <p:ext uri="{BB962C8B-B14F-4D97-AF65-F5344CB8AC3E}">
        <p14:creationId xmlns:p14="http://schemas.microsoft.com/office/powerpoint/2010/main" val="27717180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A79E046-6134-465D-934A-CF9108E941A9}" type="datetime1">
              <a:rPr lang="fr-CA" smtClean="0"/>
              <a:t>2014-04-11</a:t>
            </a:fld>
            <a:endParaRPr lang="fr-CA"/>
          </a:p>
        </p:txBody>
      </p:sp>
      <p:sp>
        <p:nvSpPr>
          <p:cNvPr id="3" name="Espace réservé du pied de page 2"/>
          <p:cNvSpPr>
            <a:spLocks noGrp="1"/>
          </p:cNvSpPr>
          <p:nvPr>
            <p:ph type="ftr" sz="quarter" idx="11"/>
          </p:nvPr>
        </p:nvSpPr>
        <p:spPr/>
        <p:txBody>
          <a:bodyPr/>
          <a:lstStyle/>
          <a:p>
            <a:r>
              <a:rPr lang="fr-CA" smtClean="0"/>
              <a:t>Regroupement cégep, 3 et 4 avril 2014</a:t>
            </a:r>
            <a:endParaRPr lang="fr-CA"/>
          </a:p>
        </p:txBody>
      </p:sp>
      <p:sp>
        <p:nvSpPr>
          <p:cNvPr id="4" name="Espace réservé du numéro de diapositive 3"/>
          <p:cNvSpPr>
            <a:spLocks noGrp="1"/>
          </p:cNvSpPr>
          <p:nvPr>
            <p:ph type="sldNum" sz="quarter" idx="12"/>
          </p:nvPr>
        </p:nvSpPr>
        <p:spPr/>
        <p:txBody>
          <a:bodyPr/>
          <a:lstStyle/>
          <a:p>
            <a:fld id="{383F833B-9C9F-4EBE-BCA9-128A61CA39F0}" type="slidenum">
              <a:rPr lang="fr-CA" smtClean="0"/>
              <a:t>‹#›</a:t>
            </a:fld>
            <a:endParaRPr lang="fr-CA"/>
          </a:p>
        </p:txBody>
      </p:sp>
    </p:spTree>
    <p:extLst>
      <p:ext uri="{BB962C8B-B14F-4D97-AF65-F5344CB8AC3E}">
        <p14:creationId xmlns:p14="http://schemas.microsoft.com/office/powerpoint/2010/main" val="3429415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8F49FD4-41BD-4BBB-8E47-10260C79A839}" type="datetime1">
              <a:rPr lang="fr-CA" smtClean="0"/>
              <a:t>2014-04-11</a:t>
            </a:fld>
            <a:endParaRPr lang="fr-CA"/>
          </a:p>
        </p:txBody>
      </p:sp>
      <p:sp>
        <p:nvSpPr>
          <p:cNvPr id="6" name="Espace réservé du pied de page 5"/>
          <p:cNvSpPr>
            <a:spLocks noGrp="1"/>
          </p:cNvSpPr>
          <p:nvPr>
            <p:ph type="ftr" sz="quarter" idx="11"/>
          </p:nvPr>
        </p:nvSpPr>
        <p:spPr/>
        <p:txBody>
          <a:bodyPr/>
          <a:lstStyle/>
          <a:p>
            <a:r>
              <a:rPr lang="fr-CA" smtClean="0"/>
              <a:t>Regroupement cégep, 3 et 4 avril 2014</a:t>
            </a:r>
            <a:endParaRPr lang="fr-CA"/>
          </a:p>
        </p:txBody>
      </p:sp>
      <p:sp>
        <p:nvSpPr>
          <p:cNvPr id="7" name="Espace réservé du numéro de diapositive 6"/>
          <p:cNvSpPr>
            <a:spLocks noGrp="1"/>
          </p:cNvSpPr>
          <p:nvPr>
            <p:ph type="sldNum" sz="quarter" idx="12"/>
          </p:nvPr>
        </p:nvSpPr>
        <p:spPr/>
        <p:txBody>
          <a:bodyPr/>
          <a:lstStyle/>
          <a:p>
            <a:fld id="{383F833B-9C9F-4EBE-BCA9-128A61CA39F0}" type="slidenum">
              <a:rPr lang="fr-CA" smtClean="0"/>
              <a:t>‹#›</a:t>
            </a:fld>
            <a:endParaRPr lang="fr-CA"/>
          </a:p>
        </p:txBody>
      </p:sp>
    </p:spTree>
    <p:extLst>
      <p:ext uri="{BB962C8B-B14F-4D97-AF65-F5344CB8AC3E}">
        <p14:creationId xmlns:p14="http://schemas.microsoft.com/office/powerpoint/2010/main" val="4216905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975C8E55-398F-42DA-A886-920501A143C1}" type="datetime1">
              <a:rPr lang="fr-CA" smtClean="0"/>
              <a:t>2014-04-11</a:t>
            </a:fld>
            <a:endParaRPr lang="fr-CA"/>
          </a:p>
        </p:txBody>
      </p:sp>
      <p:sp>
        <p:nvSpPr>
          <p:cNvPr id="6" name="Espace réservé du pied de page 5"/>
          <p:cNvSpPr>
            <a:spLocks noGrp="1"/>
          </p:cNvSpPr>
          <p:nvPr>
            <p:ph type="ftr" sz="quarter" idx="11"/>
          </p:nvPr>
        </p:nvSpPr>
        <p:spPr/>
        <p:txBody>
          <a:bodyPr/>
          <a:lstStyle/>
          <a:p>
            <a:r>
              <a:rPr lang="fr-CA" smtClean="0"/>
              <a:t>Regroupement cégep, 3 et 4 avril 2014</a:t>
            </a:r>
            <a:endParaRPr lang="fr-CA"/>
          </a:p>
        </p:txBody>
      </p:sp>
      <p:sp>
        <p:nvSpPr>
          <p:cNvPr id="7" name="Espace réservé du numéro de diapositive 6"/>
          <p:cNvSpPr>
            <a:spLocks noGrp="1"/>
          </p:cNvSpPr>
          <p:nvPr>
            <p:ph type="sldNum" sz="quarter" idx="12"/>
          </p:nvPr>
        </p:nvSpPr>
        <p:spPr/>
        <p:txBody>
          <a:bodyPr/>
          <a:lstStyle/>
          <a:p>
            <a:fld id="{383F833B-9C9F-4EBE-BCA9-128A61CA39F0}" type="slidenum">
              <a:rPr lang="fr-CA" smtClean="0"/>
              <a:t>‹#›</a:t>
            </a:fld>
            <a:endParaRPr lang="fr-CA"/>
          </a:p>
        </p:txBody>
      </p:sp>
    </p:spTree>
    <p:extLst>
      <p:ext uri="{BB962C8B-B14F-4D97-AF65-F5344CB8AC3E}">
        <p14:creationId xmlns:p14="http://schemas.microsoft.com/office/powerpoint/2010/main" val="7504688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C8A9FB6D-F74D-40A5-B206-2BA52CE12CE6}"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383F833B-9C9F-4EBE-BCA9-128A61CA39F0}" type="slidenum">
              <a:rPr lang="fr-CA" smtClean="0"/>
              <a:t>‹#›</a:t>
            </a:fld>
            <a:endParaRPr lang="fr-CA"/>
          </a:p>
        </p:txBody>
      </p:sp>
    </p:spTree>
    <p:extLst>
      <p:ext uri="{BB962C8B-B14F-4D97-AF65-F5344CB8AC3E}">
        <p14:creationId xmlns:p14="http://schemas.microsoft.com/office/powerpoint/2010/main" val="10118904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0C0B83C8-A4A9-4F1A-A7ED-A9DDF4251D2D}"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383F833B-9C9F-4EBE-BCA9-128A61CA39F0}" type="slidenum">
              <a:rPr lang="fr-CA" smtClean="0"/>
              <a:t>‹#›</a:t>
            </a:fld>
            <a:endParaRPr lang="fr-CA"/>
          </a:p>
        </p:txBody>
      </p:sp>
    </p:spTree>
    <p:extLst>
      <p:ext uri="{BB962C8B-B14F-4D97-AF65-F5344CB8AC3E}">
        <p14:creationId xmlns:p14="http://schemas.microsoft.com/office/powerpoint/2010/main" val="36029153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CA"/>
          </a:p>
        </p:txBody>
      </p:sp>
      <p:sp>
        <p:nvSpPr>
          <p:cNvPr id="4" name="Espace réservé de la date 3"/>
          <p:cNvSpPr>
            <a:spLocks noGrp="1"/>
          </p:cNvSpPr>
          <p:nvPr>
            <p:ph type="dt" sz="half" idx="10"/>
          </p:nvPr>
        </p:nvSpPr>
        <p:spPr/>
        <p:txBody>
          <a:bodyPr/>
          <a:lstStyle/>
          <a:p>
            <a:fld id="{6C137371-9238-4D7F-B94E-E2D90EBC9C41}"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6F0EB07D-B312-47CA-8623-FB23357BD555}" type="slidenum">
              <a:rPr lang="fr-CA" smtClean="0"/>
              <a:t>‹#›</a:t>
            </a:fld>
            <a:endParaRPr lang="fr-CA"/>
          </a:p>
        </p:txBody>
      </p:sp>
    </p:spTree>
    <p:extLst>
      <p:ext uri="{BB962C8B-B14F-4D97-AF65-F5344CB8AC3E}">
        <p14:creationId xmlns:p14="http://schemas.microsoft.com/office/powerpoint/2010/main" val="954505551"/>
      </p:ext>
    </p:extLst>
  </p:cSld>
  <p:clrMapOvr>
    <a:masterClrMapping/>
  </p:clrMapOvr>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38847FCB-97F1-47C1-A2A5-160D7D0DA003}"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6F0EB07D-B312-47CA-8623-FB23357BD555}" type="slidenum">
              <a:rPr lang="fr-CA" smtClean="0"/>
              <a:t>‹#›</a:t>
            </a:fld>
            <a:endParaRPr lang="fr-CA"/>
          </a:p>
        </p:txBody>
      </p:sp>
    </p:spTree>
    <p:extLst>
      <p:ext uri="{BB962C8B-B14F-4D97-AF65-F5344CB8AC3E}">
        <p14:creationId xmlns:p14="http://schemas.microsoft.com/office/powerpoint/2010/main" val="2504346913"/>
      </p:ext>
    </p:extLst>
  </p:cSld>
  <p:clrMapOvr>
    <a:masterClrMapping/>
  </p:clrMapOvr>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FE5B67D7-5BA5-4D06-96B4-8DCE2E54C583}"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6F0EB07D-B312-47CA-8623-FB23357BD555}" type="slidenum">
              <a:rPr lang="fr-CA" smtClean="0"/>
              <a:t>‹#›</a:t>
            </a:fld>
            <a:endParaRPr lang="fr-CA"/>
          </a:p>
        </p:txBody>
      </p:sp>
    </p:spTree>
    <p:extLst>
      <p:ext uri="{BB962C8B-B14F-4D97-AF65-F5344CB8AC3E}">
        <p14:creationId xmlns:p14="http://schemas.microsoft.com/office/powerpoint/2010/main" val="8426463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E2A894D8-66A5-4500-93CC-BD15A25A8631}" type="datetime1">
              <a:rPr lang="fr-CA" smtClean="0"/>
              <a:t>2014-04-11</a:t>
            </a:fld>
            <a:endParaRPr lang="fr-CA"/>
          </a:p>
        </p:txBody>
      </p:sp>
      <p:sp>
        <p:nvSpPr>
          <p:cNvPr id="6" name="Espace réservé du pied de page 5"/>
          <p:cNvSpPr>
            <a:spLocks noGrp="1"/>
          </p:cNvSpPr>
          <p:nvPr>
            <p:ph type="ftr" sz="quarter" idx="11"/>
          </p:nvPr>
        </p:nvSpPr>
        <p:spPr/>
        <p:txBody>
          <a:bodyPr/>
          <a:lstStyle/>
          <a:p>
            <a:r>
              <a:rPr lang="fr-CA" smtClean="0"/>
              <a:t>Regroupement cégep, 3 et 4 avril 2014</a:t>
            </a:r>
            <a:endParaRPr lang="fr-CA"/>
          </a:p>
        </p:txBody>
      </p:sp>
      <p:sp>
        <p:nvSpPr>
          <p:cNvPr id="7" name="Espace réservé du numéro de diapositive 6"/>
          <p:cNvSpPr>
            <a:spLocks noGrp="1"/>
          </p:cNvSpPr>
          <p:nvPr>
            <p:ph type="sldNum" sz="quarter" idx="12"/>
          </p:nvPr>
        </p:nvSpPr>
        <p:spPr/>
        <p:txBody>
          <a:bodyPr/>
          <a:lstStyle/>
          <a:p>
            <a:fld id="{6F0EB07D-B312-47CA-8623-FB23357BD555}" type="slidenum">
              <a:rPr lang="fr-CA" smtClean="0"/>
              <a:t>‹#›</a:t>
            </a:fld>
            <a:endParaRPr lang="fr-CA"/>
          </a:p>
        </p:txBody>
      </p:sp>
    </p:spTree>
    <p:extLst>
      <p:ext uri="{BB962C8B-B14F-4D97-AF65-F5344CB8AC3E}">
        <p14:creationId xmlns:p14="http://schemas.microsoft.com/office/powerpoint/2010/main" val="40997708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987C4F05-7801-4595-B6E1-5563854DADB1}" type="datetime1">
              <a:rPr lang="fr-CA" smtClean="0"/>
              <a:t>2014-04-11</a:t>
            </a:fld>
            <a:endParaRPr lang="fr-CA"/>
          </a:p>
        </p:txBody>
      </p:sp>
      <p:sp>
        <p:nvSpPr>
          <p:cNvPr id="8" name="Espace réservé du pied de page 7"/>
          <p:cNvSpPr>
            <a:spLocks noGrp="1"/>
          </p:cNvSpPr>
          <p:nvPr>
            <p:ph type="ftr" sz="quarter" idx="11"/>
          </p:nvPr>
        </p:nvSpPr>
        <p:spPr/>
        <p:txBody>
          <a:bodyPr/>
          <a:lstStyle/>
          <a:p>
            <a:r>
              <a:rPr lang="fr-CA" smtClean="0"/>
              <a:t>Regroupement cégep, 3 et 4 avril 2014</a:t>
            </a:r>
            <a:endParaRPr lang="fr-CA"/>
          </a:p>
        </p:txBody>
      </p:sp>
      <p:sp>
        <p:nvSpPr>
          <p:cNvPr id="9" name="Espace réservé du numéro de diapositive 8"/>
          <p:cNvSpPr>
            <a:spLocks noGrp="1"/>
          </p:cNvSpPr>
          <p:nvPr>
            <p:ph type="sldNum" sz="quarter" idx="12"/>
          </p:nvPr>
        </p:nvSpPr>
        <p:spPr/>
        <p:txBody>
          <a:bodyPr/>
          <a:lstStyle/>
          <a:p>
            <a:fld id="{6F0EB07D-B312-47CA-8623-FB23357BD555}" type="slidenum">
              <a:rPr lang="fr-CA" smtClean="0"/>
              <a:t>‹#›</a:t>
            </a:fld>
            <a:endParaRPr lang="fr-CA"/>
          </a:p>
        </p:txBody>
      </p:sp>
    </p:spTree>
    <p:extLst>
      <p:ext uri="{BB962C8B-B14F-4D97-AF65-F5344CB8AC3E}">
        <p14:creationId xmlns:p14="http://schemas.microsoft.com/office/powerpoint/2010/main" val="13321964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2"/>
          <p:cNvSpPr>
            <a:spLocks noGrp="1"/>
          </p:cNvSpPr>
          <p:nvPr>
            <p:ph type="dt" sz="half" idx="10"/>
          </p:nvPr>
        </p:nvSpPr>
        <p:spPr/>
        <p:txBody>
          <a:bodyPr/>
          <a:lstStyle/>
          <a:p>
            <a:fld id="{6E22BB7F-E912-4110-BD5F-D7CAA937FC22}" type="datetime1">
              <a:rPr lang="fr-CA" smtClean="0"/>
              <a:t>2014-04-11</a:t>
            </a:fld>
            <a:endParaRPr lang="fr-CA"/>
          </a:p>
        </p:txBody>
      </p:sp>
      <p:sp>
        <p:nvSpPr>
          <p:cNvPr id="4" name="Espace réservé du pied de page 3"/>
          <p:cNvSpPr>
            <a:spLocks noGrp="1"/>
          </p:cNvSpPr>
          <p:nvPr>
            <p:ph type="ftr" sz="quarter" idx="11"/>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nvPr>
        </p:nvSpPr>
        <p:spPr/>
        <p:txBody>
          <a:bodyPr/>
          <a:lstStyle/>
          <a:p>
            <a:fld id="{6F0EB07D-B312-47CA-8623-FB23357BD555}" type="slidenum">
              <a:rPr lang="fr-CA" smtClean="0"/>
              <a:t>‹#›</a:t>
            </a:fld>
            <a:endParaRPr lang="fr-CA"/>
          </a:p>
        </p:txBody>
      </p:sp>
    </p:spTree>
    <p:extLst>
      <p:ext uri="{BB962C8B-B14F-4D97-AF65-F5344CB8AC3E}">
        <p14:creationId xmlns:p14="http://schemas.microsoft.com/office/powerpoint/2010/main" val="38631151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C532CFB-4B4F-47E0-AAEE-C8DCCAE09CAE}" type="datetime1">
              <a:rPr lang="fr-CA" smtClean="0"/>
              <a:t>2014-04-11</a:t>
            </a:fld>
            <a:endParaRPr lang="fr-CA"/>
          </a:p>
        </p:txBody>
      </p:sp>
      <p:sp>
        <p:nvSpPr>
          <p:cNvPr id="3" name="Espace réservé du pied de page 2"/>
          <p:cNvSpPr>
            <a:spLocks noGrp="1"/>
          </p:cNvSpPr>
          <p:nvPr>
            <p:ph type="ftr" sz="quarter" idx="11"/>
          </p:nvPr>
        </p:nvSpPr>
        <p:spPr/>
        <p:txBody>
          <a:bodyPr/>
          <a:lstStyle/>
          <a:p>
            <a:r>
              <a:rPr lang="fr-CA" smtClean="0"/>
              <a:t>Regroupement cégep, 3 et 4 avril 2014</a:t>
            </a:r>
            <a:endParaRPr lang="fr-CA"/>
          </a:p>
        </p:txBody>
      </p:sp>
      <p:sp>
        <p:nvSpPr>
          <p:cNvPr id="4" name="Espace réservé du numéro de diapositive 3"/>
          <p:cNvSpPr>
            <a:spLocks noGrp="1"/>
          </p:cNvSpPr>
          <p:nvPr>
            <p:ph type="sldNum" sz="quarter" idx="12"/>
          </p:nvPr>
        </p:nvSpPr>
        <p:spPr/>
        <p:txBody>
          <a:bodyPr/>
          <a:lstStyle/>
          <a:p>
            <a:fld id="{6F0EB07D-B312-47CA-8623-FB23357BD555}" type="slidenum">
              <a:rPr lang="fr-CA" smtClean="0"/>
              <a:t>‹#›</a:t>
            </a:fld>
            <a:endParaRPr lang="fr-CA"/>
          </a:p>
        </p:txBody>
      </p:sp>
    </p:spTree>
    <p:extLst>
      <p:ext uri="{BB962C8B-B14F-4D97-AF65-F5344CB8AC3E}">
        <p14:creationId xmlns:p14="http://schemas.microsoft.com/office/powerpoint/2010/main" val="2148013126"/>
      </p:ext>
    </p:extLst>
  </p:cSld>
  <p:clrMapOvr>
    <a:masterClrMapping/>
  </p:clrMapOvr>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A7CFDCEB-F4C8-4EF4-97CF-310B4032444D}" type="datetime1">
              <a:rPr lang="fr-CA" smtClean="0"/>
              <a:t>2014-04-11</a:t>
            </a:fld>
            <a:endParaRPr lang="fr-CA"/>
          </a:p>
        </p:txBody>
      </p:sp>
      <p:sp>
        <p:nvSpPr>
          <p:cNvPr id="6" name="Espace réservé du pied de page 5"/>
          <p:cNvSpPr>
            <a:spLocks noGrp="1"/>
          </p:cNvSpPr>
          <p:nvPr>
            <p:ph type="ftr" sz="quarter" idx="11"/>
          </p:nvPr>
        </p:nvSpPr>
        <p:spPr/>
        <p:txBody>
          <a:bodyPr/>
          <a:lstStyle/>
          <a:p>
            <a:r>
              <a:rPr lang="fr-CA" smtClean="0"/>
              <a:t>Regroupement cégep, 3 et 4 avril 2014</a:t>
            </a:r>
            <a:endParaRPr lang="fr-CA"/>
          </a:p>
        </p:txBody>
      </p:sp>
      <p:sp>
        <p:nvSpPr>
          <p:cNvPr id="7" name="Espace réservé du numéro de diapositive 6"/>
          <p:cNvSpPr>
            <a:spLocks noGrp="1"/>
          </p:cNvSpPr>
          <p:nvPr>
            <p:ph type="sldNum" sz="quarter" idx="12"/>
          </p:nvPr>
        </p:nvSpPr>
        <p:spPr/>
        <p:txBody>
          <a:bodyPr/>
          <a:lstStyle/>
          <a:p>
            <a:fld id="{6F0EB07D-B312-47CA-8623-FB23357BD555}" type="slidenum">
              <a:rPr lang="fr-CA" smtClean="0"/>
              <a:t>‹#›</a:t>
            </a:fld>
            <a:endParaRPr lang="fr-CA"/>
          </a:p>
        </p:txBody>
      </p:sp>
    </p:spTree>
    <p:extLst>
      <p:ext uri="{BB962C8B-B14F-4D97-AF65-F5344CB8AC3E}">
        <p14:creationId xmlns:p14="http://schemas.microsoft.com/office/powerpoint/2010/main" val="18698986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B157022-8B66-4F24-ACD3-49B2FC57043E}" type="datetime1">
              <a:rPr lang="fr-CA" smtClean="0"/>
              <a:t>2014-04-11</a:t>
            </a:fld>
            <a:endParaRPr lang="fr-CA"/>
          </a:p>
        </p:txBody>
      </p:sp>
      <p:sp>
        <p:nvSpPr>
          <p:cNvPr id="6" name="Espace réservé du pied de page 5"/>
          <p:cNvSpPr>
            <a:spLocks noGrp="1"/>
          </p:cNvSpPr>
          <p:nvPr>
            <p:ph type="ftr" sz="quarter" idx="11"/>
          </p:nvPr>
        </p:nvSpPr>
        <p:spPr/>
        <p:txBody>
          <a:bodyPr/>
          <a:lstStyle/>
          <a:p>
            <a:r>
              <a:rPr lang="fr-CA" smtClean="0"/>
              <a:t>Regroupement cégep, 3 et 4 avril 2014</a:t>
            </a:r>
            <a:endParaRPr lang="fr-CA"/>
          </a:p>
        </p:txBody>
      </p:sp>
      <p:sp>
        <p:nvSpPr>
          <p:cNvPr id="7" name="Espace réservé du numéro de diapositive 6"/>
          <p:cNvSpPr>
            <a:spLocks noGrp="1"/>
          </p:cNvSpPr>
          <p:nvPr>
            <p:ph type="sldNum" sz="quarter" idx="12"/>
          </p:nvPr>
        </p:nvSpPr>
        <p:spPr/>
        <p:txBody>
          <a:bodyPr/>
          <a:lstStyle/>
          <a:p>
            <a:fld id="{6F0EB07D-B312-47CA-8623-FB23357BD555}" type="slidenum">
              <a:rPr lang="fr-CA" smtClean="0"/>
              <a:t>‹#›</a:t>
            </a:fld>
            <a:endParaRPr lang="fr-CA"/>
          </a:p>
        </p:txBody>
      </p:sp>
    </p:spTree>
    <p:extLst>
      <p:ext uri="{BB962C8B-B14F-4D97-AF65-F5344CB8AC3E}">
        <p14:creationId xmlns:p14="http://schemas.microsoft.com/office/powerpoint/2010/main" val="24867631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7290BF67-A4F6-4CD3-82EA-8E5AE0B7EC90}"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6F0EB07D-B312-47CA-8623-FB23357BD555}" type="slidenum">
              <a:rPr lang="fr-CA" smtClean="0"/>
              <a:t>‹#›</a:t>
            </a:fld>
            <a:endParaRPr lang="fr-CA"/>
          </a:p>
        </p:txBody>
      </p:sp>
    </p:spTree>
    <p:extLst>
      <p:ext uri="{BB962C8B-B14F-4D97-AF65-F5344CB8AC3E}">
        <p14:creationId xmlns:p14="http://schemas.microsoft.com/office/powerpoint/2010/main" val="8159996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5660F72A-8801-4558-8211-BEA849244EFA}"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6F0EB07D-B312-47CA-8623-FB23357BD555}" type="slidenum">
              <a:rPr lang="fr-CA" smtClean="0"/>
              <a:t>‹#›</a:t>
            </a:fld>
            <a:endParaRPr lang="fr-CA"/>
          </a:p>
        </p:txBody>
      </p:sp>
    </p:spTree>
    <p:extLst>
      <p:ext uri="{BB962C8B-B14F-4D97-AF65-F5344CB8AC3E}">
        <p14:creationId xmlns:p14="http://schemas.microsoft.com/office/powerpoint/2010/main" val="36108982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CA"/>
          </a:p>
        </p:txBody>
      </p:sp>
      <p:sp>
        <p:nvSpPr>
          <p:cNvPr id="4" name="Espace réservé de la date 3"/>
          <p:cNvSpPr>
            <a:spLocks noGrp="1"/>
          </p:cNvSpPr>
          <p:nvPr>
            <p:ph type="dt" sz="half" idx="10"/>
          </p:nvPr>
        </p:nvSpPr>
        <p:spPr/>
        <p:txBody>
          <a:bodyPr/>
          <a:lstStyle/>
          <a:p>
            <a:fld id="{8A0E7FAC-8E1C-46A1-BD4A-5400E8E083BD}"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74F3B204-35AE-42FE-91CA-2B0DDD205AF8}" type="slidenum">
              <a:rPr lang="fr-CA" smtClean="0"/>
              <a:t>‹#›</a:t>
            </a:fld>
            <a:endParaRPr lang="fr-CA"/>
          </a:p>
        </p:txBody>
      </p:sp>
    </p:spTree>
    <p:extLst>
      <p:ext uri="{BB962C8B-B14F-4D97-AF65-F5344CB8AC3E}">
        <p14:creationId xmlns:p14="http://schemas.microsoft.com/office/powerpoint/2010/main" val="25258942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9E4A011B-D075-4937-BA76-16990135727A}"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74F3B204-35AE-42FE-91CA-2B0DDD205AF8}" type="slidenum">
              <a:rPr lang="fr-CA" smtClean="0"/>
              <a:t>‹#›</a:t>
            </a:fld>
            <a:endParaRPr lang="fr-CA"/>
          </a:p>
        </p:txBody>
      </p:sp>
    </p:spTree>
    <p:extLst>
      <p:ext uri="{BB962C8B-B14F-4D97-AF65-F5344CB8AC3E}">
        <p14:creationId xmlns:p14="http://schemas.microsoft.com/office/powerpoint/2010/main" val="33645600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A3A3219D-E520-4BDA-8AB7-17010B58428C}"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74F3B204-35AE-42FE-91CA-2B0DDD205AF8}" type="slidenum">
              <a:rPr lang="fr-CA" smtClean="0"/>
              <a:t>‹#›</a:t>
            </a:fld>
            <a:endParaRPr lang="fr-CA"/>
          </a:p>
        </p:txBody>
      </p:sp>
    </p:spTree>
    <p:extLst>
      <p:ext uri="{BB962C8B-B14F-4D97-AF65-F5344CB8AC3E}">
        <p14:creationId xmlns:p14="http://schemas.microsoft.com/office/powerpoint/2010/main" val="33024295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41202295-FBC5-4FA3-8E2B-043F687488D0}" type="datetime1">
              <a:rPr lang="fr-CA" smtClean="0"/>
              <a:t>2014-04-11</a:t>
            </a:fld>
            <a:endParaRPr lang="fr-CA"/>
          </a:p>
        </p:txBody>
      </p:sp>
      <p:sp>
        <p:nvSpPr>
          <p:cNvPr id="6" name="Espace réservé du pied de page 5"/>
          <p:cNvSpPr>
            <a:spLocks noGrp="1"/>
          </p:cNvSpPr>
          <p:nvPr>
            <p:ph type="ftr" sz="quarter" idx="11"/>
          </p:nvPr>
        </p:nvSpPr>
        <p:spPr/>
        <p:txBody>
          <a:bodyPr/>
          <a:lstStyle/>
          <a:p>
            <a:r>
              <a:rPr lang="fr-CA" smtClean="0"/>
              <a:t>Regroupement cégep, 3 et 4 avril 2014</a:t>
            </a:r>
            <a:endParaRPr lang="fr-CA"/>
          </a:p>
        </p:txBody>
      </p:sp>
      <p:sp>
        <p:nvSpPr>
          <p:cNvPr id="7" name="Espace réservé du numéro de diapositive 6"/>
          <p:cNvSpPr>
            <a:spLocks noGrp="1"/>
          </p:cNvSpPr>
          <p:nvPr>
            <p:ph type="sldNum" sz="quarter" idx="12"/>
          </p:nvPr>
        </p:nvSpPr>
        <p:spPr/>
        <p:txBody>
          <a:bodyPr/>
          <a:lstStyle/>
          <a:p>
            <a:fld id="{74F3B204-35AE-42FE-91CA-2B0DDD205AF8}" type="slidenum">
              <a:rPr lang="fr-CA" smtClean="0"/>
              <a:t>‹#›</a:t>
            </a:fld>
            <a:endParaRPr lang="fr-CA"/>
          </a:p>
        </p:txBody>
      </p:sp>
    </p:spTree>
    <p:extLst>
      <p:ext uri="{BB962C8B-B14F-4D97-AF65-F5344CB8AC3E}">
        <p14:creationId xmlns:p14="http://schemas.microsoft.com/office/powerpoint/2010/main" val="13948977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B127F63D-78A1-4D96-A768-F387E3AB4815}" type="datetime1">
              <a:rPr lang="fr-CA" smtClean="0"/>
              <a:t>2014-04-11</a:t>
            </a:fld>
            <a:endParaRPr lang="fr-CA"/>
          </a:p>
        </p:txBody>
      </p:sp>
      <p:sp>
        <p:nvSpPr>
          <p:cNvPr id="8" name="Espace réservé du pied de page 7"/>
          <p:cNvSpPr>
            <a:spLocks noGrp="1"/>
          </p:cNvSpPr>
          <p:nvPr>
            <p:ph type="ftr" sz="quarter" idx="11"/>
          </p:nvPr>
        </p:nvSpPr>
        <p:spPr/>
        <p:txBody>
          <a:bodyPr/>
          <a:lstStyle/>
          <a:p>
            <a:r>
              <a:rPr lang="fr-CA" smtClean="0"/>
              <a:t>Regroupement cégep, 3 et 4 avril 2014</a:t>
            </a:r>
            <a:endParaRPr lang="fr-CA"/>
          </a:p>
        </p:txBody>
      </p:sp>
      <p:sp>
        <p:nvSpPr>
          <p:cNvPr id="9" name="Espace réservé du numéro de diapositive 8"/>
          <p:cNvSpPr>
            <a:spLocks noGrp="1"/>
          </p:cNvSpPr>
          <p:nvPr>
            <p:ph type="sldNum" sz="quarter" idx="12"/>
          </p:nvPr>
        </p:nvSpPr>
        <p:spPr/>
        <p:txBody>
          <a:bodyPr/>
          <a:lstStyle/>
          <a:p>
            <a:fld id="{74F3B204-35AE-42FE-91CA-2B0DDD205AF8}" type="slidenum">
              <a:rPr lang="fr-CA" smtClean="0"/>
              <a:t>‹#›</a:t>
            </a:fld>
            <a:endParaRPr lang="fr-CA"/>
          </a:p>
        </p:txBody>
      </p:sp>
    </p:spTree>
    <p:extLst>
      <p:ext uri="{BB962C8B-B14F-4D97-AF65-F5344CB8AC3E}">
        <p14:creationId xmlns:p14="http://schemas.microsoft.com/office/powerpoint/2010/main" val="37288850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2"/>
          <p:cNvSpPr>
            <a:spLocks noGrp="1"/>
          </p:cNvSpPr>
          <p:nvPr>
            <p:ph type="dt" sz="half" idx="10"/>
          </p:nvPr>
        </p:nvSpPr>
        <p:spPr/>
        <p:txBody>
          <a:bodyPr/>
          <a:lstStyle/>
          <a:p>
            <a:fld id="{1E633871-E1E7-43A7-B68C-06A57C04CC44}" type="datetime1">
              <a:rPr lang="fr-CA" smtClean="0"/>
              <a:t>2014-04-11</a:t>
            </a:fld>
            <a:endParaRPr lang="fr-CA"/>
          </a:p>
        </p:txBody>
      </p:sp>
      <p:sp>
        <p:nvSpPr>
          <p:cNvPr id="4" name="Espace réservé du pied de page 3"/>
          <p:cNvSpPr>
            <a:spLocks noGrp="1"/>
          </p:cNvSpPr>
          <p:nvPr>
            <p:ph type="ftr" sz="quarter" idx="11"/>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nvPr>
        </p:nvSpPr>
        <p:spPr/>
        <p:txBody>
          <a:bodyPr/>
          <a:lstStyle/>
          <a:p>
            <a:fld id="{74F3B204-35AE-42FE-91CA-2B0DDD205AF8}" type="slidenum">
              <a:rPr lang="fr-CA" smtClean="0"/>
              <a:t>‹#›</a:t>
            </a:fld>
            <a:endParaRPr lang="fr-CA"/>
          </a:p>
        </p:txBody>
      </p:sp>
    </p:spTree>
    <p:extLst>
      <p:ext uri="{BB962C8B-B14F-4D97-AF65-F5344CB8AC3E}">
        <p14:creationId xmlns:p14="http://schemas.microsoft.com/office/powerpoint/2010/main" val="4007486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A7B31CE-909D-4EA7-A42B-70D4DDD27C8E}" type="datetime1">
              <a:rPr lang="fr-CA" smtClean="0"/>
              <a:t>2014-04-11</a:t>
            </a:fld>
            <a:endParaRPr lang="fr-CA"/>
          </a:p>
        </p:txBody>
      </p:sp>
      <p:sp>
        <p:nvSpPr>
          <p:cNvPr id="3" name="Espace réservé du pied de page 2"/>
          <p:cNvSpPr>
            <a:spLocks noGrp="1"/>
          </p:cNvSpPr>
          <p:nvPr>
            <p:ph type="ftr" sz="quarter" idx="11"/>
          </p:nvPr>
        </p:nvSpPr>
        <p:spPr/>
        <p:txBody>
          <a:bodyPr/>
          <a:lstStyle/>
          <a:p>
            <a:r>
              <a:rPr lang="fr-CA" smtClean="0"/>
              <a:t>Regroupement cégep, 3 et 4 avril 2014</a:t>
            </a:r>
            <a:endParaRPr lang="fr-CA"/>
          </a:p>
        </p:txBody>
      </p:sp>
      <p:sp>
        <p:nvSpPr>
          <p:cNvPr id="4" name="Espace réservé du numéro de diapositive 3"/>
          <p:cNvSpPr>
            <a:spLocks noGrp="1"/>
          </p:cNvSpPr>
          <p:nvPr>
            <p:ph type="sldNum" sz="quarter" idx="12"/>
          </p:nvPr>
        </p:nvSpPr>
        <p:spPr/>
        <p:txBody>
          <a:bodyPr/>
          <a:lstStyle/>
          <a:p>
            <a:fld id="{74F3B204-35AE-42FE-91CA-2B0DDD205AF8}" type="slidenum">
              <a:rPr lang="fr-CA" smtClean="0"/>
              <a:t>‹#›</a:t>
            </a:fld>
            <a:endParaRPr lang="fr-CA"/>
          </a:p>
        </p:txBody>
      </p:sp>
    </p:spTree>
    <p:extLst>
      <p:ext uri="{BB962C8B-B14F-4D97-AF65-F5344CB8AC3E}">
        <p14:creationId xmlns:p14="http://schemas.microsoft.com/office/powerpoint/2010/main" val="37938308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9096FCA-D669-44E1-9857-816154391BCB}" type="datetime1">
              <a:rPr lang="fr-CA" smtClean="0"/>
              <a:t>2014-04-11</a:t>
            </a:fld>
            <a:endParaRPr lang="fr-CA"/>
          </a:p>
        </p:txBody>
      </p:sp>
      <p:sp>
        <p:nvSpPr>
          <p:cNvPr id="6" name="Espace réservé du pied de page 5"/>
          <p:cNvSpPr>
            <a:spLocks noGrp="1"/>
          </p:cNvSpPr>
          <p:nvPr>
            <p:ph type="ftr" sz="quarter" idx="11"/>
          </p:nvPr>
        </p:nvSpPr>
        <p:spPr/>
        <p:txBody>
          <a:bodyPr/>
          <a:lstStyle/>
          <a:p>
            <a:r>
              <a:rPr lang="fr-CA" smtClean="0"/>
              <a:t>Regroupement cégep, 3 et 4 avril 2014</a:t>
            </a:r>
            <a:endParaRPr lang="fr-CA"/>
          </a:p>
        </p:txBody>
      </p:sp>
      <p:sp>
        <p:nvSpPr>
          <p:cNvPr id="7" name="Espace réservé du numéro de diapositive 6"/>
          <p:cNvSpPr>
            <a:spLocks noGrp="1"/>
          </p:cNvSpPr>
          <p:nvPr>
            <p:ph type="sldNum" sz="quarter" idx="12"/>
          </p:nvPr>
        </p:nvSpPr>
        <p:spPr/>
        <p:txBody>
          <a:bodyPr/>
          <a:lstStyle/>
          <a:p>
            <a:fld id="{74F3B204-35AE-42FE-91CA-2B0DDD205AF8}" type="slidenum">
              <a:rPr lang="fr-CA" smtClean="0"/>
              <a:t>‹#›</a:t>
            </a:fld>
            <a:endParaRPr lang="fr-CA"/>
          </a:p>
        </p:txBody>
      </p:sp>
    </p:spTree>
    <p:extLst>
      <p:ext uri="{BB962C8B-B14F-4D97-AF65-F5344CB8AC3E}">
        <p14:creationId xmlns:p14="http://schemas.microsoft.com/office/powerpoint/2010/main" val="22969429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9BCB286-FD74-4C35-AEC5-7AC6A087FAEE}" type="datetime1">
              <a:rPr lang="fr-CA" smtClean="0"/>
              <a:t>2014-04-11</a:t>
            </a:fld>
            <a:endParaRPr lang="fr-CA"/>
          </a:p>
        </p:txBody>
      </p:sp>
      <p:sp>
        <p:nvSpPr>
          <p:cNvPr id="6" name="Espace réservé du pied de page 5"/>
          <p:cNvSpPr>
            <a:spLocks noGrp="1"/>
          </p:cNvSpPr>
          <p:nvPr>
            <p:ph type="ftr" sz="quarter" idx="11"/>
          </p:nvPr>
        </p:nvSpPr>
        <p:spPr/>
        <p:txBody>
          <a:bodyPr/>
          <a:lstStyle/>
          <a:p>
            <a:r>
              <a:rPr lang="fr-CA" smtClean="0"/>
              <a:t>Regroupement cégep, 3 et 4 avril 2014</a:t>
            </a:r>
            <a:endParaRPr lang="fr-CA"/>
          </a:p>
        </p:txBody>
      </p:sp>
      <p:sp>
        <p:nvSpPr>
          <p:cNvPr id="7" name="Espace réservé du numéro de diapositive 6"/>
          <p:cNvSpPr>
            <a:spLocks noGrp="1"/>
          </p:cNvSpPr>
          <p:nvPr>
            <p:ph type="sldNum" sz="quarter" idx="12"/>
          </p:nvPr>
        </p:nvSpPr>
        <p:spPr/>
        <p:txBody>
          <a:bodyPr/>
          <a:lstStyle/>
          <a:p>
            <a:fld id="{74F3B204-35AE-42FE-91CA-2B0DDD205AF8}" type="slidenum">
              <a:rPr lang="fr-CA" smtClean="0"/>
              <a:t>‹#›</a:t>
            </a:fld>
            <a:endParaRPr lang="fr-CA"/>
          </a:p>
        </p:txBody>
      </p:sp>
    </p:spTree>
    <p:extLst>
      <p:ext uri="{BB962C8B-B14F-4D97-AF65-F5344CB8AC3E}">
        <p14:creationId xmlns:p14="http://schemas.microsoft.com/office/powerpoint/2010/main" val="3281542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DF1FF9CD-1BED-488B-98BA-F6F4361CCF31}"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74F3B204-35AE-42FE-91CA-2B0DDD205AF8}" type="slidenum">
              <a:rPr lang="fr-CA" smtClean="0"/>
              <a:t>‹#›</a:t>
            </a:fld>
            <a:endParaRPr lang="fr-CA"/>
          </a:p>
        </p:txBody>
      </p:sp>
    </p:spTree>
    <p:extLst>
      <p:ext uri="{BB962C8B-B14F-4D97-AF65-F5344CB8AC3E}">
        <p14:creationId xmlns:p14="http://schemas.microsoft.com/office/powerpoint/2010/main" val="33787295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76F30789-3E34-4142-B484-E37796E3E954}"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74F3B204-35AE-42FE-91CA-2B0DDD205AF8}" type="slidenum">
              <a:rPr lang="fr-CA" smtClean="0"/>
              <a:t>‹#›</a:t>
            </a:fld>
            <a:endParaRPr lang="fr-CA"/>
          </a:p>
        </p:txBody>
      </p:sp>
    </p:spTree>
    <p:extLst>
      <p:ext uri="{BB962C8B-B14F-4D97-AF65-F5344CB8AC3E}">
        <p14:creationId xmlns:p14="http://schemas.microsoft.com/office/powerpoint/2010/main" val="597364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CA"/>
          </a:p>
        </p:txBody>
      </p:sp>
      <p:sp>
        <p:nvSpPr>
          <p:cNvPr id="4" name="Espace réservé de la date 3"/>
          <p:cNvSpPr>
            <a:spLocks noGrp="1"/>
          </p:cNvSpPr>
          <p:nvPr>
            <p:ph type="dt" sz="half" idx="10"/>
          </p:nvPr>
        </p:nvSpPr>
        <p:spPr/>
        <p:txBody>
          <a:bodyPr/>
          <a:lstStyle/>
          <a:p>
            <a:fld id="{EBD6EBE3-FBEF-4360-864F-CAE1CC67F9EF}"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231198CA-D0EE-4C99-A761-ABD09D342597}" type="slidenum">
              <a:rPr lang="fr-CA" smtClean="0"/>
              <a:t>‹#›</a:t>
            </a:fld>
            <a:endParaRPr lang="fr-CA"/>
          </a:p>
        </p:txBody>
      </p:sp>
    </p:spTree>
    <p:extLst>
      <p:ext uri="{BB962C8B-B14F-4D97-AF65-F5344CB8AC3E}">
        <p14:creationId xmlns:p14="http://schemas.microsoft.com/office/powerpoint/2010/main" val="26869862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3ED24EC8-7A73-4412-8816-9F29A6A7768D}"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231198CA-D0EE-4C99-A761-ABD09D342597}" type="slidenum">
              <a:rPr lang="fr-CA" smtClean="0"/>
              <a:t>‹#›</a:t>
            </a:fld>
            <a:endParaRPr lang="fr-CA"/>
          </a:p>
        </p:txBody>
      </p:sp>
    </p:spTree>
    <p:extLst>
      <p:ext uri="{BB962C8B-B14F-4D97-AF65-F5344CB8AC3E}">
        <p14:creationId xmlns:p14="http://schemas.microsoft.com/office/powerpoint/2010/main" val="27427180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56A70020-10E2-4B1D-9568-95E20E6472AC}"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231198CA-D0EE-4C99-A761-ABD09D342597}" type="slidenum">
              <a:rPr lang="fr-CA" smtClean="0"/>
              <a:t>‹#›</a:t>
            </a:fld>
            <a:endParaRPr lang="fr-CA"/>
          </a:p>
        </p:txBody>
      </p:sp>
    </p:spTree>
    <p:extLst>
      <p:ext uri="{BB962C8B-B14F-4D97-AF65-F5344CB8AC3E}">
        <p14:creationId xmlns:p14="http://schemas.microsoft.com/office/powerpoint/2010/main" val="678503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EFBC7D3D-0243-4E26-AC05-2AD808256DE4}" type="datetime1">
              <a:rPr lang="fr-CA" smtClean="0"/>
              <a:t>2014-04-11</a:t>
            </a:fld>
            <a:endParaRPr lang="fr-CA"/>
          </a:p>
        </p:txBody>
      </p:sp>
      <p:sp>
        <p:nvSpPr>
          <p:cNvPr id="6" name="Espace réservé du pied de page 5"/>
          <p:cNvSpPr>
            <a:spLocks noGrp="1"/>
          </p:cNvSpPr>
          <p:nvPr>
            <p:ph type="ftr" sz="quarter" idx="11"/>
          </p:nvPr>
        </p:nvSpPr>
        <p:spPr/>
        <p:txBody>
          <a:bodyPr/>
          <a:lstStyle/>
          <a:p>
            <a:r>
              <a:rPr lang="fr-CA" smtClean="0"/>
              <a:t>Regroupement cégep, 3 et 4 avril 2014</a:t>
            </a:r>
            <a:endParaRPr lang="fr-CA"/>
          </a:p>
        </p:txBody>
      </p:sp>
      <p:sp>
        <p:nvSpPr>
          <p:cNvPr id="7" name="Espace réservé du numéro de diapositive 6"/>
          <p:cNvSpPr>
            <a:spLocks noGrp="1"/>
          </p:cNvSpPr>
          <p:nvPr>
            <p:ph type="sldNum" sz="quarter" idx="12"/>
          </p:nvPr>
        </p:nvSpPr>
        <p:spPr/>
        <p:txBody>
          <a:bodyPr/>
          <a:lstStyle/>
          <a:p>
            <a:fld id="{231198CA-D0EE-4C99-A761-ABD09D342597}" type="slidenum">
              <a:rPr lang="fr-CA" smtClean="0"/>
              <a:t>‹#›</a:t>
            </a:fld>
            <a:endParaRPr lang="fr-CA"/>
          </a:p>
        </p:txBody>
      </p:sp>
    </p:spTree>
    <p:extLst>
      <p:ext uri="{BB962C8B-B14F-4D97-AF65-F5344CB8AC3E}">
        <p14:creationId xmlns:p14="http://schemas.microsoft.com/office/powerpoint/2010/main" val="1563561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A9270A85-57F4-4AE4-ABFB-CBC3623F31FB}" type="datetime1">
              <a:rPr lang="fr-CA" smtClean="0"/>
              <a:t>2014-04-11</a:t>
            </a:fld>
            <a:endParaRPr lang="fr-CA"/>
          </a:p>
        </p:txBody>
      </p:sp>
      <p:sp>
        <p:nvSpPr>
          <p:cNvPr id="8" name="Espace réservé du pied de page 7"/>
          <p:cNvSpPr>
            <a:spLocks noGrp="1"/>
          </p:cNvSpPr>
          <p:nvPr>
            <p:ph type="ftr" sz="quarter" idx="11"/>
          </p:nvPr>
        </p:nvSpPr>
        <p:spPr/>
        <p:txBody>
          <a:bodyPr/>
          <a:lstStyle/>
          <a:p>
            <a:r>
              <a:rPr lang="fr-CA" smtClean="0"/>
              <a:t>Regroupement cégep, 3 et 4 avril 2014</a:t>
            </a:r>
            <a:endParaRPr lang="fr-CA"/>
          </a:p>
        </p:txBody>
      </p:sp>
      <p:sp>
        <p:nvSpPr>
          <p:cNvPr id="9" name="Espace réservé du numéro de diapositive 8"/>
          <p:cNvSpPr>
            <a:spLocks noGrp="1"/>
          </p:cNvSpPr>
          <p:nvPr>
            <p:ph type="sldNum" sz="quarter" idx="12"/>
          </p:nvPr>
        </p:nvSpPr>
        <p:spPr/>
        <p:txBody>
          <a:bodyPr/>
          <a:lstStyle/>
          <a:p>
            <a:fld id="{231198CA-D0EE-4C99-A761-ABD09D342597}" type="slidenum">
              <a:rPr lang="fr-CA" smtClean="0"/>
              <a:t>‹#›</a:t>
            </a:fld>
            <a:endParaRPr lang="fr-CA"/>
          </a:p>
        </p:txBody>
      </p:sp>
    </p:spTree>
    <p:extLst>
      <p:ext uri="{BB962C8B-B14F-4D97-AF65-F5344CB8AC3E}">
        <p14:creationId xmlns:p14="http://schemas.microsoft.com/office/powerpoint/2010/main" val="17768845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2"/>
          <p:cNvSpPr>
            <a:spLocks noGrp="1"/>
          </p:cNvSpPr>
          <p:nvPr>
            <p:ph type="dt" sz="half" idx="10"/>
          </p:nvPr>
        </p:nvSpPr>
        <p:spPr/>
        <p:txBody>
          <a:bodyPr/>
          <a:lstStyle/>
          <a:p>
            <a:fld id="{64FC85D1-D172-4FAA-AFD4-F0CDFCBCF39C}" type="datetime1">
              <a:rPr lang="fr-CA" smtClean="0"/>
              <a:t>2014-04-11</a:t>
            </a:fld>
            <a:endParaRPr lang="fr-CA"/>
          </a:p>
        </p:txBody>
      </p:sp>
      <p:sp>
        <p:nvSpPr>
          <p:cNvPr id="4" name="Espace réservé du pied de page 3"/>
          <p:cNvSpPr>
            <a:spLocks noGrp="1"/>
          </p:cNvSpPr>
          <p:nvPr>
            <p:ph type="ftr" sz="quarter" idx="11"/>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nvPr>
        </p:nvSpPr>
        <p:spPr/>
        <p:txBody>
          <a:bodyPr/>
          <a:lstStyle/>
          <a:p>
            <a:fld id="{231198CA-D0EE-4C99-A761-ABD09D342597}" type="slidenum">
              <a:rPr lang="fr-CA" smtClean="0"/>
              <a:t>‹#›</a:t>
            </a:fld>
            <a:endParaRPr lang="fr-CA"/>
          </a:p>
        </p:txBody>
      </p:sp>
    </p:spTree>
    <p:extLst>
      <p:ext uri="{BB962C8B-B14F-4D97-AF65-F5344CB8AC3E}">
        <p14:creationId xmlns:p14="http://schemas.microsoft.com/office/powerpoint/2010/main" val="401208620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9252307-E58B-4A06-B1EC-3A5E7A451467}" type="datetime1">
              <a:rPr lang="fr-CA" smtClean="0"/>
              <a:t>2014-04-11</a:t>
            </a:fld>
            <a:endParaRPr lang="fr-CA"/>
          </a:p>
        </p:txBody>
      </p:sp>
      <p:sp>
        <p:nvSpPr>
          <p:cNvPr id="3" name="Espace réservé du pied de page 2"/>
          <p:cNvSpPr>
            <a:spLocks noGrp="1"/>
          </p:cNvSpPr>
          <p:nvPr>
            <p:ph type="ftr" sz="quarter" idx="11"/>
          </p:nvPr>
        </p:nvSpPr>
        <p:spPr/>
        <p:txBody>
          <a:bodyPr/>
          <a:lstStyle/>
          <a:p>
            <a:r>
              <a:rPr lang="fr-CA" smtClean="0"/>
              <a:t>Regroupement cégep, 3 et 4 avril 2014</a:t>
            </a:r>
            <a:endParaRPr lang="fr-CA"/>
          </a:p>
        </p:txBody>
      </p:sp>
      <p:sp>
        <p:nvSpPr>
          <p:cNvPr id="4" name="Espace réservé du numéro de diapositive 3"/>
          <p:cNvSpPr>
            <a:spLocks noGrp="1"/>
          </p:cNvSpPr>
          <p:nvPr>
            <p:ph type="sldNum" sz="quarter" idx="12"/>
          </p:nvPr>
        </p:nvSpPr>
        <p:spPr/>
        <p:txBody>
          <a:bodyPr/>
          <a:lstStyle/>
          <a:p>
            <a:fld id="{231198CA-D0EE-4C99-A761-ABD09D342597}" type="slidenum">
              <a:rPr lang="fr-CA" smtClean="0"/>
              <a:t>‹#›</a:t>
            </a:fld>
            <a:endParaRPr lang="fr-CA"/>
          </a:p>
        </p:txBody>
      </p:sp>
    </p:spTree>
    <p:extLst>
      <p:ext uri="{BB962C8B-B14F-4D97-AF65-F5344CB8AC3E}">
        <p14:creationId xmlns:p14="http://schemas.microsoft.com/office/powerpoint/2010/main" val="3516175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15262A3-6986-46DA-BD25-ADB983AF7B6C}" type="datetime1">
              <a:rPr lang="fr-CA" smtClean="0"/>
              <a:t>2014-04-11</a:t>
            </a:fld>
            <a:endParaRPr lang="fr-CA"/>
          </a:p>
        </p:txBody>
      </p:sp>
      <p:sp>
        <p:nvSpPr>
          <p:cNvPr id="6" name="Espace réservé du pied de page 5"/>
          <p:cNvSpPr>
            <a:spLocks noGrp="1"/>
          </p:cNvSpPr>
          <p:nvPr>
            <p:ph type="ftr" sz="quarter" idx="11"/>
          </p:nvPr>
        </p:nvSpPr>
        <p:spPr/>
        <p:txBody>
          <a:bodyPr/>
          <a:lstStyle/>
          <a:p>
            <a:r>
              <a:rPr lang="fr-CA" smtClean="0"/>
              <a:t>Regroupement cégep, 3 et 4 avril 2014</a:t>
            </a:r>
            <a:endParaRPr lang="fr-CA"/>
          </a:p>
        </p:txBody>
      </p:sp>
      <p:sp>
        <p:nvSpPr>
          <p:cNvPr id="7" name="Espace réservé du numéro de diapositive 6"/>
          <p:cNvSpPr>
            <a:spLocks noGrp="1"/>
          </p:cNvSpPr>
          <p:nvPr>
            <p:ph type="sldNum" sz="quarter" idx="12"/>
          </p:nvPr>
        </p:nvSpPr>
        <p:spPr/>
        <p:txBody>
          <a:bodyPr/>
          <a:lstStyle/>
          <a:p>
            <a:fld id="{231198CA-D0EE-4C99-A761-ABD09D342597}" type="slidenum">
              <a:rPr lang="fr-CA" smtClean="0"/>
              <a:t>‹#›</a:t>
            </a:fld>
            <a:endParaRPr lang="fr-CA"/>
          </a:p>
        </p:txBody>
      </p:sp>
    </p:spTree>
    <p:extLst>
      <p:ext uri="{BB962C8B-B14F-4D97-AF65-F5344CB8AC3E}">
        <p14:creationId xmlns:p14="http://schemas.microsoft.com/office/powerpoint/2010/main" val="40613733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26E9C186-510D-471B-85BA-B6177EFFF10E}" type="datetime1">
              <a:rPr lang="fr-CA" smtClean="0"/>
              <a:t>2014-04-11</a:t>
            </a:fld>
            <a:endParaRPr lang="fr-CA"/>
          </a:p>
        </p:txBody>
      </p:sp>
      <p:sp>
        <p:nvSpPr>
          <p:cNvPr id="6" name="Espace réservé du pied de page 5"/>
          <p:cNvSpPr>
            <a:spLocks noGrp="1"/>
          </p:cNvSpPr>
          <p:nvPr>
            <p:ph type="ftr" sz="quarter" idx="11"/>
          </p:nvPr>
        </p:nvSpPr>
        <p:spPr/>
        <p:txBody>
          <a:bodyPr/>
          <a:lstStyle/>
          <a:p>
            <a:r>
              <a:rPr lang="fr-CA" smtClean="0"/>
              <a:t>Regroupement cégep, 3 et 4 avril 2014</a:t>
            </a:r>
            <a:endParaRPr lang="fr-CA"/>
          </a:p>
        </p:txBody>
      </p:sp>
      <p:sp>
        <p:nvSpPr>
          <p:cNvPr id="7" name="Espace réservé du numéro de diapositive 6"/>
          <p:cNvSpPr>
            <a:spLocks noGrp="1"/>
          </p:cNvSpPr>
          <p:nvPr>
            <p:ph type="sldNum" sz="quarter" idx="12"/>
          </p:nvPr>
        </p:nvSpPr>
        <p:spPr/>
        <p:txBody>
          <a:bodyPr/>
          <a:lstStyle/>
          <a:p>
            <a:fld id="{231198CA-D0EE-4C99-A761-ABD09D342597}" type="slidenum">
              <a:rPr lang="fr-CA" smtClean="0"/>
              <a:t>‹#›</a:t>
            </a:fld>
            <a:endParaRPr lang="fr-CA"/>
          </a:p>
        </p:txBody>
      </p:sp>
    </p:spTree>
    <p:extLst>
      <p:ext uri="{BB962C8B-B14F-4D97-AF65-F5344CB8AC3E}">
        <p14:creationId xmlns:p14="http://schemas.microsoft.com/office/powerpoint/2010/main" val="27011588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10B3A35C-191D-4E35-9192-6AA28924BD2F}"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231198CA-D0EE-4C99-A761-ABD09D342597}" type="slidenum">
              <a:rPr lang="fr-CA" smtClean="0"/>
              <a:t>‹#›</a:t>
            </a:fld>
            <a:endParaRPr lang="fr-CA"/>
          </a:p>
        </p:txBody>
      </p:sp>
    </p:spTree>
    <p:extLst>
      <p:ext uri="{BB962C8B-B14F-4D97-AF65-F5344CB8AC3E}">
        <p14:creationId xmlns:p14="http://schemas.microsoft.com/office/powerpoint/2010/main" val="94607583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80B1428D-40CE-4F2D-8EAF-D63F17C7962D}"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231198CA-D0EE-4C99-A761-ABD09D342597}" type="slidenum">
              <a:rPr lang="fr-CA" smtClean="0"/>
              <a:t>‹#›</a:t>
            </a:fld>
            <a:endParaRPr lang="fr-CA"/>
          </a:p>
        </p:txBody>
      </p:sp>
    </p:spTree>
    <p:extLst>
      <p:ext uri="{BB962C8B-B14F-4D97-AF65-F5344CB8AC3E}">
        <p14:creationId xmlns:p14="http://schemas.microsoft.com/office/powerpoint/2010/main" val="191039279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CA"/>
          </a:p>
        </p:txBody>
      </p:sp>
      <p:sp>
        <p:nvSpPr>
          <p:cNvPr id="4" name="Espace réservé de la date 3"/>
          <p:cNvSpPr>
            <a:spLocks noGrp="1"/>
          </p:cNvSpPr>
          <p:nvPr>
            <p:ph type="dt" sz="half" idx="10"/>
          </p:nvPr>
        </p:nvSpPr>
        <p:spPr/>
        <p:txBody>
          <a:bodyPr/>
          <a:lstStyle/>
          <a:p>
            <a:fld id="{F01DD963-C05D-4A03-A9B7-613D5919086D}"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D0C8C052-1061-4176-81C2-9FBCF402ABBA}" type="slidenum">
              <a:rPr lang="fr-CA" smtClean="0"/>
              <a:t>‹#›</a:t>
            </a:fld>
            <a:endParaRPr lang="fr-CA"/>
          </a:p>
        </p:txBody>
      </p:sp>
    </p:spTree>
    <p:extLst>
      <p:ext uri="{BB962C8B-B14F-4D97-AF65-F5344CB8AC3E}">
        <p14:creationId xmlns:p14="http://schemas.microsoft.com/office/powerpoint/2010/main" val="2346794229"/>
      </p:ext>
    </p:extLst>
  </p:cSld>
  <p:clrMapOvr>
    <a:masterClrMapping/>
  </p:clrMapOvr>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0FD1E534-83C0-4F65-934A-CF7AF30FD25D}"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D0C8C052-1061-4176-81C2-9FBCF402ABBA}" type="slidenum">
              <a:rPr lang="fr-CA" smtClean="0"/>
              <a:t>‹#›</a:t>
            </a:fld>
            <a:endParaRPr lang="fr-CA"/>
          </a:p>
        </p:txBody>
      </p:sp>
    </p:spTree>
    <p:extLst>
      <p:ext uri="{BB962C8B-B14F-4D97-AF65-F5344CB8AC3E}">
        <p14:creationId xmlns:p14="http://schemas.microsoft.com/office/powerpoint/2010/main" val="37537795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D2892567-82FE-4290-B53F-A6E84A8FE430}"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D0C8C052-1061-4176-81C2-9FBCF402ABBA}" type="slidenum">
              <a:rPr lang="fr-CA" smtClean="0"/>
              <a:t>‹#›</a:t>
            </a:fld>
            <a:endParaRPr lang="fr-CA"/>
          </a:p>
        </p:txBody>
      </p:sp>
    </p:spTree>
    <p:extLst>
      <p:ext uri="{BB962C8B-B14F-4D97-AF65-F5344CB8AC3E}">
        <p14:creationId xmlns:p14="http://schemas.microsoft.com/office/powerpoint/2010/main" val="22482102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8CBBA622-A11A-499B-8CB9-9EFBE3FC5225}" type="datetime1">
              <a:rPr lang="fr-CA" smtClean="0"/>
              <a:t>2014-04-11</a:t>
            </a:fld>
            <a:endParaRPr lang="fr-CA"/>
          </a:p>
        </p:txBody>
      </p:sp>
      <p:sp>
        <p:nvSpPr>
          <p:cNvPr id="6" name="Espace réservé du pied de page 5"/>
          <p:cNvSpPr>
            <a:spLocks noGrp="1"/>
          </p:cNvSpPr>
          <p:nvPr>
            <p:ph type="ftr" sz="quarter" idx="11"/>
          </p:nvPr>
        </p:nvSpPr>
        <p:spPr/>
        <p:txBody>
          <a:bodyPr/>
          <a:lstStyle/>
          <a:p>
            <a:r>
              <a:rPr lang="fr-CA" smtClean="0"/>
              <a:t>Regroupement cégep, 3 et 4 avril 2014</a:t>
            </a:r>
            <a:endParaRPr lang="fr-CA"/>
          </a:p>
        </p:txBody>
      </p:sp>
      <p:sp>
        <p:nvSpPr>
          <p:cNvPr id="7" name="Espace réservé du numéro de diapositive 6"/>
          <p:cNvSpPr>
            <a:spLocks noGrp="1"/>
          </p:cNvSpPr>
          <p:nvPr>
            <p:ph type="sldNum" sz="quarter" idx="12"/>
          </p:nvPr>
        </p:nvSpPr>
        <p:spPr/>
        <p:txBody>
          <a:bodyPr/>
          <a:lstStyle/>
          <a:p>
            <a:fld id="{D0C8C052-1061-4176-81C2-9FBCF402ABBA}" type="slidenum">
              <a:rPr lang="fr-CA" smtClean="0"/>
              <a:t>‹#›</a:t>
            </a:fld>
            <a:endParaRPr lang="fr-CA"/>
          </a:p>
        </p:txBody>
      </p:sp>
    </p:spTree>
    <p:extLst>
      <p:ext uri="{BB962C8B-B14F-4D97-AF65-F5344CB8AC3E}">
        <p14:creationId xmlns:p14="http://schemas.microsoft.com/office/powerpoint/2010/main" val="9127008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EF6A5CA9-A372-467E-9961-72DEEA5243D2}" type="datetime1">
              <a:rPr lang="fr-CA" smtClean="0"/>
              <a:t>2014-04-11</a:t>
            </a:fld>
            <a:endParaRPr lang="fr-CA"/>
          </a:p>
        </p:txBody>
      </p:sp>
      <p:sp>
        <p:nvSpPr>
          <p:cNvPr id="8" name="Espace réservé du pied de page 7"/>
          <p:cNvSpPr>
            <a:spLocks noGrp="1"/>
          </p:cNvSpPr>
          <p:nvPr>
            <p:ph type="ftr" sz="quarter" idx="11"/>
          </p:nvPr>
        </p:nvSpPr>
        <p:spPr/>
        <p:txBody>
          <a:bodyPr/>
          <a:lstStyle/>
          <a:p>
            <a:r>
              <a:rPr lang="fr-CA" smtClean="0"/>
              <a:t>Regroupement cégep, 3 et 4 avril 2014</a:t>
            </a:r>
            <a:endParaRPr lang="fr-CA"/>
          </a:p>
        </p:txBody>
      </p:sp>
      <p:sp>
        <p:nvSpPr>
          <p:cNvPr id="9" name="Espace réservé du numéro de diapositive 8"/>
          <p:cNvSpPr>
            <a:spLocks noGrp="1"/>
          </p:cNvSpPr>
          <p:nvPr>
            <p:ph type="sldNum" sz="quarter" idx="12"/>
          </p:nvPr>
        </p:nvSpPr>
        <p:spPr/>
        <p:txBody>
          <a:bodyPr/>
          <a:lstStyle/>
          <a:p>
            <a:fld id="{D0C8C052-1061-4176-81C2-9FBCF402ABBA}" type="slidenum">
              <a:rPr lang="fr-CA" smtClean="0"/>
              <a:t>‹#›</a:t>
            </a:fld>
            <a:endParaRPr lang="fr-CA"/>
          </a:p>
        </p:txBody>
      </p:sp>
    </p:spTree>
    <p:extLst>
      <p:ext uri="{BB962C8B-B14F-4D97-AF65-F5344CB8AC3E}">
        <p14:creationId xmlns:p14="http://schemas.microsoft.com/office/powerpoint/2010/main" val="31088631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2"/>
          <p:cNvSpPr>
            <a:spLocks noGrp="1"/>
          </p:cNvSpPr>
          <p:nvPr>
            <p:ph type="dt" sz="half" idx="10"/>
          </p:nvPr>
        </p:nvSpPr>
        <p:spPr/>
        <p:txBody>
          <a:bodyPr/>
          <a:lstStyle/>
          <a:p>
            <a:fld id="{72BBB7FC-8BF6-4416-A97C-E9E08918D5A9}" type="datetime1">
              <a:rPr lang="fr-CA" smtClean="0"/>
              <a:t>2014-04-11</a:t>
            </a:fld>
            <a:endParaRPr lang="fr-CA"/>
          </a:p>
        </p:txBody>
      </p:sp>
      <p:sp>
        <p:nvSpPr>
          <p:cNvPr id="4" name="Espace réservé du pied de page 3"/>
          <p:cNvSpPr>
            <a:spLocks noGrp="1"/>
          </p:cNvSpPr>
          <p:nvPr>
            <p:ph type="ftr" sz="quarter" idx="11"/>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nvPr>
        </p:nvSpPr>
        <p:spPr/>
        <p:txBody>
          <a:bodyPr/>
          <a:lstStyle/>
          <a:p>
            <a:fld id="{D0C8C052-1061-4176-81C2-9FBCF402ABBA}" type="slidenum">
              <a:rPr lang="fr-CA" smtClean="0"/>
              <a:t>‹#›</a:t>
            </a:fld>
            <a:endParaRPr lang="fr-CA"/>
          </a:p>
        </p:txBody>
      </p:sp>
    </p:spTree>
    <p:extLst>
      <p:ext uri="{BB962C8B-B14F-4D97-AF65-F5344CB8AC3E}">
        <p14:creationId xmlns:p14="http://schemas.microsoft.com/office/powerpoint/2010/main" val="1241170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93930AE-4CAC-4FE5-9ABE-E0821AE245A8}" type="datetime1">
              <a:rPr lang="fr-CA" smtClean="0"/>
              <a:t>2014-04-11</a:t>
            </a:fld>
            <a:endParaRPr lang="fr-CA"/>
          </a:p>
        </p:txBody>
      </p:sp>
      <p:sp>
        <p:nvSpPr>
          <p:cNvPr id="3" name="Espace réservé du pied de page 2"/>
          <p:cNvSpPr>
            <a:spLocks noGrp="1"/>
          </p:cNvSpPr>
          <p:nvPr>
            <p:ph type="ftr" sz="quarter" idx="11"/>
          </p:nvPr>
        </p:nvSpPr>
        <p:spPr/>
        <p:txBody>
          <a:bodyPr/>
          <a:lstStyle/>
          <a:p>
            <a:r>
              <a:rPr lang="fr-CA" smtClean="0"/>
              <a:t>Regroupement cégep, 3 et 4 avril 2014</a:t>
            </a:r>
            <a:endParaRPr lang="fr-CA"/>
          </a:p>
        </p:txBody>
      </p:sp>
      <p:sp>
        <p:nvSpPr>
          <p:cNvPr id="4" name="Espace réservé du numéro de diapositive 3"/>
          <p:cNvSpPr>
            <a:spLocks noGrp="1"/>
          </p:cNvSpPr>
          <p:nvPr>
            <p:ph type="sldNum" sz="quarter" idx="12"/>
          </p:nvPr>
        </p:nvSpPr>
        <p:spPr/>
        <p:txBody>
          <a:bodyPr/>
          <a:lstStyle/>
          <a:p>
            <a:fld id="{D0C8C052-1061-4176-81C2-9FBCF402ABBA}" type="slidenum">
              <a:rPr lang="fr-CA" smtClean="0"/>
              <a:t>‹#›</a:t>
            </a:fld>
            <a:endParaRPr lang="fr-CA"/>
          </a:p>
        </p:txBody>
      </p:sp>
    </p:spTree>
    <p:extLst>
      <p:ext uri="{BB962C8B-B14F-4D97-AF65-F5344CB8AC3E}">
        <p14:creationId xmlns:p14="http://schemas.microsoft.com/office/powerpoint/2010/main" val="11412073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2F903232-5DA4-4DFA-8868-A2E814B381BD}" type="datetime1">
              <a:rPr lang="fr-CA" smtClean="0"/>
              <a:t>2014-04-11</a:t>
            </a:fld>
            <a:endParaRPr lang="fr-CA"/>
          </a:p>
        </p:txBody>
      </p:sp>
      <p:sp>
        <p:nvSpPr>
          <p:cNvPr id="6" name="Espace réservé du pied de page 5"/>
          <p:cNvSpPr>
            <a:spLocks noGrp="1"/>
          </p:cNvSpPr>
          <p:nvPr>
            <p:ph type="ftr" sz="quarter" idx="11"/>
          </p:nvPr>
        </p:nvSpPr>
        <p:spPr/>
        <p:txBody>
          <a:bodyPr/>
          <a:lstStyle/>
          <a:p>
            <a:r>
              <a:rPr lang="fr-CA" smtClean="0"/>
              <a:t>Regroupement cégep, 3 et 4 avril 2014</a:t>
            </a:r>
            <a:endParaRPr lang="fr-CA"/>
          </a:p>
        </p:txBody>
      </p:sp>
      <p:sp>
        <p:nvSpPr>
          <p:cNvPr id="7" name="Espace réservé du numéro de diapositive 6"/>
          <p:cNvSpPr>
            <a:spLocks noGrp="1"/>
          </p:cNvSpPr>
          <p:nvPr>
            <p:ph type="sldNum" sz="quarter" idx="12"/>
          </p:nvPr>
        </p:nvSpPr>
        <p:spPr/>
        <p:txBody>
          <a:bodyPr/>
          <a:lstStyle/>
          <a:p>
            <a:fld id="{D0C8C052-1061-4176-81C2-9FBCF402ABBA}" type="slidenum">
              <a:rPr lang="fr-CA" smtClean="0"/>
              <a:t>‹#›</a:t>
            </a:fld>
            <a:endParaRPr lang="fr-CA"/>
          </a:p>
        </p:txBody>
      </p:sp>
    </p:spTree>
    <p:extLst>
      <p:ext uri="{BB962C8B-B14F-4D97-AF65-F5344CB8AC3E}">
        <p14:creationId xmlns:p14="http://schemas.microsoft.com/office/powerpoint/2010/main" val="5509500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7D6B7C3-9917-4324-B09B-95AD2718E1E4}" type="datetime1">
              <a:rPr lang="fr-CA" smtClean="0"/>
              <a:t>2014-04-11</a:t>
            </a:fld>
            <a:endParaRPr lang="fr-CA"/>
          </a:p>
        </p:txBody>
      </p:sp>
      <p:sp>
        <p:nvSpPr>
          <p:cNvPr id="6" name="Espace réservé du pied de page 5"/>
          <p:cNvSpPr>
            <a:spLocks noGrp="1"/>
          </p:cNvSpPr>
          <p:nvPr>
            <p:ph type="ftr" sz="quarter" idx="11"/>
          </p:nvPr>
        </p:nvSpPr>
        <p:spPr/>
        <p:txBody>
          <a:bodyPr/>
          <a:lstStyle/>
          <a:p>
            <a:r>
              <a:rPr lang="fr-CA" smtClean="0"/>
              <a:t>Regroupement cégep, 3 et 4 avril 2014</a:t>
            </a:r>
            <a:endParaRPr lang="fr-CA"/>
          </a:p>
        </p:txBody>
      </p:sp>
      <p:sp>
        <p:nvSpPr>
          <p:cNvPr id="7" name="Espace réservé du numéro de diapositive 6"/>
          <p:cNvSpPr>
            <a:spLocks noGrp="1"/>
          </p:cNvSpPr>
          <p:nvPr>
            <p:ph type="sldNum" sz="quarter" idx="12"/>
          </p:nvPr>
        </p:nvSpPr>
        <p:spPr/>
        <p:txBody>
          <a:bodyPr/>
          <a:lstStyle/>
          <a:p>
            <a:fld id="{D0C8C052-1061-4176-81C2-9FBCF402ABBA}" type="slidenum">
              <a:rPr lang="fr-CA" smtClean="0"/>
              <a:t>‹#›</a:t>
            </a:fld>
            <a:endParaRPr lang="fr-CA"/>
          </a:p>
        </p:txBody>
      </p:sp>
    </p:spTree>
    <p:extLst>
      <p:ext uri="{BB962C8B-B14F-4D97-AF65-F5344CB8AC3E}">
        <p14:creationId xmlns:p14="http://schemas.microsoft.com/office/powerpoint/2010/main" val="18359734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55A481E7-FF43-402B-9DE7-00AF41E56087}" type="datetime1">
              <a:rPr lang="fr-CA" smtClean="0"/>
              <a:t>2014-04-11</a:t>
            </a:fld>
            <a:endParaRPr lang="fr-CA"/>
          </a:p>
        </p:txBody>
      </p:sp>
      <p:sp>
        <p:nvSpPr>
          <p:cNvPr id="5" name="Espace réservé du pied de page 4"/>
          <p:cNvSpPr>
            <a:spLocks noGrp="1"/>
          </p:cNvSpPr>
          <p:nvPr>
            <p:ph type="ftr" sz="quarter" idx="11"/>
          </p:nvPr>
        </p:nvSpPr>
        <p:spPr/>
        <p:txBody>
          <a:bodyPr/>
          <a:lstStyle/>
          <a:p>
            <a:r>
              <a:rPr lang="fr-CA" smtClean="0"/>
              <a:t>Regroupement cégep, 3 et 4 avril 2014</a:t>
            </a:r>
            <a:endParaRPr lang="fr-CA"/>
          </a:p>
        </p:txBody>
      </p:sp>
      <p:sp>
        <p:nvSpPr>
          <p:cNvPr id="6" name="Espace réservé du numéro de diapositive 5"/>
          <p:cNvSpPr>
            <a:spLocks noGrp="1"/>
          </p:cNvSpPr>
          <p:nvPr>
            <p:ph type="sldNum" sz="quarter" idx="12"/>
          </p:nvPr>
        </p:nvSpPr>
        <p:spPr/>
        <p:txBody>
          <a:bodyPr/>
          <a:lstStyle/>
          <a:p>
            <a:fld id="{D0C8C052-1061-4176-81C2-9FBCF402ABBA}" type="slidenum">
              <a:rPr lang="fr-CA" smtClean="0"/>
              <a:t>‹#›</a:t>
            </a:fld>
            <a:endParaRPr lang="fr-CA"/>
          </a:p>
        </p:txBody>
      </p:sp>
    </p:spTree>
    <p:extLst>
      <p:ext uri="{BB962C8B-B14F-4D97-AF65-F5344CB8AC3E}">
        <p14:creationId xmlns:p14="http://schemas.microsoft.com/office/powerpoint/2010/main" val="619473942"/>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 Id="rId11"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fr-FR" smtClean="0"/>
              <a:t>Modifiez le style du titre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FFD3E897-3401-4039-8D2B-792F0F9FA7DD}" type="datetime1">
              <a:rPr lang="fr-CA" smtClean="0"/>
              <a:t>2014-04-11</a:t>
            </a:fld>
            <a:endParaRPr lang="fr-CA"/>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1">
                    <a:lumMod val="75000"/>
                    <a:lumOff val="25000"/>
                  </a:schemeClr>
                </a:solidFill>
              </a:defRPr>
            </a:lvl1pPr>
          </a:lstStyle>
          <a:p>
            <a:r>
              <a:rPr lang="fr-CA" smtClean="0"/>
              <a:t>Regroupement cégep, 3 et 4 avril 2014</a:t>
            </a:r>
            <a:endParaRPr lang="fr-CA" dirty="0"/>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2F82DBE6-8B62-47E7-8FC6-D5CCD7ED308D}" type="slidenum">
              <a:rPr lang="fr-CA" smtClean="0"/>
              <a:t>‹#›</a:t>
            </a:fld>
            <a:endParaRPr lang="fr-CA"/>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4"/>
          <p:cNvSpPr txBox="1">
            <a:spLocks/>
          </p:cNvSpPr>
          <p:nvPr userDrawn="1"/>
        </p:nvSpPr>
        <p:spPr>
          <a:xfrm>
            <a:off x="761999" y="6208776"/>
            <a:ext cx="4873869"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dirty="0"/>
          </a:p>
        </p:txBody>
      </p:sp>
      <p:pic>
        <p:nvPicPr>
          <p:cNvPr id="11" name="Imag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092280" y="6237312"/>
            <a:ext cx="1224136" cy="381099"/>
          </a:xfrm>
          <a:prstGeom prst="rect">
            <a:avLst/>
          </a:prstGeom>
        </p:spPr>
      </p:pic>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iming>
    <p:tnLst>
      <p:par>
        <p:cTn xmlns:p14="http://schemas.microsoft.com/office/powerpoint/2010/main" id="1" dur="indefinite" restart="never" nodeType="tmRoot"/>
      </p:par>
    </p:tnLst>
  </p:timing>
  <p:hf hd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CA"/>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E8944E-14EA-4FA0-B900-2E1131D81F76}" type="datetime1">
              <a:rPr lang="fr-CA" smtClean="0"/>
              <a:t>2014-04-11</a:t>
            </a:fld>
            <a:endParaRPr lang="fr-CA"/>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CA" smtClean="0"/>
              <a:t>Regroupement cégep, 3 et 4 avril 2014</a:t>
            </a:r>
            <a:endParaRPr lang="fr-CA"/>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3F833B-9C9F-4EBE-BCA9-128A61CA39F0}" type="slidenum">
              <a:rPr lang="fr-CA" smtClean="0"/>
              <a:t>‹#›</a:t>
            </a:fld>
            <a:endParaRPr lang="fr-CA"/>
          </a:p>
        </p:txBody>
      </p:sp>
    </p:spTree>
    <p:extLst>
      <p:ext uri="{BB962C8B-B14F-4D97-AF65-F5344CB8AC3E}">
        <p14:creationId xmlns:p14="http://schemas.microsoft.com/office/powerpoint/2010/main" val="2108547757"/>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iming>
    <p:tnLst>
      <p:par>
        <p:cTn xmlns:p14="http://schemas.microsoft.com/office/powerpoint/2010/mai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CA"/>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FB129C-CFE5-4E4A-B278-1F0A3A6B2D55}" type="datetime1">
              <a:rPr lang="fr-CA" smtClean="0"/>
              <a:t>2014-04-11</a:t>
            </a:fld>
            <a:endParaRPr lang="fr-CA"/>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CA" smtClean="0"/>
              <a:t>Regroupement cégep, 3 et 4 avril 2014</a:t>
            </a:r>
            <a:endParaRPr lang="fr-CA"/>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0EB07D-B312-47CA-8623-FB23357BD555}" type="slidenum">
              <a:rPr lang="fr-CA" smtClean="0"/>
              <a:t>‹#›</a:t>
            </a:fld>
            <a:endParaRPr lang="fr-CA"/>
          </a:p>
        </p:txBody>
      </p:sp>
    </p:spTree>
    <p:extLst>
      <p:ext uri="{BB962C8B-B14F-4D97-AF65-F5344CB8AC3E}">
        <p14:creationId xmlns:p14="http://schemas.microsoft.com/office/powerpoint/2010/main" val="1251880652"/>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iming>
    <p:tnLst>
      <p:par>
        <p:cTn xmlns:p14="http://schemas.microsoft.com/office/powerpoint/2010/mai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CA"/>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189772-2833-47BE-B9AD-E0493D51B156}" type="datetime1">
              <a:rPr lang="fr-CA" smtClean="0"/>
              <a:t>2014-04-11</a:t>
            </a:fld>
            <a:endParaRPr lang="fr-CA"/>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CA" smtClean="0"/>
              <a:t>Regroupement cégep, 3 et 4 avril 2014</a:t>
            </a:r>
            <a:endParaRPr lang="fr-CA"/>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F3B204-35AE-42FE-91CA-2B0DDD205AF8}" type="slidenum">
              <a:rPr lang="fr-CA" smtClean="0"/>
              <a:t>‹#›</a:t>
            </a:fld>
            <a:endParaRPr lang="fr-CA"/>
          </a:p>
        </p:txBody>
      </p:sp>
    </p:spTree>
    <p:extLst>
      <p:ext uri="{BB962C8B-B14F-4D97-AF65-F5344CB8AC3E}">
        <p14:creationId xmlns:p14="http://schemas.microsoft.com/office/powerpoint/2010/main" val="4039905403"/>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iming>
    <p:tnLst>
      <p:par>
        <p:cTn xmlns:p14="http://schemas.microsoft.com/office/powerpoint/2010/mai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CA"/>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654BD9-F004-4B07-8C2B-F7E7616F1332}" type="datetime1">
              <a:rPr lang="fr-CA" smtClean="0"/>
              <a:t>2014-04-11</a:t>
            </a:fld>
            <a:endParaRPr lang="fr-CA"/>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CA" smtClean="0"/>
              <a:t>Regroupement cégep, 3 et 4 avril 2014</a:t>
            </a:r>
            <a:endParaRPr lang="fr-CA"/>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1198CA-D0EE-4C99-A761-ABD09D342597}" type="slidenum">
              <a:rPr lang="fr-CA" smtClean="0"/>
              <a:t>‹#›</a:t>
            </a:fld>
            <a:endParaRPr lang="fr-CA"/>
          </a:p>
        </p:txBody>
      </p:sp>
    </p:spTree>
    <p:extLst>
      <p:ext uri="{BB962C8B-B14F-4D97-AF65-F5344CB8AC3E}">
        <p14:creationId xmlns:p14="http://schemas.microsoft.com/office/powerpoint/2010/main" val="638686252"/>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iming>
    <p:tnLst>
      <p:par>
        <p:cTn xmlns:p14="http://schemas.microsoft.com/office/powerpoint/2010/mai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CA"/>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79D00D-1881-42E4-AC7D-C4E0AFA546A1}" type="datetime1">
              <a:rPr lang="fr-CA" smtClean="0"/>
              <a:t>2014-04-11</a:t>
            </a:fld>
            <a:endParaRPr lang="fr-CA"/>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CA" smtClean="0"/>
              <a:t>Regroupement cégep, 3 et 4 avril 2014</a:t>
            </a:r>
            <a:endParaRPr lang="fr-CA"/>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C8C052-1061-4176-81C2-9FBCF402ABBA}" type="slidenum">
              <a:rPr lang="fr-CA" smtClean="0"/>
              <a:t>‹#›</a:t>
            </a:fld>
            <a:endParaRPr lang="fr-CA"/>
          </a:p>
        </p:txBody>
      </p:sp>
    </p:spTree>
    <p:extLst>
      <p:ext uri="{BB962C8B-B14F-4D97-AF65-F5344CB8AC3E}">
        <p14:creationId xmlns:p14="http://schemas.microsoft.com/office/powerpoint/2010/main" val="1475439162"/>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Lst>
  <p:timing>
    <p:tnLst>
      <p:par>
        <p:cTn xmlns:p14="http://schemas.microsoft.com/office/powerpoint/2010/mai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4" Type="http://schemas.openxmlformats.org/officeDocument/2006/relationships/slideLayout" Target="../slideLayouts/slideLayout1.xml"/><Relationship Id="rId5" Type="http://schemas.openxmlformats.org/officeDocument/2006/relationships/notesSlide" Target="../notesSlides/notesSlide1.xml"/><Relationship Id="rId6" Type="http://schemas.openxmlformats.org/officeDocument/2006/relationships/image" Target="../media/image3.png"/><Relationship Id="rId1" Type="http://schemas.openxmlformats.org/officeDocument/2006/relationships/tags" Target="../tags/tag1.xml"/><Relationship Id="rId2"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slideLayout" Target="../slideLayouts/slideLayout7.xml"/><Relationship Id="rId6" Type="http://schemas.openxmlformats.org/officeDocument/2006/relationships/notesSlide" Target="../notesSlides/notesSlide2.xml"/><Relationship Id="rId1" Type="http://schemas.openxmlformats.org/officeDocument/2006/relationships/tags" Target="../tags/tag4.xml"/><Relationship Id="rId2"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slideLayout" Target="../slideLayouts/slideLayout7.xml"/><Relationship Id="rId1" Type="http://schemas.openxmlformats.org/officeDocument/2006/relationships/tags" Target="../tags/tag8.xml"/><Relationship Id="rId2" Type="http://schemas.openxmlformats.org/officeDocument/2006/relationships/tags" Target="../tags/tag9.xml"/></Relationships>
</file>

<file path=ppt/slides/_rels/slide4.xml.rels><?xml version="1.0" encoding="UTF-8" standalone="yes"?>
<Relationships xmlns="http://schemas.openxmlformats.org/package/2006/relationships"><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Layout" Target="../slideLayouts/slideLayout7.xml"/><Relationship Id="rId1" Type="http://schemas.openxmlformats.org/officeDocument/2006/relationships/tags" Target="../tags/tag12.xml"/><Relationship Id="rId2" Type="http://schemas.openxmlformats.org/officeDocument/2006/relationships/tags" Target="../tags/tag13.xml"/></Relationships>
</file>

<file path=ppt/slides/_rels/slide5.xml.rels><?xml version="1.0" encoding="UTF-8" standalone="yes"?>
<Relationships xmlns="http://schemas.openxmlformats.org/package/2006/relationships"><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slideLayout" Target="../slideLayouts/slideLayout7.xml"/><Relationship Id="rId1" Type="http://schemas.openxmlformats.org/officeDocument/2006/relationships/tags" Target="../tags/tag16.xml"/><Relationship Id="rId2" Type="http://schemas.openxmlformats.org/officeDocument/2006/relationships/tags" Target="../tags/tag17.xml"/></Relationships>
</file>

<file path=ppt/slides/_rels/slide6.xml.rels><?xml version="1.0" encoding="UTF-8" standalone="yes"?>
<Relationships xmlns="http://schemas.openxmlformats.org/package/2006/relationships"><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slideLayout" Target="../slideLayouts/slideLayout7.xml"/><Relationship Id="rId1" Type="http://schemas.openxmlformats.org/officeDocument/2006/relationships/tags" Target="../tags/tag20.xml"/><Relationship Id="rId2" Type="http://schemas.openxmlformats.org/officeDocument/2006/relationships/tags" Target="../tags/tag21.xml"/></Relationships>
</file>

<file path=ppt/slides/_rels/slide7.xml.rels><?xml version="1.0" encoding="UTF-8" standalone="yes"?>
<Relationships xmlns="http://schemas.openxmlformats.org/package/2006/relationships"><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slideLayout" Target="../slideLayouts/slideLayout7.xml"/><Relationship Id="rId1" Type="http://schemas.openxmlformats.org/officeDocument/2006/relationships/tags" Target="../tags/tag24.xml"/><Relationship Id="rId2" Type="http://schemas.openxmlformats.org/officeDocument/2006/relationships/tags" Target="../tags/tag25.xml"/></Relationships>
</file>

<file path=ppt/slides/_rels/slide8.xml.rels><?xml version="1.0" encoding="UTF-8" standalone="yes"?>
<Relationships xmlns="http://schemas.openxmlformats.org/package/2006/relationships"><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slideLayout" Target="../slideLayouts/slideLayout7.xml"/><Relationship Id="rId1" Type="http://schemas.openxmlformats.org/officeDocument/2006/relationships/tags" Target="../tags/tag28.xml"/><Relationship Id="rId2" Type="http://schemas.openxmlformats.org/officeDocument/2006/relationships/tags" Target="../tags/tag29.xml"/></Relationships>
</file>

<file path=ppt/slides/_rels/slide9.xml.rels><?xml version="1.0" encoding="UTF-8" standalone="yes"?>
<Relationships xmlns="http://schemas.openxmlformats.org/package/2006/relationships"><Relationship Id="rId3" Type="http://schemas.openxmlformats.org/officeDocument/2006/relationships/tags" Target="../tags/tag34.xml"/><Relationship Id="rId4" Type="http://schemas.openxmlformats.org/officeDocument/2006/relationships/tags" Target="../tags/tag35.xml"/><Relationship Id="rId5" Type="http://schemas.openxmlformats.org/officeDocument/2006/relationships/slideLayout" Target="../slideLayouts/slideLayout7.xml"/><Relationship Id="rId1" Type="http://schemas.openxmlformats.org/officeDocument/2006/relationships/tags" Target="../tags/tag32.xml"/><Relationship Id="rId2" Type="http://schemas.openxmlformats.org/officeDocument/2006/relationships/tags" Target="../tags/tag33.xml"/></Relationships>
</file>

<file path=ppt/slides/_rels/slide10.xml.rels><?xml version="1.0" encoding="UTF-8" standalone="yes"?>
<Relationships xmlns="http://schemas.openxmlformats.org/package/2006/relationships"><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slideLayout" Target="../slideLayouts/slideLayout7.xml"/><Relationship Id="rId1" Type="http://schemas.openxmlformats.org/officeDocument/2006/relationships/tags" Target="../tags/tag36.xml"/><Relationship Id="rId2" Type="http://schemas.openxmlformats.org/officeDocument/2006/relationships/tags" Target="../tags/tag37.xml"/></Relationships>
</file>

<file path=ppt/slides/_rels/slide11.xml.rels><?xml version="1.0" encoding="UTF-8" standalone="yes"?>
<Relationships xmlns="http://schemas.openxmlformats.org/package/2006/relationships"><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slideLayout" Target="../slideLayouts/slideLayout7.xml"/><Relationship Id="rId6" Type="http://schemas.openxmlformats.org/officeDocument/2006/relationships/image" Target="../media/image4.png"/><Relationship Id="rId1" Type="http://schemas.openxmlformats.org/officeDocument/2006/relationships/tags" Target="../tags/tag40.xml"/><Relationship Id="rId2" Type="http://schemas.openxmlformats.org/officeDocument/2006/relationships/tags" Target="../tags/tag41.xml"/></Relationships>
</file>

<file path=ppt/slides/_rels/slide12.xml.rels><?xml version="1.0" encoding="UTF-8" standalone="yes"?>
<Relationships xmlns="http://schemas.openxmlformats.org/package/2006/relationships"><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slideLayout" Target="../slideLayouts/slideLayout7.xml"/><Relationship Id="rId1" Type="http://schemas.openxmlformats.org/officeDocument/2006/relationships/tags" Target="../tags/tag44.xml"/><Relationship Id="rId2" Type="http://schemas.openxmlformats.org/officeDocument/2006/relationships/tags" Target="../tags/tag45.xml"/></Relationships>
</file>

<file path=ppt/slides/_rels/slide13.xml.rels><?xml version="1.0" encoding="UTF-8" standalone="yes"?>
<Relationships xmlns="http://schemas.openxmlformats.org/package/2006/relationships"><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slideLayout" Target="../slideLayouts/slideLayout7.xml"/><Relationship Id="rId1" Type="http://schemas.openxmlformats.org/officeDocument/2006/relationships/tags" Target="../tags/tag48.xml"/><Relationship Id="rId2" Type="http://schemas.openxmlformats.org/officeDocument/2006/relationships/tags" Target="../tags/tag49.xml"/></Relationships>
</file>

<file path=ppt/slides/_rels/slide14.xml.rels><?xml version="1.0" encoding="UTF-8" standalone="yes"?>
<Relationships xmlns="http://schemas.openxmlformats.org/package/2006/relationships"><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slideLayout" Target="../slideLayouts/slideLayout7.xml"/><Relationship Id="rId1" Type="http://schemas.openxmlformats.org/officeDocument/2006/relationships/tags" Target="../tags/tag52.xml"/><Relationship Id="rId2" Type="http://schemas.openxmlformats.org/officeDocument/2006/relationships/tags" Target="../tags/tag53.xml"/></Relationships>
</file>

<file path=ppt/slides/_rels/slide15.xml.rels><?xml version="1.0" encoding="UTF-8" standalone="yes"?>
<Relationships xmlns="http://schemas.openxmlformats.org/package/2006/relationships"><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Layout" Target="../slideLayouts/slideLayout7.xml"/><Relationship Id="rId1" Type="http://schemas.openxmlformats.org/officeDocument/2006/relationships/tags" Target="../tags/tag56.xml"/><Relationship Id="rId2" Type="http://schemas.openxmlformats.org/officeDocument/2006/relationships/tags" Target="../tags/tag57.xml"/></Relationships>
</file>

<file path=ppt/slides/_rels/slide16.xml.rels><?xml version="1.0" encoding="UTF-8" standalone="yes"?>
<Relationships xmlns="http://schemas.openxmlformats.org/package/2006/relationships"><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slideLayout" Target="../slideLayouts/slideLayout7.xml"/><Relationship Id="rId1" Type="http://schemas.openxmlformats.org/officeDocument/2006/relationships/tags" Target="../tags/tag60.xml"/><Relationship Id="rId2" Type="http://schemas.openxmlformats.org/officeDocument/2006/relationships/tags" Target="../tags/tag61.xml"/></Relationships>
</file>

<file path=ppt/slides/_rels/slide17.xml.rels><?xml version="1.0" encoding="UTF-8" standalone="yes"?>
<Relationships xmlns="http://schemas.openxmlformats.org/package/2006/relationships"><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slideLayout" Target="../slideLayouts/slideLayout7.xml"/><Relationship Id="rId1" Type="http://schemas.openxmlformats.org/officeDocument/2006/relationships/tags" Target="../tags/tag64.xml"/><Relationship Id="rId2" Type="http://schemas.openxmlformats.org/officeDocument/2006/relationships/tags" Target="../tags/tag65.xml"/></Relationships>
</file>

<file path=ppt/slides/_rels/slide18.xml.rels><?xml version="1.0" encoding="UTF-8" standalone="yes"?>
<Relationships xmlns="http://schemas.openxmlformats.org/package/2006/relationships"><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slideLayout" Target="../slideLayouts/slideLayout7.xml"/><Relationship Id="rId1" Type="http://schemas.openxmlformats.org/officeDocument/2006/relationships/tags" Target="../tags/tag68.xml"/><Relationship Id="rId2" Type="http://schemas.openxmlformats.org/officeDocument/2006/relationships/tags" Target="../tags/tag69.xml"/></Relationships>
</file>

<file path=ppt/slides/_rels/slide19.xml.rels><?xml version="1.0" encoding="UTF-8" standalone="yes"?>
<Relationships xmlns="http://schemas.openxmlformats.org/package/2006/relationships"><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slideLayout" Target="../slideLayouts/slideLayout7.xml"/><Relationship Id="rId1" Type="http://schemas.openxmlformats.org/officeDocument/2006/relationships/tags" Target="../tags/tag72.xml"/><Relationship Id="rId2" Type="http://schemas.openxmlformats.org/officeDocument/2006/relationships/tags" Target="../tags/tag73.xml"/></Relationships>
</file>

<file path=ppt/slides/_rels/slide20.xml.rels><?xml version="1.0" encoding="UTF-8" standalone="yes"?>
<Relationships xmlns="http://schemas.openxmlformats.org/package/2006/relationships"><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slideLayout" Target="../slideLayouts/slideLayout7.xml"/><Relationship Id="rId1" Type="http://schemas.openxmlformats.org/officeDocument/2006/relationships/tags" Target="../tags/tag76.xml"/><Relationship Id="rId2" Type="http://schemas.openxmlformats.org/officeDocument/2006/relationships/tags" Target="../tags/tag77.xml"/></Relationships>
</file>

<file path=ppt/slides/_rels/slide21.xml.rels><?xml version="1.0" encoding="UTF-8" standalone="yes"?>
<Relationships xmlns="http://schemas.openxmlformats.org/package/2006/relationships"><Relationship Id="rId3" Type="http://schemas.openxmlformats.org/officeDocument/2006/relationships/tags" Target="../tags/tag82.xml"/><Relationship Id="rId4" Type="http://schemas.openxmlformats.org/officeDocument/2006/relationships/tags" Target="../tags/tag83.xml"/><Relationship Id="rId5" Type="http://schemas.openxmlformats.org/officeDocument/2006/relationships/slideLayout" Target="../slideLayouts/slideLayout7.xml"/><Relationship Id="rId1" Type="http://schemas.openxmlformats.org/officeDocument/2006/relationships/tags" Target="../tags/tag80.xml"/><Relationship Id="rId2" Type="http://schemas.openxmlformats.org/officeDocument/2006/relationships/tags" Target="../tags/tag81.xml"/></Relationships>
</file>

<file path=ppt/slides/_rels/slide22.xml.rels><?xml version="1.0" encoding="UTF-8" standalone="yes"?>
<Relationships xmlns="http://schemas.openxmlformats.org/package/2006/relationships"><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7.xml"/><Relationship Id="rId1" Type="http://schemas.openxmlformats.org/officeDocument/2006/relationships/tags" Target="../tags/tag84.xml"/><Relationship Id="rId2" Type="http://schemas.openxmlformats.org/officeDocument/2006/relationships/tags" Target="../tags/tag85.xml"/></Relationships>
</file>

<file path=ppt/slides/_rels/slide23.xml.rels><?xml version="1.0" encoding="UTF-8" standalone="yes"?>
<Relationships xmlns="http://schemas.openxmlformats.org/package/2006/relationships"><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slideLayout" Target="../slideLayouts/slideLayout7.xml"/><Relationship Id="rId1" Type="http://schemas.openxmlformats.org/officeDocument/2006/relationships/tags" Target="../tags/tag88.xml"/><Relationship Id="rId2" Type="http://schemas.openxmlformats.org/officeDocument/2006/relationships/tags" Target="../tags/tag89.xml"/></Relationships>
</file>

<file path=ppt/slides/_rels/slide24.xml.rels><?xml version="1.0" encoding="UTF-8" standalone="yes"?>
<Relationships xmlns="http://schemas.openxmlformats.org/package/2006/relationships"><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slideLayout" Target="../slideLayouts/slideLayout7.xml"/><Relationship Id="rId1" Type="http://schemas.openxmlformats.org/officeDocument/2006/relationships/tags" Target="../tags/tag92.xml"/><Relationship Id="rId2" Type="http://schemas.openxmlformats.org/officeDocument/2006/relationships/tags" Target="../tags/tag93.xml"/></Relationships>
</file>

<file path=ppt/slides/_rels/slide25.xml.rels><?xml version="1.0" encoding="UTF-8" standalone="yes"?>
<Relationships xmlns="http://schemas.openxmlformats.org/package/2006/relationships"><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slideLayout" Target="../slideLayouts/slideLayout7.xml"/><Relationship Id="rId1" Type="http://schemas.openxmlformats.org/officeDocument/2006/relationships/tags" Target="../tags/tag96.xml"/><Relationship Id="rId2" Type="http://schemas.openxmlformats.org/officeDocument/2006/relationships/tags" Target="../tags/tag97.xml"/></Relationships>
</file>

<file path=ppt/slides/_rels/slide26.xml.rels><?xml version="1.0" encoding="UTF-8" standalone="yes"?>
<Relationships xmlns="http://schemas.openxmlformats.org/package/2006/relationships"><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slideLayout" Target="../slideLayouts/slideLayout7.xml"/><Relationship Id="rId1" Type="http://schemas.openxmlformats.org/officeDocument/2006/relationships/tags" Target="../tags/tag100.xml"/><Relationship Id="rId2" Type="http://schemas.openxmlformats.org/officeDocument/2006/relationships/tags" Target="../tags/tag101.xml"/></Relationships>
</file>

<file path=ppt/slides/_rels/slide27.xml.rels><?xml version="1.0" encoding="UTF-8" standalone="yes"?>
<Relationships xmlns="http://schemas.openxmlformats.org/package/2006/relationships"><Relationship Id="rId3" Type="http://schemas.openxmlformats.org/officeDocument/2006/relationships/tags" Target="../tags/tag106.xml"/><Relationship Id="rId4" Type="http://schemas.openxmlformats.org/officeDocument/2006/relationships/tags" Target="../tags/tag107.xml"/><Relationship Id="rId5" Type="http://schemas.openxmlformats.org/officeDocument/2006/relationships/slideLayout" Target="../slideLayouts/slideLayout7.xml"/><Relationship Id="rId1" Type="http://schemas.openxmlformats.org/officeDocument/2006/relationships/tags" Target="../tags/tag104.xml"/><Relationship Id="rId2" Type="http://schemas.openxmlformats.org/officeDocument/2006/relationships/tags" Target="../tags/tag105.xml"/></Relationships>
</file>

<file path=ppt/slides/_rels/slide28.xml.rels><?xml version="1.0" encoding="UTF-8" standalone="yes"?>
<Relationships xmlns="http://schemas.openxmlformats.org/package/2006/relationships"><Relationship Id="rId3" Type="http://schemas.openxmlformats.org/officeDocument/2006/relationships/tags" Target="../tags/tag110.xml"/><Relationship Id="rId4" Type="http://schemas.openxmlformats.org/officeDocument/2006/relationships/tags" Target="../tags/tag111.xml"/><Relationship Id="rId5" Type="http://schemas.openxmlformats.org/officeDocument/2006/relationships/slideLayout" Target="../slideLayouts/slideLayout7.xml"/><Relationship Id="rId1" Type="http://schemas.openxmlformats.org/officeDocument/2006/relationships/tags" Target="../tags/tag108.xml"/><Relationship Id="rId2" Type="http://schemas.openxmlformats.org/officeDocument/2006/relationships/tags" Target="../tags/tag109.xml"/></Relationships>
</file>

<file path=ppt/slides/_rels/slide29.xml.rels><?xml version="1.0" encoding="UTF-8" standalone="yes"?>
<Relationships xmlns="http://schemas.openxmlformats.org/package/2006/relationships"><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slideLayout" Target="../slideLayouts/slideLayout7.xml"/><Relationship Id="rId1" Type="http://schemas.openxmlformats.org/officeDocument/2006/relationships/tags" Target="../tags/tag112.xml"/><Relationship Id="rId2" Type="http://schemas.openxmlformats.org/officeDocument/2006/relationships/tags" Target="../tags/tag1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4014945" cy="1569660"/>
          </a:xfrm>
          <a:prstGeom prst="rect">
            <a:avLst/>
          </a:prstGeom>
          <a:solidFill>
            <a:schemeClr val="bg1"/>
          </a:solidFill>
        </p:spPr>
        <p:txBody>
          <a:bodyPr wrap="square" rtlCol="0">
            <a:spAutoFit/>
          </a:bodyPr>
          <a:lstStyle/>
          <a:p>
            <a:r>
              <a:rPr lang="fr-CA" sz="3200" b="1" dirty="0" smtClean="0"/>
              <a:t>La nouvelle phase </a:t>
            </a:r>
          </a:p>
          <a:p>
            <a:r>
              <a:rPr lang="fr-CA" sz="3200" b="1" dirty="0" smtClean="0"/>
              <a:t>des travaux de la CÉEC</a:t>
            </a:r>
            <a:endParaRPr lang="fr-CA" sz="3200" b="1" dirty="0"/>
          </a:p>
        </p:txBody>
      </p:sp>
      <p:pic>
        <p:nvPicPr>
          <p:cNvPr id="5" name="Picture 2"/>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4355976" y="971943"/>
            <a:ext cx="3744416" cy="491490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 name="Sous-titre 10"/>
          <p:cNvSpPr>
            <a:spLocks noGrp="1"/>
          </p:cNvSpPr>
          <p:nvPr>
            <p:ph type="subTitle" idx="1"/>
            <p:custDataLst>
              <p:tags r:id="rId3"/>
            </p:custDataLst>
          </p:nvPr>
        </p:nvSpPr>
        <p:spPr>
          <a:xfrm>
            <a:off x="762000" y="4724400"/>
            <a:ext cx="3521967" cy="990600"/>
          </a:xfrm>
        </p:spPr>
        <p:txBody>
          <a:bodyPr>
            <a:normAutofit lnSpcReduction="10000"/>
          </a:bodyPr>
          <a:lstStyle/>
          <a:p>
            <a:r>
              <a:rPr lang="fr-CA" dirty="0" smtClean="0"/>
              <a:t>Regroupement cégep</a:t>
            </a:r>
          </a:p>
          <a:p>
            <a:r>
              <a:rPr lang="fr-CA" dirty="0" smtClean="0"/>
              <a:t>3 et 4  avril 2014</a:t>
            </a:r>
            <a:endParaRPr lang="fr-CA" dirty="0"/>
          </a:p>
        </p:txBody>
      </p:sp>
    </p:spTree>
    <p:extLst>
      <p:ext uri="{BB962C8B-B14F-4D97-AF65-F5344CB8AC3E}">
        <p14:creationId xmlns:p14="http://schemas.microsoft.com/office/powerpoint/2010/main" val="411482088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461665"/>
          </a:xfrm>
          <a:prstGeom prst="rect">
            <a:avLst/>
          </a:prstGeom>
          <a:solidFill>
            <a:schemeClr val="bg1"/>
          </a:solidFill>
        </p:spPr>
        <p:txBody>
          <a:bodyPr wrap="square" rtlCol="0">
            <a:spAutoFit/>
          </a:bodyPr>
          <a:lstStyle/>
          <a:p>
            <a:r>
              <a:rPr lang="fr-CA" sz="2400" b="1" dirty="0" smtClean="0"/>
              <a:t>La nouvelle phase des travaux de la CÉEC</a:t>
            </a:r>
            <a:endParaRPr lang="fr-CA" sz="2400" b="1" dirty="0"/>
          </a:p>
        </p:txBody>
      </p:sp>
      <p:sp>
        <p:nvSpPr>
          <p:cNvPr id="2" name="Rectangle 1"/>
          <p:cNvSpPr/>
          <p:nvPr>
            <p:custDataLst>
              <p:tags r:id="rId2"/>
            </p:custDataLst>
          </p:nvPr>
        </p:nvSpPr>
        <p:spPr>
          <a:xfrm>
            <a:off x="998606" y="1196752"/>
            <a:ext cx="6957770" cy="3139321"/>
          </a:xfrm>
          <a:prstGeom prst="rect">
            <a:avLst/>
          </a:prstGeom>
        </p:spPr>
        <p:txBody>
          <a:bodyPr wrap="square">
            <a:spAutoFit/>
          </a:bodyPr>
          <a:lstStyle/>
          <a:p>
            <a:r>
              <a:rPr lang="fr-CA" dirty="0" smtClean="0"/>
              <a:t>« (…) la </a:t>
            </a:r>
            <a:r>
              <a:rPr lang="fr-CA" dirty="0"/>
              <a:t>Commission propose la mise en </a:t>
            </a:r>
            <a:r>
              <a:rPr lang="fr-CA" dirty="0" smtClean="0"/>
              <a:t>place d’une </a:t>
            </a:r>
            <a:r>
              <a:rPr lang="fr-CA" dirty="0"/>
              <a:t>nouvelle approche dans ses opérations qui entraîne un changement important </a:t>
            </a:r>
            <a:r>
              <a:rPr lang="fr-CA" dirty="0" smtClean="0"/>
              <a:t>autant dans </a:t>
            </a:r>
            <a:r>
              <a:rPr lang="fr-CA" dirty="0"/>
              <a:t>la façon de remplir son mandat que dans celle des </a:t>
            </a:r>
            <a:r>
              <a:rPr lang="fr-CA" dirty="0" smtClean="0"/>
              <a:t>collèges d’assumer </a:t>
            </a:r>
            <a:r>
              <a:rPr lang="fr-CA" dirty="0"/>
              <a:t>leurs responsabilités en matière d’évaluation</a:t>
            </a:r>
            <a:r>
              <a:rPr lang="fr-CA" dirty="0" smtClean="0"/>
              <a:t>.  (…) </a:t>
            </a:r>
          </a:p>
          <a:p>
            <a:endParaRPr lang="fr-CA" dirty="0" smtClean="0"/>
          </a:p>
          <a:p>
            <a:endParaRPr lang="fr-CA" dirty="0"/>
          </a:p>
          <a:p>
            <a:r>
              <a:rPr lang="fr-CA" dirty="0" smtClean="0"/>
              <a:t>Plutôt </a:t>
            </a:r>
            <a:r>
              <a:rPr lang="fr-CA" dirty="0"/>
              <a:t>que d’examiner </a:t>
            </a:r>
            <a:r>
              <a:rPr lang="fr-CA" dirty="0" smtClean="0"/>
              <a:t>la qualité </a:t>
            </a:r>
            <a:r>
              <a:rPr lang="fr-CA" dirty="0"/>
              <a:t>et la mise en </a:t>
            </a:r>
            <a:r>
              <a:rPr lang="fr-CA" dirty="0" err="1"/>
              <a:t>oeuvre</a:t>
            </a:r>
            <a:r>
              <a:rPr lang="fr-CA" dirty="0"/>
              <a:t> des programmes d’études ainsi </a:t>
            </a:r>
            <a:r>
              <a:rPr lang="fr-CA" dirty="0" smtClean="0"/>
              <a:t>que l’efficacité </a:t>
            </a:r>
            <a:r>
              <a:rPr lang="fr-CA" dirty="0"/>
              <a:t>des politiques et des plans comme c’était le </a:t>
            </a:r>
            <a:r>
              <a:rPr lang="fr-CA" dirty="0" smtClean="0"/>
              <a:t>cas jusqu’à </a:t>
            </a:r>
            <a:r>
              <a:rPr lang="fr-CA" dirty="0"/>
              <a:t>maintenant, elle évalue l’efficacité du système </a:t>
            </a:r>
            <a:r>
              <a:rPr lang="fr-CA" dirty="0" smtClean="0"/>
              <a:t>d’assurance qualité </a:t>
            </a:r>
            <a:r>
              <a:rPr lang="fr-CA" dirty="0"/>
              <a:t>de chaque établissement</a:t>
            </a:r>
            <a:r>
              <a:rPr lang="fr-CA" dirty="0" smtClean="0"/>
              <a:t>. »  (p. 5)</a:t>
            </a:r>
          </a:p>
          <a:p>
            <a:endParaRPr lang="fr-CA" dirty="0"/>
          </a:p>
        </p:txBody>
      </p:sp>
      <p:sp>
        <p:nvSpPr>
          <p:cNvPr id="3" name="Espace réservé du pied de page 2"/>
          <p:cNvSpPr>
            <a:spLocks noGrp="1"/>
          </p:cNvSpPr>
          <p:nvPr>
            <p:ph type="ftr" sz="quarter" idx="11"/>
            <p:custDataLst>
              <p:tags r:id="rId3"/>
            </p:custDataLst>
          </p:nvPr>
        </p:nvSpPr>
        <p:spPr/>
        <p:txBody>
          <a:bodyPr/>
          <a:lstStyle/>
          <a:p>
            <a:r>
              <a:rPr lang="fr-CA" dirty="0" smtClean="0"/>
              <a:t>Regroupement cégep, 3 et 4 avril 2014</a:t>
            </a:r>
            <a:endParaRPr lang="fr-CA" dirty="0"/>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2</a:t>
            </a:fld>
            <a:endParaRPr lang="fr-CA"/>
          </a:p>
        </p:txBody>
      </p:sp>
    </p:spTree>
    <p:extLst>
      <p:ext uri="{BB962C8B-B14F-4D97-AF65-F5344CB8AC3E}">
        <p14:creationId xmlns:p14="http://schemas.microsoft.com/office/powerpoint/2010/main" val="35270324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461665"/>
          </a:xfrm>
          <a:prstGeom prst="rect">
            <a:avLst/>
          </a:prstGeom>
          <a:solidFill>
            <a:schemeClr val="bg1"/>
          </a:solidFill>
        </p:spPr>
        <p:txBody>
          <a:bodyPr wrap="square" rtlCol="0">
            <a:spAutoFit/>
          </a:bodyPr>
          <a:lstStyle/>
          <a:p>
            <a:r>
              <a:rPr lang="fr-CA" sz="2400" b="1" dirty="0" smtClean="0"/>
              <a:t>La nouvelle phase des travaux de la CÉEC</a:t>
            </a:r>
            <a:endParaRPr lang="fr-CA" sz="2400" b="1" dirty="0"/>
          </a:p>
        </p:txBody>
      </p:sp>
      <p:sp>
        <p:nvSpPr>
          <p:cNvPr id="2" name="Rectangle 1"/>
          <p:cNvSpPr/>
          <p:nvPr>
            <p:custDataLst>
              <p:tags r:id="rId2"/>
            </p:custDataLst>
          </p:nvPr>
        </p:nvSpPr>
        <p:spPr>
          <a:xfrm>
            <a:off x="998606" y="1196752"/>
            <a:ext cx="6957770" cy="1754326"/>
          </a:xfrm>
          <a:prstGeom prst="rect">
            <a:avLst/>
          </a:prstGeom>
        </p:spPr>
        <p:txBody>
          <a:bodyPr wrap="square">
            <a:spAutoFit/>
          </a:bodyPr>
          <a:lstStyle/>
          <a:p>
            <a:r>
              <a:rPr lang="fr-CA" dirty="0" smtClean="0"/>
              <a:t>« </a:t>
            </a:r>
            <a:r>
              <a:rPr lang="fr-CA" dirty="0"/>
              <a:t>Des travaux menés </a:t>
            </a:r>
            <a:r>
              <a:rPr lang="fr-CA" dirty="0" smtClean="0"/>
              <a:t>par </a:t>
            </a:r>
            <a:r>
              <a:rPr lang="fr-CA" dirty="0"/>
              <a:t>﻿</a:t>
            </a:r>
            <a:r>
              <a:rPr lang="fr-CA" dirty="0" smtClean="0"/>
              <a:t>un </a:t>
            </a:r>
            <a:r>
              <a:rPr lang="fr-CA" dirty="0"/>
              <a:t>comité de travail regroupant </a:t>
            </a:r>
            <a:r>
              <a:rPr lang="fr-CA" dirty="0" smtClean="0"/>
              <a:t>des représentants </a:t>
            </a:r>
            <a:r>
              <a:rPr lang="fr-CA" dirty="0"/>
              <a:t>de la Commission et des collèges </a:t>
            </a:r>
            <a:r>
              <a:rPr lang="fr-CA" dirty="0" smtClean="0"/>
              <a:t>ont contribué </a:t>
            </a:r>
            <a:r>
              <a:rPr lang="fr-CA" dirty="0"/>
              <a:t>à fixer le cadre conceptuel de l’opération, à préciser les composantes </a:t>
            </a:r>
            <a:r>
              <a:rPr lang="fr-CA" dirty="0" smtClean="0"/>
              <a:t>du système </a:t>
            </a:r>
            <a:r>
              <a:rPr lang="fr-CA" dirty="0"/>
              <a:t>d’assurance qualité des établissements et à baliser les éléments de mise </a:t>
            </a:r>
            <a:r>
              <a:rPr lang="fr-CA" dirty="0" smtClean="0"/>
              <a:t>en </a:t>
            </a:r>
            <a:r>
              <a:rPr lang="fr-CA" dirty="0" err="1" smtClean="0"/>
              <a:t>oeuvre</a:t>
            </a:r>
            <a:r>
              <a:rPr lang="fr-CA" dirty="0" smtClean="0"/>
              <a:t> </a:t>
            </a:r>
            <a:r>
              <a:rPr lang="fr-CA" dirty="0"/>
              <a:t>de l’opération de même que les attentes de la Commission</a:t>
            </a:r>
            <a:r>
              <a:rPr lang="fr-CA" dirty="0" smtClean="0"/>
              <a:t>. » (p. 5-6)</a:t>
            </a:r>
            <a:endParaRPr lang="fr-CA" dirty="0"/>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3</a:t>
            </a:fld>
            <a:endParaRPr lang="fr-CA"/>
          </a:p>
        </p:txBody>
      </p:sp>
    </p:spTree>
    <p:extLst>
      <p:ext uri="{BB962C8B-B14F-4D97-AF65-F5344CB8AC3E}">
        <p14:creationId xmlns:p14="http://schemas.microsoft.com/office/powerpoint/2010/main" val="54394591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830997"/>
          </a:xfrm>
          <a:prstGeom prst="rect">
            <a:avLst/>
          </a:prstGeom>
          <a:solidFill>
            <a:schemeClr val="bg1"/>
          </a:solidFill>
        </p:spPr>
        <p:txBody>
          <a:bodyPr wrap="square" rtlCol="0">
            <a:spAutoFit/>
          </a:bodyPr>
          <a:lstStyle/>
          <a:p>
            <a:r>
              <a:rPr lang="fr-CA" sz="2400" b="1" dirty="0" smtClean="0"/>
              <a:t>L’assurance qualité dans le contexte</a:t>
            </a:r>
          </a:p>
          <a:p>
            <a:r>
              <a:rPr lang="fr-CA" sz="2400" b="1" dirty="0" smtClean="0"/>
              <a:t>de l’enseignement collégial québécois</a:t>
            </a:r>
            <a:endParaRPr lang="fr-CA" sz="2400" b="1" dirty="0"/>
          </a:p>
        </p:txBody>
      </p:sp>
      <p:sp>
        <p:nvSpPr>
          <p:cNvPr id="2" name="Rectangle 1"/>
          <p:cNvSpPr/>
          <p:nvPr>
            <p:custDataLst>
              <p:tags r:id="rId2"/>
            </p:custDataLst>
          </p:nvPr>
        </p:nvSpPr>
        <p:spPr>
          <a:xfrm>
            <a:off x="998606" y="1556792"/>
            <a:ext cx="6957770" cy="4247317"/>
          </a:xfrm>
          <a:prstGeom prst="rect">
            <a:avLst/>
          </a:prstGeom>
        </p:spPr>
        <p:txBody>
          <a:bodyPr wrap="square">
            <a:spAutoFit/>
          </a:bodyPr>
          <a:lstStyle/>
          <a:p>
            <a:r>
              <a:rPr lang="fr-CA" dirty="0" smtClean="0"/>
              <a:t>Le mandat de la CÉEC est d’évaluer, pour chacun des établissements</a:t>
            </a:r>
          </a:p>
          <a:p>
            <a:endParaRPr lang="fr-CA" dirty="0"/>
          </a:p>
          <a:p>
            <a:pPr marL="742950" lvl="1" indent="-285750">
              <a:buFont typeface="Arial" panose="020B0604020202020204" pitchFamily="34" charset="0"/>
              <a:buChar char="•"/>
            </a:pPr>
            <a:r>
              <a:rPr lang="fr-CA" dirty="0" smtClean="0"/>
              <a:t>les PIÉA, y compris les procédures de sanction des études, et leur application;</a:t>
            </a:r>
          </a:p>
          <a:p>
            <a:pPr marL="742950" lvl="1" indent="-285750">
              <a:buFont typeface="Arial" panose="020B0604020202020204" pitchFamily="34" charset="0"/>
              <a:buChar char="•"/>
            </a:pPr>
            <a:endParaRPr lang="fr-CA" dirty="0" smtClean="0"/>
          </a:p>
          <a:p>
            <a:pPr marL="742950" lvl="1" indent="-285750">
              <a:buFont typeface="Arial" panose="020B0604020202020204" pitchFamily="34" charset="0"/>
              <a:buChar char="•"/>
            </a:pPr>
            <a:r>
              <a:rPr lang="fr-CA" dirty="0" smtClean="0"/>
              <a:t>les PIÉPÉ et leur application;</a:t>
            </a:r>
          </a:p>
          <a:p>
            <a:pPr marL="742950" lvl="1" indent="-285750">
              <a:buFont typeface="Arial" panose="020B0604020202020204" pitchFamily="34" charset="0"/>
              <a:buChar char="•"/>
            </a:pPr>
            <a:endParaRPr lang="fr-CA" dirty="0" smtClean="0"/>
          </a:p>
          <a:p>
            <a:pPr marL="742950" lvl="1" indent="-285750">
              <a:buFont typeface="Arial" panose="020B0604020202020204" pitchFamily="34" charset="0"/>
              <a:buChar char="•"/>
            </a:pPr>
            <a:r>
              <a:rPr lang="fr-CA" dirty="0" smtClean="0"/>
              <a:t>la mise en </a:t>
            </a:r>
            <a:r>
              <a:rPr lang="fr-CA" dirty="0" err="1" smtClean="0"/>
              <a:t>oeuvre</a:t>
            </a:r>
            <a:r>
              <a:rPr lang="fr-CA" dirty="0" smtClean="0"/>
              <a:t> des programmes d’études établis par le ministre de l’Enseignement supérieur, de la Recherche, de la Science et de la Technologie compte tenu des objectifs et des standards prescrits;</a:t>
            </a:r>
          </a:p>
          <a:p>
            <a:pPr marL="742950" lvl="1" indent="-285750">
              <a:buFont typeface="Arial" panose="020B0604020202020204" pitchFamily="34" charset="0"/>
              <a:buChar char="•"/>
            </a:pPr>
            <a:endParaRPr lang="fr-CA" dirty="0" smtClean="0"/>
          </a:p>
          <a:p>
            <a:pPr marL="742950" lvl="1" indent="-285750">
              <a:buFont typeface="Arial" panose="020B0604020202020204" pitchFamily="34" charset="0"/>
              <a:buChar char="•"/>
            </a:pPr>
            <a:r>
              <a:rPr lang="fr-CA" dirty="0" smtClean="0"/>
              <a:t>les objectifs, les standards et la mise en </a:t>
            </a:r>
            <a:r>
              <a:rPr lang="fr-CA" dirty="0" err="1" smtClean="0"/>
              <a:t>oeuvre</a:t>
            </a:r>
            <a:r>
              <a:rPr lang="fr-CA" dirty="0" smtClean="0"/>
              <a:t> des programmes d’études établis par l’établissement (AEC), compte tenu des besoins qu’ils ont pour fonction de satisfaire.</a:t>
            </a:r>
            <a:endParaRPr lang="fr-CA" dirty="0"/>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4</a:t>
            </a:fld>
            <a:endParaRPr lang="fr-CA"/>
          </a:p>
        </p:txBody>
      </p:sp>
    </p:spTree>
    <p:extLst>
      <p:ext uri="{BB962C8B-B14F-4D97-AF65-F5344CB8AC3E}">
        <p14:creationId xmlns:p14="http://schemas.microsoft.com/office/powerpoint/2010/main" val="388224651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830997"/>
          </a:xfrm>
          <a:prstGeom prst="rect">
            <a:avLst/>
          </a:prstGeom>
          <a:solidFill>
            <a:schemeClr val="bg1"/>
          </a:solidFill>
        </p:spPr>
        <p:txBody>
          <a:bodyPr wrap="square" rtlCol="0">
            <a:spAutoFit/>
          </a:bodyPr>
          <a:lstStyle/>
          <a:p>
            <a:r>
              <a:rPr lang="fr-CA" sz="2400" b="1" dirty="0" smtClean="0"/>
              <a:t>L’assurance qualité dans le contexte</a:t>
            </a:r>
          </a:p>
          <a:p>
            <a:r>
              <a:rPr lang="fr-CA" sz="2400" b="1" dirty="0" smtClean="0"/>
              <a:t>de l’enseignement collégial québécois</a:t>
            </a:r>
            <a:endParaRPr lang="fr-CA" sz="2400" b="1" dirty="0"/>
          </a:p>
        </p:txBody>
      </p:sp>
      <p:sp>
        <p:nvSpPr>
          <p:cNvPr id="2" name="Rectangle 1"/>
          <p:cNvSpPr/>
          <p:nvPr>
            <p:custDataLst>
              <p:tags r:id="rId2"/>
            </p:custDataLst>
          </p:nvPr>
        </p:nvSpPr>
        <p:spPr>
          <a:xfrm>
            <a:off x="998606" y="1556792"/>
            <a:ext cx="6957770" cy="2585323"/>
          </a:xfrm>
          <a:prstGeom prst="rect">
            <a:avLst/>
          </a:prstGeom>
        </p:spPr>
        <p:txBody>
          <a:bodyPr wrap="square">
            <a:spAutoFit/>
          </a:bodyPr>
          <a:lstStyle/>
          <a:p>
            <a:r>
              <a:rPr lang="fr-CA" dirty="0" smtClean="0"/>
              <a:t>Le mandat de la CÉEC a été modifié en 2002 afin qu’il inclue l’évaluation de :</a:t>
            </a:r>
          </a:p>
          <a:p>
            <a:endParaRPr lang="fr-CA" dirty="0"/>
          </a:p>
          <a:p>
            <a:pPr marL="742950" lvl="1" indent="-285750">
              <a:buFont typeface="Arial" panose="020B0604020202020204" pitchFamily="34" charset="0"/>
              <a:buChar char="•"/>
            </a:pPr>
            <a:r>
              <a:rPr lang="fr-CA" dirty="0" smtClean="0"/>
              <a:t>la réalisation des activités reliées à leur mission éducative tant au regard de la planification administrative et pédagogique qu’au regard de l’enseignement et des divers services de soutien; dans le cas des cégeps, cette évaluation englobe celle de leur plan stratégique.</a:t>
            </a:r>
          </a:p>
          <a:p>
            <a:endParaRPr lang="fr-CA" dirty="0"/>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5</a:t>
            </a:fld>
            <a:endParaRPr lang="fr-CA"/>
          </a:p>
        </p:txBody>
      </p:sp>
    </p:spTree>
    <p:extLst>
      <p:ext uri="{BB962C8B-B14F-4D97-AF65-F5344CB8AC3E}">
        <p14:creationId xmlns:p14="http://schemas.microsoft.com/office/powerpoint/2010/main" val="341296967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830997"/>
          </a:xfrm>
          <a:prstGeom prst="rect">
            <a:avLst/>
          </a:prstGeom>
          <a:solidFill>
            <a:schemeClr val="bg1"/>
          </a:solidFill>
        </p:spPr>
        <p:txBody>
          <a:bodyPr wrap="square" rtlCol="0">
            <a:spAutoFit/>
          </a:bodyPr>
          <a:lstStyle/>
          <a:p>
            <a:r>
              <a:rPr lang="fr-CA" sz="2400" b="1" dirty="0" smtClean="0"/>
              <a:t>L’évaluation de l’efficacité des systèmes</a:t>
            </a:r>
          </a:p>
          <a:p>
            <a:r>
              <a:rPr lang="fr-CA" sz="2400" b="1" dirty="0" smtClean="0"/>
              <a:t>d’assurance qualité des collèges</a:t>
            </a:r>
            <a:endParaRPr lang="fr-CA" sz="2400" b="1" dirty="0"/>
          </a:p>
        </p:txBody>
      </p:sp>
      <p:sp>
        <p:nvSpPr>
          <p:cNvPr id="2" name="Rectangle 1"/>
          <p:cNvSpPr/>
          <p:nvPr>
            <p:custDataLst>
              <p:tags r:id="rId2"/>
            </p:custDataLst>
          </p:nvPr>
        </p:nvSpPr>
        <p:spPr>
          <a:xfrm>
            <a:off x="998606" y="1556792"/>
            <a:ext cx="6957770" cy="3508653"/>
          </a:xfrm>
          <a:prstGeom prst="rect">
            <a:avLst/>
          </a:prstGeom>
        </p:spPr>
        <p:txBody>
          <a:bodyPr wrap="square">
            <a:spAutoFit/>
          </a:bodyPr>
          <a:lstStyle/>
          <a:p>
            <a:r>
              <a:rPr lang="fr-CA" dirty="0" smtClean="0"/>
              <a:t>La CÉEC met en place une évaluation systémique et cyclique.</a:t>
            </a:r>
          </a:p>
          <a:p>
            <a:endParaRPr lang="fr-CA" dirty="0"/>
          </a:p>
          <a:p>
            <a:endParaRPr lang="fr-CA" dirty="0" smtClean="0"/>
          </a:p>
          <a:p>
            <a:r>
              <a:rPr lang="fr-CA" dirty="0" smtClean="0"/>
              <a:t>Les collèges devront s’inscrire dans un mode de gestion continue de la qualité. Ils sont appelés à définir leur système d’assurance qualité.</a:t>
            </a:r>
          </a:p>
          <a:p>
            <a:endParaRPr lang="fr-CA" dirty="0"/>
          </a:p>
          <a:p>
            <a:endParaRPr lang="fr-CA" dirty="0" smtClean="0"/>
          </a:p>
          <a:p>
            <a:r>
              <a:rPr lang="fr-CA" dirty="0" smtClean="0"/>
              <a:t>« Pour ce faire, un souci particulier doit être accordé à la mise en place d’un </a:t>
            </a:r>
            <a:r>
              <a:rPr lang="fr-CA" sz="2400" b="1" dirty="0" smtClean="0">
                <a:solidFill>
                  <a:schemeClr val="accent1">
                    <a:lumMod val="75000"/>
                  </a:schemeClr>
                </a:solidFill>
              </a:rPr>
              <a:t>système d’information institutionnel </a:t>
            </a:r>
            <a:r>
              <a:rPr lang="fr-CA" dirty="0" smtClean="0"/>
              <a:t>permettant de recueillir de l’information sur l’efficacité du système d’assurance qualité et d’en témoigner » (p.11)</a:t>
            </a:r>
          </a:p>
          <a:p>
            <a:endParaRPr lang="fr-CA" dirty="0"/>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6</a:t>
            </a:fld>
            <a:endParaRPr lang="fr-CA"/>
          </a:p>
        </p:txBody>
      </p:sp>
    </p:spTree>
    <p:extLst>
      <p:ext uri="{BB962C8B-B14F-4D97-AF65-F5344CB8AC3E}">
        <p14:creationId xmlns:p14="http://schemas.microsoft.com/office/powerpoint/2010/main" val="196461906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830997"/>
          </a:xfrm>
          <a:prstGeom prst="rect">
            <a:avLst/>
          </a:prstGeom>
          <a:solidFill>
            <a:schemeClr val="bg1"/>
          </a:solidFill>
        </p:spPr>
        <p:txBody>
          <a:bodyPr wrap="square" rtlCol="0">
            <a:spAutoFit/>
          </a:bodyPr>
          <a:lstStyle/>
          <a:p>
            <a:r>
              <a:rPr lang="fr-CA" sz="2400" b="1" dirty="0" smtClean="0"/>
              <a:t>L’évaluation de l’efficacité des systèmes</a:t>
            </a:r>
          </a:p>
          <a:p>
            <a:r>
              <a:rPr lang="fr-CA" sz="2400" b="1" dirty="0" smtClean="0"/>
              <a:t>d’assurance qualité des collèges</a:t>
            </a:r>
            <a:endParaRPr lang="fr-CA" sz="2400" b="1" dirty="0"/>
          </a:p>
        </p:txBody>
      </p:sp>
      <p:sp>
        <p:nvSpPr>
          <p:cNvPr id="2" name="Rectangle 1"/>
          <p:cNvSpPr/>
          <p:nvPr>
            <p:custDataLst>
              <p:tags r:id="rId2"/>
            </p:custDataLst>
          </p:nvPr>
        </p:nvSpPr>
        <p:spPr>
          <a:xfrm>
            <a:off x="998606" y="1556792"/>
            <a:ext cx="6957770" cy="3693319"/>
          </a:xfrm>
          <a:prstGeom prst="rect">
            <a:avLst/>
          </a:prstGeom>
        </p:spPr>
        <p:txBody>
          <a:bodyPr wrap="square">
            <a:spAutoFit/>
          </a:bodyPr>
          <a:lstStyle/>
          <a:p>
            <a:r>
              <a:rPr lang="fr-CA" b="1" dirty="0" smtClean="0"/>
              <a:t>Fondements conceptuels</a:t>
            </a:r>
          </a:p>
          <a:p>
            <a:endParaRPr lang="fr-CA" dirty="0"/>
          </a:p>
          <a:p>
            <a:r>
              <a:rPr lang="fr-CA" dirty="0" smtClean="0"/>
              <a:t>La </a:t>
            </a:r>
            <a:r>
              <a:rPr lang="fr-CA" dirty="0"/>
              <a:t>Commission retient la conception de la </a:t>
            </a:r>
            <a:r>
              <a:rPr lang="fr-CA" b="1" dirty="0"/>
              <a:t>qualité </a:t>
            </a:r>
            <a:r>
              <a:rPr lang="fr-CA" dirty="0"/>
              <a:t>en </a:t>
            </a:r>
            <a:r>
              <a:rPr lang="fr-CA" dirty="0" smtClean="0"/>
              <a:t>tant qu’adéquation </a:t>
            </a:r>
            <a:r>
              <a:rPr lang="fr-CA" dirty="0"/>
              <a:t>aux objectifs, c’est-à-dire la capacité pour un établissement d’atteindre </a:t>
            </a:r>
            <a:r>
              <a:rPr lang="fr-CA" dirty="0" smtClean="0"/>
              <a:t>ses objectifs </a:t>
            </a:r>
            <a:r>
              <a:rPr lang="fr-CA" dirty="0"/>
              <a:t>et de réaliser sa mission</a:t>
            </a:r>
            <a:r>
              <a:rPr lang="fr-CA" dirty="0" smtClean="0"/>
              <a:t>.</a:t>
            </a:r>
          </a:p>
          <a:p>
            <a:endParaRPr lang="fr-CA" dirty="0"/>
          </a:p>
          <a:p>
            <a:r>
              <a:rPr lang="fr-CA" dirty="0"/>
              <a:t>Un </a:t>
            </a:r>
            <a:r>
              <a:rPr lang="fr-CA" b="1" dirty="0"/>
              <a:t>système d’assurance qualité </a:t>
            </a:r>
            <a:r>
              <a:rPr lang="fr-CA" dirty="0"/>
              <a:t>consiste pour sa part en l’organisation structurée </a:t>
            </a:r>
            <a:r>
              <a:rPr lang="fr-CA" dirty="0" smtClean="0"/>
              <a:t>et dynamique </a:t>
            </a:r>
            <a:r>
              <a:rPr lang="fr-CA" dirty="0"/>
              <a:t>des différents mécanismes d’assurance qualité, incluant un système </a:t>
            </a:r>
            <a:r>
              <a:rPr lang="fr-CA" dirty="0" smtClean="0"/>
              <a:t>d’information, mis </a:t>
            </a:r>
            <a:r>
              <a:rPr lang="fr-CA" dirty="0"/>
              <a:t>en place par un établissement en vue d’assurer l’amélioration </a:t>
            </a:r>
            <a:r>
              <a:rPr lang="fr-CA" dirty="0" smtClean="0"/>
              <a:t>continue de </a:t>
            </a:r>
            <a:r>
              <a:rPr lang="fr-CA" dirty="0"/>
              <a:t>la qualité, et d’en témoigner</a:t>
            </a:r>
            <a:r>
              <a:rPr lang="fr-CA" dirty="0" smtClean="0"/>
              <a:t>.</a:t>
            </a:r>
          </a:p>
          <a:p>
            <a:endParaRPr lang="fr-CA" dirty="0"/>
          </a:p>
          <a:p>
            <a:r>
              <a:rPr lang="fr-CA" dirty="0" smtClean="0"/>
              <a:t>L’</a:t>
            </a:r>
            <a:r>
              <a:rPr lang="fr-CA" b="1" dirty="0" smtClean="0"/>
              <a:t>efficacité </a:t>
            </a:r>
            <a:r>
              <a:rPr lang="fr-CA" b="1" dirty="0"/>
              <a:t>du système d’assurance qualité </a:t>
            </a:r>
            <a:r>
              <a:rPr lang="fr-CA" dirty="0"/>
              <a:t>désigne la capacité du système </a:t>
            </a:r>
            <a:r>
              <a:rPr lang="fr-CA" dirty="0" smtClean="0"/>
              <a:t>à garantir </a:t>
            </a:r>
            <a:r>
              <a:rPr lang="fr-CA" dirty="0"/>
              <a:t>l’amélioration continue de la qualité.</a:t>
            </a:r>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7</a:t>
            </a:fld>
            <a:endParaRPr lang="fr-CA"/>
          </a:p>
        </p:txBody>
      </p:sp>
    </p:spTree>
    <p:extLst>
      <p:ext uri="{BB962C8B-B14F-4D97-AF65-F5344CB8AC3E}">
        <p14:creationId xmlns:p14="http://schemas.microsoft.com/office/powerpoint/2010/main" val="25550220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830997"/>
          </a:xfrm>
          <a:prstGeom prst="rect">
            <a:avLst/>
          </a:prstGeom>
          <a:solidFill>
            <a:schemeClr val="bg1"/>
          </a:solidFill>
        </p:spPr>
        <p:txBody>
          <a:bodyPr wrap="square" rtlCol="0">
            <a:spAutoFit/>
          </a:bodyPr>
          <a:lstStyle/>
          <a:p>
            <a:r>
              <a:rPr lang="fr-CA" sz="2400" b="1" dirty="0" smtClean="0"/>
              <a:t>L’évaluation de l’efficacité des systèmes</a:t>
            </a:r>
          </a:p>
          <a:p>
            <a:r>
              <a:rPr lang="fr-CA" sz="2400" b="1" dirty="0" smtClean="0"/>
              <a:t>d’assurance qualité des collèges</a:t>
            </a:r>
            <a:endParaRPr lang="fr-CA" sz="2400" b="1" dirty="0"/>
          </a:p>
        </p:txBody>
      </p:sp>
      <p:sp>
        <p:nvSpPr>
          <p:cNvPr id="2" name="Rectangle 1"/>
          <p:cNvSpPr/>
          <p:nvPr>
            <p:custDataLst>
              <p:tags r:id="rId2"/>
            </p:custDataLst>
          </p:nvPr>
        </p:nvSpPr>
        <p:spPr>
          <a:xfrm>
            <a:off x="998606" y="1556792"/>
            <a:ext cx="6957770" cy="3416320"/>
          </a:xfrm>
          <a:prstGeom prst="rect">
            <a:avLst/>
          </a:prstGeom>
        </p:spPr>
        <p:txBody>
          <a:bodyPr wrap="square">
            <a:spAutoFit/>
          </a:bodyPr>
          <a:lstStyle/>
          <a:p>
            <a:r>
              <a:rPr lang="fr-CA" b="1" dirty="0" smtClean="0"/>
              <a:t>Approche d’évaluation retenue</a:t>
            </a:r>
          </a:p>
          <a:p>
            <a:endParaRPr lang="fr-CA" dirty="0"/>
          </a:p>
          <a:p>
            <a:r>
              <a:rPr lang="fr-CA" dirty="0"/>
              <a:t>L’approche d’évaluation retenue par la Commission prend </a:t>
            </a:r>
            <a:r>
              <a:rPr lang="fr-CA" dirty="0" smtClean="0"/>
              <a:t>la forme </a:t>
            </a:r>
            <a:r>
              <a:rPr lang="fr-CA" dirty="0"/>
              <a:t>d’un audit qui évalue l’efficacité du système </a:t>
            </a:r>
            <a:r>
              <a:rPr lang="fr-CA" dirty="0" smtClean="0"/>
              <a:t>d’assurance qualité </a:t>
            </a:r>
            <a:r>
              <a:rPr lang="fr-CA" dirty="0"/>
              <a:t>de chaque collège à partir de critères </a:t>
            </a:r>
            <a:r>
              <a:rPr lang="fr-CA" dirty="0" smtClean="0"/>
              <a:t>convenus et </a:t>
            </a:r>
            <a:r>
              <a:rPr lang="fr-CA" dirty="0"/>
              <a:t>prédéfinis</a:t>
            </a:r>
            <a:r>
              <a:rPr lang="fr-CA" dirty="0" smtClean="0"/>
              <a:t>.</a:t>
            </a:r>
          </a:p>
          <a:p>
            <a:endParaRPr lang="fr-CA" dirty="0"/>
          </a:p>
          <a:p>
            <a:r>
              <a:rPr lang="fr-CA" dirty="0" smtClean="0"/>
              <a:t>Ainsi, chaque </a:t>
            </a:r>
            <a:r>
              <a:rPr lang="fr-CA" dirty="0"/>
              <a:t>établissement reçoit la visite de la Commission </a:t>
            </a:r>
            <a:r>
              <a:rPr lang="fr-CA" dirty="0" smtClean="0"/>
              <a:t>aux cinq </a:t>
            </a:r>
            <a:r>
              <a:rPr lang="fr-CA" dirty="0"/>
              <a:t>ans en fonction d’une planification établie en début de cycle. </a:t>
            </a:r>
            <a:endParaRPr lang="fr-CA" dirty="0" smtClean="0"/>
          </a:p>
          <a:p>
            <a:endParaRPr lang="fr-CA" dirty="0"/>
          </a:p>
          <a:p>
            <a:r>
              <a:rPr lang="fr-CA" dirty="0" smtClean="0"/>
              <a:t>À </a:t>
            </a:r>
            <a:r>
              <a:rPr lang="fr-CA" dirty="0"/>
              <a:t>la suite de la </a:t>
            </a:r>
            <a:r>
              <a:rPr lang="fr-CA" dirty="0" smtClean="0"/>
              <a:t>visite d’audit</a:t>
            </a:r>
            <a:r>
              <a:rPr lang="fr-CA" dirty="0"/>
              <a:t>, un suivi des recommandations doit être réalisé par l’établissement, le </a:t>
            </a:r>
            <a:r>
              <a:rPr lang="fr-CA" dirty="0" smtClean="0"/>
              <a:t>cas échéant</a:t>
            </a:r>
            <a:r>
              <a:rPr lang="fr-CA" dirty="0"/>
              <a:t>, à un moment convenu avec la </a:t>
            </a:r>
            <a:r>
              <a:rPr lang="fr-CA" dirty="0" smtClean="0"/>
              <a:t>Commission.</a:t>
            </a:r>
            <a:endParaRPr lang="fr-CA" dirty="0"/>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8</a:t>
            </a:fld>
            <a:endParaRPr lang="fr-CA"/>
          </a:p>
        </p:txBody>
      </p:sp>
    </p:spTree>
    <p:extLst>
      <p:ext uri="{BB962C8B-B14F-4D97-AF65-F5344CB8AC3E}">
        <p14:creationId xmlns:p14="http://schemas.microsoft.com/office/powerpoint/2010/main" val="404329323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830997"/>
          </a:xfrm>
          <a:prstGeom prst="rect">
            <a:avLst/>
          </a:prstGeom>
          <a:solidFill>
            <a:schemeClr val="bg1"/>
          </a:solidFill>
        </p:spPr>
        <p:txBody>
          <a:bodyPr wrap="square" rtlCol="0">
            <a:spAutoFit/>
          </a:bodyPr>
          <a:lstStyle/>
          <a:p>
            <a:r>
              <a:rPr lang="fr-CA" sz="2400" b="1" dirty="0" smtClean="0"/>
              <a:t>L’audit des systèmes d’assurance</a:t>
            </a:r>
          </a:p>
          <a:p>
            <a:r>
              <a:rPr lang="fr-CA" sz="2400" b="1" dirty="0" smtClean="0"/>
              <a:t>qualité des collèges</a:t>
            </a:r>
            <a:endParaRPr lang="fr-CA" sz="2400" b="1" dirty="0"/>
          </a:p>
        </p:txBody>
      </p:sp>
      <p:sp>
        <p:nvSpPr>
          <p:cNvPr id="2" name="Rectangle 1"/>
          <p:cNvSpPr/>
          <p:nvPr>
            <p:custDataLst>
              <p:tags r:id="rId2"/>
            </p:custDataLst>
          </p:nvPr>
        </p:nvSpPr>
        <p:spPr>
          <a:xfrm>
            <a:off x="998606" y="1556792"/>
            <a:ext cx="6957770" cy="2308324"/>
          </a:xfrm>
          <a:prstGeom prst="rect">
            <a:avLst/>
          </a:prstGeom>
        </p:spPr>
        <p:txBody>
          <a:bodyPr wrap="square">
            <a:spAutoFit/>
          </a:bodyPr>
          <a:lstStyle/>
          <a:p>
            <a:r>
              <a:rPr lang="fr-CA" dirty="0"/>
              <a:t>Le processus d’audit adopté par la Commission examine l’efficacité du système </a:t>
            </a:r>
            <a:r>
              <a:rPr lang="fr-CA" dirty="0" smtClean="0"/>
              <a:t>d’assurance qualité </a:t>
            </a:r>
            <a:r>
              <a:rPr lang="fr-CA" dirty="0"/>
              <a:t>de l’établissement en s’appuyant sur la démarche d’autoévaluation </a:t>
            </a:r>
            <a:r>
              <a:rPr lang="fr-CA" dirty="0" smtClean="0"/>
              <a:t>du collège </a:t>
            </a:r>
            <a:r>
              <a:rPr lang="fr-CA" dirty="0"/>
              <a:t>et le rapport qu’il a produit. </a:t>
            </a:r>
            <a:endParaRPr lang="fr-CA" dirty="0" smtClean="0"/>
          </a:p>
          <a:p>
            <a:endParaRPr lang="fr-CA" dirty="0"/>
          </a:p>
          <a:p>
            <a:endParaRPr lang="fr-CA" dirty="0" smtClean="0"/>
          </a:p>
          <a:p>
            <a:r>
              <a:rPr lang="fr-CA" dirty="0" smtClean="0"/>
              <a:t>La </a:t>
            </a:r>
            <a:r>
              <a:rPr lang="fr-CA" dirty="0"/>
              <a:t>Commission circonscrit le système </a:t>
            </a:r>
            <a:r>
              <a:rPr lang="fr-CA" dirty="0" smtClean="0"/>
              <a:t>d’assurance qualité </a:t>
            </a:r>
            <a:r>
              <a:rPr lang="fr-CA" dirty="0"/>
              <a:t>soumis à l’audit, définit les critères utilisés et précise les jugements posés </a:t>
            </a:r>
            <a:r>
              <a:rPr lang="fr-CA" dirty="0" smtClean="0"/>
              <a:t>au terme </a:t>
            </a:r>
            <a:r>
              <a:rPr lang="fr-CA" dirty="0"/>
              <a:t>de l’audit.</a:t>
            </a:r>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9</a:t>
            </a:fld>
            <a:endParaRPr lang="fr-CA"/>
          </a:p>
        </p:txBody>
      </p:sp>
    </p:spTree>
    <p:extLst>
      <p:ext uri="{BB962C8B-B14F-4D97-AF65-F5344CB8AC3E}">
        <p14:creationId xmlns:p14="http://schemas.microsoft.com/office/powerpoint/2010/main" val="364576873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830997"/>
          </a:xfrm>
          <a:prstGeom prst="rect">
            <a:avLst/>
          </a:prstGeom>
          <a:solidFill>
            <a:schemeClr val="bg1"/>
          </a:solidFill>
        </p:spPr>
        <p:txBody>
          <a:bodyPr wrap="square" rtlCol="0">
            <a:spAutoFit/>
          </a:bodyPr>
          <a:lstStyle/>
          <a:p>
            <a:r>
              <a:rPr lang="fr-CA" sz="2400" b="1" dirty="0" smtClean="0"/>
              <a:t>L’audit des systèmes d’assurance</a:t>
            </a:r>
          </a:p>
          <a:p>
            <a:r>
              <a:rPr lang="fr-CA" sz="2400" b="1" dirty="0" smtClean="0"/>
              <a:t>qualité des collèges</a:t>
            </a:r>
            <a:endParaRPr lang="fr-CA" sz="2400" b="1" dirty="0"/>
          </a:p>
        </p:txBody>
      </p:sp>
      <p:sp>
        <p:nvSpPr>
          <p:cNvPr id="2" name="Rectangle 1"/>
          <p:cNvSpPr/>
          <p:nvPr>
            <p:custDataLst>
              <p:tags r:id="rId2"/>
            </p:custDataLst>
          </p:nvPr>
        </p:nvSpPr>
        <p:spPr>
          <a:xfrm>
            <a:off x="998606" y="1556792"/>
            <a:ext cx="6957770" cy="3600986"/>
          </a:xfrm>
          <a:prstGeom prst="rect">
            <a:avLst/>
          </a:prstGeom>
        </p:spPr>
        <p:txBody>
          <a:bodyPr wrap="square">
            <a:spAutoFit/>
          </a:bodyPr>
          <a:lstStyle/>
          <a:p>
            <a:r>
              <a:rPr lang="fr-CA" dirty="0" smtClean="0"/>
              <a:t>Dans le cadre de l’audit, la CÉEC examine l’efficacité des mécanismes qui veillent à assurer la qualité :</a:t>
            </a:r>
          </a:p>
          <a:p>
            <a:endParaRPr lang="fr-CA" dirty="0" smtClean="0"/>
          </a:p>
          <a:p>
            <a:pPr marL="742950" lvl="1" indent="-285750">
              <a:spcAft>
                <a:spcPts val="1200"/>
              </a:spcAft>
              <a:buFont typeface="Arial" panose="020B0604020202020204" pitchFamily="34" charset="0"/>
              <a:buChar char="•"/>
            </a:pPr>
            <a:r>
              <a:rPr lang="fr-CA" dirty="0"/>
              <a:t>des programmes d’études;</a:t>
            </a:r>
          </a:p>
          <a:p>
            <a:pPr marL="742950" lvl="1" indent="-285750">
              <a:spcAft>
                <a:spcPts val="1200"/>
              </a:spcAft>
              <a:buFont typeface="Arial" panose="020B0604020202020204" pitchFamily="34" charset="0"/>
              <a:buChar char="•"/>
            </a:pPr>
            <a:r>
              <a:rPr lang="fr-CA" dirty="0"/>
              <a:t>de l’évaluation des apprentissages;</a:t>
            </a:r>
          </a:p>
          <a:p>
            <a:pPr marL="742950" lvl="1" indent="-285750">
              <a:spcAft>
                <a:spcPts val="1200"/>
              </a:spcAft>
              <a:buFont typeface="Arial" panose="020B0604020202020204" pitchFamily="34" charset="0"/>
              <a:buChar char="•"/>
            </a:pPr>
            <a:r>
              <a:rPr lang="fr-CA" dirty="0"/>
              <a:t>de la planification stratégique </a:t>
            </a:r>
            <a:r>
              <a:rPr lang="fr-CA" sz="2000" b="1" dirty="0">
                <a:solidFill>
                  <a:schemeClr val="accent1">
                    <a:lumMod val="75000"/>
                  </a:schemeClr>
                </a:solidFill>
              </a:rPr>
              <a:t>dans un contexte </a:t>
            </a:r>
            <a:r>
              <a:rPr lang="fr-CA" sz="2000" b="1" dirty="0" smtClean="0">
                <a:solidFill>
                  <a:schemeClr val="accent1">
                    <a:lumMod val="75000"/>
                  </a:schemeClr>
                </a:solidFill>
              </a:rPr>
              <a:t>de gestion </a:t>
            </a:r>
            <a:r>
              <a:rPr lang="fr-CA" sz="2000" b="1" dirty="0">
                <a:solidFill>
                  <a:schemeClr val="accent1">
                    <a:lumMod val="75000"/>
                  </a:schemeClr>
                </a:solidFill>
              </a:rPr>
              <a:t>axée sur les résultats</a:t>
            </a:r>
            <a:r>
              <a:rPr lang="fr-CA" dirty="0"/>
              <a:t>;</a:t>
            </a:r>
          </a:p>
          <a:p>
            <a:pPr marL="742950" lvl="1" indent="-285750">
              <a:spcAft>
                <a:spcPts val="1200"/>
              </a:spcAft>
              <a:buFont typeface="Arial" panose="020B0604020202020204" pitchFamily="34" charset="0"/>
              <a:buChar char="•"/>
            </a:pPr>
            <a:r>
              <a:rPr lang="fr-CA" dirty="0"/>
              <a:t>de la planification liée à la réussite </a:t>
            </a:r>
            <a:r>
              <a:rPr lang="fr-CA" sz="2000" b="1" dirty="0">
                <a:solidFill>
                  <a:schemeClr val="accent1">
                    <a:lumMod val="75000"/>
                  </a:schemeClr>
                </a:solidFill>
              </a:rPr>
              <a:t>dans un </a:t>
            </a:r>
            <a:r>
              <a:rPr lang="fr-CA" sz="2000" b="1" dirty="0" smtClean="0">
                <a:solidFill>
                  <a:schemeClr val="accent1">
                    <a:lumMod val="75000"/>
                  </a:schemeClr>
                </a:solidFill>
              </a:rPr>
              <a:t>contexte de </a:t>
            </a:r>
            <a:r>
              <a:rPr lang="fr-CA" sz="2000" b="1" dirty="0">
                <a:solidFill>
                  <a:schemeClr val="accent1">
                    <a:lumMod val="75000"/>
                  </a:schemeClr>
                </a:solidFill>
              </a:rPr>
              <a:t>gestion axée sur les résultats</a:t>
            </a:r>
            <a:r>
              <a:rPr lang="fr-CA" dirty="0"/>
              <a:t>.</a:t>
            </a:r>
          </a:p>
          <a:p>
            <a:pPr>
              <a:spcAft>
                <a:spcPts val="1200"/>
              </a:spcAft>
            </a:pPr>
            <a:endParaRPr lang="fr-CA" dirty="0"/>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10</a:t>
            </a:fld>
            <a:endParaRPr lang="fr-CA"/>
          </a:p>
        </p:txBody>
      </p:sp>
    </p:spTree>
    <p:extLst>
      <p:ext uri="{BB962C8B-B14F-4D97-AF65-F5344CB8AC3E}">
        <p14:creationId xmlns:p14="http://schemas.microsoft.com/office/powerpoint/2010/main" val="400892578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custDataLst>
              <p:tags r:id="rId1"/>
            </p:custDataLst>
          </p:nvPr>
        </p:nvPicPr>
        <p:blipFill>
          <a:blip r:embed="rId6">
            <a:extLst>
              <a:ext uri="{28A0092B-C50C-407E-A947-70E740481C1C}">
                <a14:useLocalDpi xmlns:a14="http://schemas.microsoft.com/office/drawing/2010/main" val="0"/>
              </a:ext>
            </a:extLst>
          </a:blip>
          <a:srcRect/>
          <a:stretch>
            <a:fillRect/>
          </a:stretch>
        </p:blipFill>
        <p:spPr bwMode="auto">
          <a:xfrm>
            <a:off x="971601" y="1167884"/>
            <a:ext cx="6120680" cy="50938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custDataLst>
              <p:tags r:id="rId2"/>
            </p:custDataLst>
          </p:nvPr>
        </p:nvSpPr>
        <p:spPr>
          <a:xfrm>
            <a:off x="269022" y="404664"/>
            <a:ext cx="6031169" cy="830997"/>
          </a:xfrm>
          <a:prstGeom prst="rect">
            <a:avLst/>
          </a:prstGeom>
          <a:solidFill>
            <a:schemeClr val="bg1"/>
          </a:solidFill>
        </p:spPr>
        <p:txBody>
          <a:bodyPr wrap="square" rtlCol="0">
            <a:spAutoFit/>
          </a:bodyPr>
          <a:lstStyle/>
          <a:p>
            <a:r>
              <a:rPr lang="fr-CA" sz="2400" b="1" dirty="0" smtClean="0"/>
              <a:t>L’audit des systèmes d’assurance</a:t>
            </a:r>
          </a:p>
          <a:p>
            <a:r>
              <a:rPr lang="fr-CA" sz="2400" b="1" dirty="0" smtClean="0"/>
              <a:t>qualité des collèges</a:t>
            </a:r>
            <a:endParaRPr lang="fr-CA" sz="2400" b="1" dirty="0"/>
          </a:p>
        </p:txBody>
      </p:sp>
      <p:sp>
        <p:nvSpPr>
          <p:cNvPr id="2" name="Espace réservé du pied de page 1"/>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3" name="Espace réservé du numéro de diapositive 2"/>
          <p:cNvSpPr>
            <a:spLocks noGrp="1"/>
          </p:cNvSpPr>
          <p:nvPr>
            <p:ph type="sldNum" sz="quarter" idx="12"/>
            <p:custDataLst>
              <p:tags r:id="rId4"/>
            </p:custDataLst>
          </p:nvPr>
        </p:nvSpPr>
        <p:spPr/>
        <p:txBody>
          <a:bodyPr/>
          <a:lstStyle/>
          <a:p>
            <a:fld id="{2F82DBE6-8B62-47E7-8FC6-D5CCD7ED308D}" type="slidenum">
              <a:rPr lang="fr-CA" smtClean="0"/>
              <a:t>11</a:t>
            </a:fld>
            <a:endParaRPr lang="fr-CA"/>
          </a:p>
        </p:txBody>
      </p:sp>
    </p:spTree>
    <p:extLst>
      <p:ext uri="{BB962C8B-B14F-4D97-AF65-F5344CB8AC3E}">
        <p14:creationId xmlns:p14="http://schemas.microsoft.com/office/powerpoint/2010/main" val="55520604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830997"/>
          </a:xfrm>
          <a:prstGeom prst="rect">
            <a:avLst/>
          </a:prstGeom>
          <a:solidFill>
            <a:schemeClr val="bg1"/>
          </a:solidFill>
        </p:spPr>
        <p:txBody>
          <a:bodyPr wrap="square" rtlCol="0">
            <a:spAutoFit/>
          </a:bodyPr>
          <a:lstStyle/>
          <a:p>
            <a:r>
              <a:rPr lang="fr-CA" sz="2400" b="1" dirty="0" smtClean="0"/>
              <a:t>L’audit des systèmes d’assurance</a:t>
            </a:r>
          </a:p>
          <a:p>
            <a:r>
              <a:rPr lang="fr-CA" sz="2400" b="1" dirty="0" smtClean="0"/>
              <a:t>qualité des collèges</a:t>
            </a:r>
            <a:endParaRPr lang="fr-CA" sz="2400" b="1" dirty="0"/>
          </a:p>
        </p:txBody>
      </p:sp>
      <p:sp>
        <p:nvSpPr>
          <p:cNvPr id="2" name="Rectangle 1"/>
          <p:cNvSpPr/>
          <p:nvPr>
            <p:custDataLst>
              <p:tags r:id="rId2"/>
            </p:custDataLst>
          </p:nvPr>
        </p:nvSpPr>
        <p:spPr>
          <a:xfrm>
            <a:off x="998606" y="1556792"/>
            <a:ext cx="6957770" cy="3970318"/>
          </a:xfrm>
          <a:prstGeom prst="rect">
            <a:avLst/>
          </a:prstGeom>
        </p:spPr>
        <p:txBody>
          <a:bodyPr wrap="square">
            <a:spAutoFit/>
          </a:bodyPr>
          <a:lstStyle/>
          <a:p>
            <a:r>
              <a:rPr lang="fr-CA" dirty="0" smtClean="0"/>
              <a:t>Un </a:t>
            </a:r>
            <a:r>
              <a:rPr lang="fr-CA" b="1" dirty="0"/>
              <a:t>mécanisme </a:t>
            </a:r>
            <a:r>
              <a:rPr lang="fr-CA" b="1" dirty="0" smtClean="0"/>
              <a:t>d’assurance qualité </a:t>
            </a:r>
            <a:r>
              <a:rPr lang="fr-CA" dirty="0"/>
              <a:t>possède un caractère obligatoire et orientant du point de vue institutionnel. </a:t>
            </a:r>
            <a:r>
              <a:rPr lang="fr-CA" dirty="0" smtClean="0"/>
              <a:t>Il peut </a:t>
            </a:r>
            <a:r>
              <a:rPr lang="fr-CA" dirty="0"/>
              <a:t>s’agir de politiques, de plans, de règlements ou </a:t>
            </a:r>
            <a:r>
              <a:rPr lang="fr-CA" dirty="0" smtClean="0"/>
              <a:t>de pratiques </a:t>
            </a:r>
            <a:r>
              <a:rPr lang="fr-CA" dirty="0"/>
              <a:t>établies et documentées</a:t>
            </a:r>
            <a:r>
              <a:rPr lang="fr-CA" dirty="0" smtClean="0"/>
              <a:t>.</a:t>
            </a:r>
          </a:p>
          <a:p>
            <a:endParaRPr lang="fr-CA" dirty="0"/>
          </a:p>
          <a:p>
            <a:endParaRPr lang="fr-CA" dirty="0" smtClean="0"/>
          </a:p>
          <a:p>
            <a:r>
              <a:rPr lang="fr-CA" dirty="0" smtClean="0"/>
              <a:t>Le </a:t>
            </a:r>
            <a:r>
              <a:rPr lang="fr-CA" b="1" dirty="0"/>
              <a:t>système d’information </a:t>
            </a:r>
            <a:r>
              <a:rPr lang="fr-CA" dirty="0"/>
              <a:t>se </a:t>
            </a:r>
            <a:r>
              <a:rPr lang="fr-CA" dirty="0" smtClean="0"/>
              <a:t>définit comme </a:t>
            </a:r>
            <a:r>
              <a:rPr lang="fr-CA" dirty="0"/>
              <a:t>un outil institutionnel de gestion de la </a:t>
            </a:r>
            <a:r>
              <a:rPr lang="fr-CA" dirty="0" smtClean="0"/>
              <a:t>qualité permettant </a:t>
            </a:r>
            <a:r>
              <a:rPr lang="fr-CA" dirty="0"/>
              <a:t>de recueillir les informations nécessaires </a:t>
            </a:r>
            <a:r>
              <a:rPr lang="fr-CA" dirty="0" smtClean="0"/>
              <a:t>pour soutenir </a:t>
            </a:r>
            <a:r>
              <a:rPr lang="fr-CA" dirty="0"/>
              <a:t>la prise de décision et assurer une gestion </a:t>
            </a:r>
            <a:r>
              <a:rPr lang="fr-CA" dirty="0" smtClean="0"/>
              <a:t>efficace de </a:t>
            </a:r>
            <a:r>
              <a:rPr lang="fr-CA" dirty="0"/>
              <a:t>la qualité. </a:t>
            </a:r>
            <a:endParaRPr lang="fr-CA" dirty="0" smtClean="0"/>
          </a:p>
          <a:p>
            <a:r>
              <a:rPr lang="fr-CA" dirty="0" smtClean="0"/>
              <a:t>Dans </a:t>
            </a:r>
            <a:r>
              <a:rPr lang="fr-CA" dirty="0"/>
              <a:t>le cadre de l’audit, il sert également </a:t>
            </a:r>
            <a:r>
              <a:rPr lang="fr-CA" dirty="0" smtClean="0"/>
              <a:t>de base </a:t>
            </a:r>
            <a:r>
              <a:rPr lang="fr-CA" dirty="0"/>
              <a:t>d’information pour documenter la réflexion du </a:t>
            </a:r>
            <a:r>
              <a:rPr lang="fr-CA" dirty="0" smtClean="0"/>
              <a:t>collège sur </a:t>
            </a:r>
            <a:r>
              <a:rPr lang="fr-CA" dirty="0"/>
              <a:t>l’efficacité des mécanismes d’assurance qualité en </a:t>
            </a:r>
            <a:r>
              <a:rPr lang="fr-CA" dirty="0" smtClean="0"/>
              <a:t>vue de </a:t>
            </a:r>
            <a:r>
              <a:rPr lang="fr-CA" dirty="0"/>
              <a:t>soutenir la démonstration qu’il en fait dans le </a:t>
            </a:r>
            <a:r>
              <a:rPr lang="fr-CA" dirty="0" smtClean="0"/>
              <a:t>rapport d’autoévaluation</a:t>
            </a:r>
            <a:r>
              <a:rPr lang="fr-CA" dirty="0"/>
              <a:t>.</a:t>
            </a:r>
            <a:endParaRPr lang="fr-CA" dirty="0" smtClean="0"/>
          </a:p>
          <a:p>
            <a:pPr>
              <a:spcAft>
                <a:spcPts val="1200"/>
              </a:spcAft>
            </a:pPr>
            <a:endParaRPr lang="fr-CA" dirty="0"/>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12</a:t>
            </a:fld>
            <a:endParaRPr lang="fr-CA"/>
          </a:p>
        </p:txBody>
      </p:sp>
    </p:spTree>
    <p:extLst>
      <p:ext uri="{BB962C8B-B14F-4D97-AF65-F5344CB8AC3E}">
        <p14:creationId xmlns:p14="http://schemas.microsoft.com/office/powerpoint/2010/main" val="300381971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830997"/>
          </a:xfrm>
          <a:prstGeom prst="rect">
            <a:avLst/>
          </a:prstGeom>
          <a:solidFill>
            <a:schemeClr val="bg1"/>
          </a:solidFill>
        </p:spPr>
        <p:txBody>
          <a:bodyPr wrap="square" rtlCol="0">
            <a:spAutoFit/>
          </a:bodyPr>
          <a:lstStyle/>
          <a:p>
            <a:r>
              <a:rPr lang="fr-CA" sz="2400" b="1" dirty="0" smtClean="0"/>
              <a:t>L’audit des systèmes d’assurance</a:t>
            </a:r>
          </a:p>
          <a:p>
            <a:r>
              <a:rPr lang="fr-CA" sz="2400" b="1" dirty="0" smtClean="0"/>
              <a:t>qualité des collèges</a:t>
            </a:r>
            <a:endParaRPr lang="fr-CA" sz="2400" b="1" dirty="0"/>
          </a:p>
        </p:txBody>
      </p:sp>
      <p:sp>
        <p:nvSpPr>
          <p:cNvPr id="2" name="Rectangle 1"/>
          <p:cNvSpPr/>
          <p:nvPr>
            <p:custDataLst>
              <p:tags r:id="rId2"/>
            </p:custDataLst>
          </p:nvPr>
        </p:nvSpPr>
        <p:spPr>
          <a:xfrm>
            <a:off x="998606" y="1556792"/>
            <a:ext cx="6957770" cy="2308324"/>
          </a:xfrm>
          <a:prstGeom prst="rect">
            <a:avLst/>
          </a:prstGeom>
        </p:spPr>
        <p:txBody>
          <a:bodyPr wrap="square">
            <a:spAutoFit/>
          </a:bodyPr>
          <a:lstStyle/>
          <a:p>
            <a:r>
              <a:rPr lang="fr-CA" b="1" dirty="0" smtClean="0"/>
              <a:t>Démarche d’autoévaluation</a:t>
            </a:r>
          </a:p>
          <a:p>
            <a:endParaRPr lang="fr-CA" dirty="0"/>
          </a:p>
          <a:p>
            <a:r>
              <a:rPr lang="fr-CA" dirty="0"/>
              <a:t>La Commission demande aux collèges de </a:t>
            </a:r>
            <a:r>
              <a:rPr lang="fr-CA" dirty="0" smtClean="0"/>
              <a:t>tracer, à partir des données recueillies par leur système d’information, un </a:t>
            </a:r>
            <a:r>
              <a:rPr lang="fr-CA" dirty="0"/>
              <a:t>portrait complet de l’efficacité </a:t>
            </a:r>
            <a:r>
              <a:rPr lang="fr-CA" dirty="0" smtClean="0"/>
              <a:t>de leur </a:t>
            </a:r>
            <a:r>
              <a:rPr lang="fr-CA" dirty="0"/>
              <a:t>système d’assurance qualité, en fonction des critères présentés ci-après, et </a:t>
            </a:r>
            <a:r>
              <a:rPr lang="fr-CA" dirty="0" smtClean="0"/>
              <a:t>d’en témoigner </a:t>
            </a:r>
            <a:r>
              <a:rPr lang="fr-CA" dirty="0"/>
              <a:t>dans un rapport d’autoévaluation documenté</a:t>
            </a:r>
            <a:r>
              <a:rPr lang="fr-CA" dirty="0" smtClean="0"/>
              <a:t>.</a:t>
            </a:r>
          </a:p>
          <a:p>
            <a:pPr>
              <a:spcAft>
                <a:spcPts val="1200"/>
              </a:spcAft>
            </a:pPr>
            <a:endParaRPr lang="fr-CA" dirty="0"/>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13</a:t>
            </a:fld>
            <a:endParaRPr lang="fr-CA"/>
          </a:p>
        </p:txBody>
      </p:sp>
    </p:spTree>
    <p:extLst>
      <p:ext uri="{BB962C8B-B14F-4D97-AF65-F5344CB8AC3E}">
        <p14:creationId xmlns:p14="http://schemas.microsoft.com/office/powerpoint/2010/main" val="138925906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830997"/>
          </a:xfrm>
          <a:prstGeom prst="rect">
            <a:avLst/>
          </a:prstGeom>
          <a:solidFill>
            <a:schemeClr val="bg1"/>
          </a:solidFill>
        </p:spPr>
        <p:txBody>
          <a:bodyPr wrap="square" rtlCol="0">
            <a:spAutoFit/>
          </a:bodyPr>
          <a:lstStyle/>
          <a:p>
            <a:r>
              <a:rPr lang="fr-CA" sz="2400" b="1" dirty="0" smtClean="0"/>
              <a:t>L’audit des systèmes d’assurance</a:t>
            </a:r>
          </a:p>
          <a:p>
            <a:r>
              <a:rPr lang="fr-CA" sz="2400" b="1" dirty="0" smtClean="0"/>
              <a:t>qualité des collèges</a:t>
            </a:r>
            <a:endParaRPr lang="fr-CA" sz="2400" b="1" dirty="0"/>
          </a:p>
        </p:txBody>
      </p:sp>
      <p:sp>
        <p:nvSpPr>
          <p:cNvPr id="2" name="Rectangle 1"/>
          <p:cNvSpPr/>
          <p:nvPr>
            <p:custDataLst>
              <p:tags r:id="rId2"/>
            </p:custDataLst>
          </p:nvPr>
        </p:nvSpPr>
        <p:spPr>
          <a:xfrm>
            <a:off x="998606" y="1556792"/>
            <a:ext cx="6957770" cy="2185214"/>
          </a:xfrm>
          <a:prstGeom prst="rect">
            <a:avLst/>
          </a:prstGeom>
        </p:spPr>
        <p:txBody>
          <a:bodyPr wrap="square">
            <a:spAutoFit/>
          </a:bodyPr>
          <a:lstStyle/>
          <a:p>
            <a:r>
              <a:rPr lang="fr-CA" b="1" dirty="0" smtClean="0"/>
              <a:t>Critères d’évaluation</a:t>
            </a:r>
          </a:p>
          <a:p>
            <a:endParaRPr lang="fr-CA" dirty="0"/>
          </a:p>
          <a:p>
            <a:r>
              <a:rPr lang="fr-CA" dirty="0"/>
              <a:t>La Commission définit </a:t>
            </a:r>
            <a:r>
              <a:rPr lang="fr-CA" b="1" dirty="0"/>
              <a:t>l’efficacité d’un mécanisme </a:t>
            </a:r>
            <a:r>
              <a:rPr lang="fr-CA" b="1" dirty="0" smtClean="0"/>
              <a:t>d’assurance qualité </a:t>
            </a:r>
            <a:r>
              <a:rPr lang="fr-CA" dirty="0"/>
              <a:t>comme étant </a:t>
            </a:r>
            <a:r>
              <a:rPr lang="fr-CA" i="1" dirty="0"/>
              <a:t>sa capacité à assurer l’amélioration continue de la qualité en </a:t>
            </a:r>
            <a:r>
              <a:rPr lang="fr-CA" i="1" dirty="0" smtClean="0"/>
              <a:t>fonction des </a:t>
            </a:r>
            <a:r>
              <a:rPr lang="fr-CA" i="1" dirty="0"/>
              <a:t>objectifs qu’il poursuit.</a:t>
            </a:r>
            <a:endParaRPr lang="fr-CA" dirty="0" smtClean="0"/>
          </a:p>
          <a:p>
            <a:pPr>
              <a:spcAft>
                <a:spcPts val="1200"/>
              </a:spcAft>
            </a:pPr>
            <a:endParaRPr lang="fr-CA" dirty="0" smtClean="0"/>
          </a:p>
          <a:p>
            <a:pPr>
              <a:spcAft>
                <a:spcPts val="1200"/>
              </a:spcAft>
            </a:pPr>
            <a:endParaRPr lang="fr-CA" dirty="0"/>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14</a:t>
            </a:fld>
            <a:endParaRPr lang="fr-CA"/>
          </a:p>
        </p:txBody>
      </p:sp>
    </p:spTree>
    <p:extLst>
      <p:ext uri="{BB962C8B-B14F-4D97-AF65-F5344CB8AC3E}">
        <p14:creationId xmlns:p14="http://schemas.microsoft.com/office/powerpoint/2010/main" val="225620149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830997"/>
          </a:xfrm>
          <a:prstGeom prst="rect">
            <a:avLst/>
          </a:prstGeom>
          <a:solidFill>
            <a:schemeClr val="bg1"/>
          </a:solidFill>
        </p:spPr>
        <p:txBody>
          <a:bodyPr wrap="square" rtlCol="0">
            <a:spAutoFit/>
          </a:bodyPr>
          <a:lstStyle/>
          <a:p>
            <a:r>
              <a:rPr lang="fr-CA" sz="2400" b="1" dirty="0" smtClean="0"/>
              <a:t>L’audit des systèmes d’assurance</a:t>
            </a:r>
          </a:p>
          <a:p>
            <a:r>
              <a:rPr lang="fr-CA" sz="2400" b="1" dirty="0" smtClean="0"/>
              <a:t>qualité des collèges</a:t>
            </a:r>
            <a:endParaRPr lang="fr-CA" sz="2400" b="1" dirty="0"/>
          </a:p>
        </p:txBody>
      </p:sp>
      <p:sp>
        <p:nvSpPr>
          <p:cNvPr id="2" name="Rectangle 1"/>
          <p:cNvSpPr/>
          <p:nvPr>
            <p:custDataLst>
              <p:tags r:id="rId2"/>
            </p:custDataLst>
          </p:nvPr>
        </p:nvSpPr>
        <p:spPr>
          <a:xfrm>
            <a:off x="998606" y="1556792"/>
            <a:ext cx="7533834" cy="4585871"/>
          </a:xfrm>
          <a:prstGeom prst="rect">
            <a:avLst/>
          </a:prstGeom>
        </p:spPr>
        <p:txBody>
          <a:bodyPr wrap="square">
            <a:spAutoFit/>
          </a:bodyPr>
          <a:lstStyle/>
          <a:p>
            <a:r>
              <a:rPr lang="fr-CA" b="1" dirty="0" smtClean="0"/>
              <a:t>Critères d’évaluation – Les </a:t>
            </a:r>
            <a:r>
              <a:rPr lang="fr-CA" b="1" dirty="0"/>
              <a:t>trois critères </a:t>
            </a:r>
            <a:r>
              <a:rPr lang="fr-CA" b="1" dirty="0" smtClean="0"/>
              <a:t>utilisés</a:t>
            </a:r>
          </a:p>
          <a:p>
            <a:endParaRPr lang="fr-CA" dirty="0"/>
          </a:p>
          <a:p>
            <a:pPr>
              <a:spcAft>
                <a:spcPts val="1200"/>
              </a:spcAft>
            </a:pPr>
            <a:r>
              <a:rPr lang="fr-CA" dirty="0"/>
              <a:t>1. La mise en </a:t>
            </a:r>
            <a:r>
              <a:rPr lang="fr-CA" dirty="0" err="1"/>
              <a:t>oeuvre</a:t>
            </a:r>
            <a:r>
              <a:rPr lang="fr-CA" dirty="0"/>
              <a:t> de mécanismes;</a:t>
            </a:r>
          </a:p>
          <a:p>
            <a:pPr>
              <a:spcAft>
                <a:spcPts val="600"/>
              </a:spcAft>
            </a:pPr>
            <a:r>
              <a:rPr lang="fr-CA" dirty="0"/>
              <a:t>2. L’efficacité des mécanismes, c’est-à-dire leur capacité à assurer </a:t>
            </a:r>
            <a:r>
              <a:rPr lang="fr-CA" dirty="0" smtClean="0"/>
              <a:t>l’amélioration continue </a:t>
            </a:r>
            <a:r>
              <a:rPr lang="fr-CA" dirty="0"/>
              <a:t>de la qualité en :</a:t>
            </a:r>
          </a:p>
          <a:p>
            <a:pPr marL="800100" lvl="1" indent="-342900">
              <a:spcAft>
                <a:spcPts val="600"/>
              </a:spcAft>
              <a:buFont typeface="+mj-lt"/>
              <a:buAutoNum type="alphaLcParenR"/>
            </a:pPr>
            <a:r>
              <a:rPr lang="fr-CA" dirty="0" smtClean="0"/>
              <a:t>portant </a:t>
            </a:r>
            <a:r>
              <a:rPr lang="fr-CA" dirty="0"/>
              <a:t>un regard critique sur l’atteinte des objectifs poursuivis par </a:t>
            </a:r>
            <a:r>
              <a:rPr lang="fr-CA" dirty="0" smtClean="0"/>
              <a:t>les mécanismes;</a:t>
            </a:r>
            <a:endParaRPr lang="fr-CA" dirty="0"/>
          </a:p>
          <a:p>
            <a:pPr marL="800100" lvl="1" indent="-342900">
              <a:spcAft>
                <a:spcPts val="600"/>
              </a:spcAft>
              <a:buFont typeface="+mj-lt"/>
              <a:buAutoNum type="alphaLcParenR"/>
            </a:pPr>
            <a:r>
              <a:rPr lang="fr-CA" dirty="0" smtClean="0"/>
              <a:t>identifiant </a:t>
            </a:r>
            <a:r>
              <a:rPr lang="fr-CA" dirty="0"/>
              <a:t>les points forts et les points à améliorer pour assurer </a:t>
            </a:r>
            <a:r>
              <a:rPr lang="fr-CA" dirty="0" smtClean="0"/>
              <a:t>l’atteinte des </a:t>
            </a:r>
            <a:r>
              <a:rPr lang="fr-CA" dirty="0"/>
              <a:t>objectifs poursuivis;</a:t>
            </a:r>
          </a:p>
          <a:p>
            <a:pPr marL="800100" lvl="1" indent="-342900">
              <a:spcAft>
                <a:spcPts val="1200"/>
              </a:spcAft>
              <a:buFont typeface="+mj-lt"/>
              <a:buAutoNum type="alphaLcParenR"/>
            </a:pPr>
            <a:r>
              <a:rPr lang="fr-CA" dirty="0" smtClean="0"/>
              <a:t>prenant </a:t>
            </a:r>
            <a:r>
              <a:rPr lang="fr-CA" dirty="0"/>
              <a:t>en charge les améliorations à apporter, notamment </a:t>
            </a:r>
            <a:r>
              <a:rPr lang="fr-CA" dirty="0" smtClean="0"/>
              <a:t>par des plans d’action</a:t>
            </a:r>
            <a:r>
              <a:rPr lang="fr-CA" dirty="0"/>
              <a:t>, dans une perspective d’amélioration continue de la qualité;</a:t>
            </a:r>
          </a:p>
          <a:p>
            <a:pPr>
              <a:spcAft>
                <a:spcPts val="600"/>
              </a:spcAft>
            </a:pPr>
            <a:r>
              <a:rPr lang="fr-CA" dirty="0"/>
              <a:t>3. La révision et l’actualisation des mécanismes afin d’en </a:t>
            </a:r>
            <a:r>
              <a:rPr lang="fr-CA" dirty="0" smtClean="0"/>
              <a:t>assurer l’efficacité</a:t>
            </a:r>
            <a:r>
              <a:rPr lang="fr-CA" dirty="0"/>
              <a:t>.</a:t>
            </a:r>
            <a:endParaRPr lang="fr-CA" dirty="0" smtClean="0"/>
          </a:p>
          <a:p>
            <a:pPr>
              <a:spcAft>
                <a:spcPts val="1200"/>
              </a:spcAft>
            </a:pPr>
            <a:endParaRPr lang="fr-CA" dirty="0"/>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15</a:t>
            </a:fld>
            <a:endParaRPr lang="fr-CA"/>
          </a:p>
        </p:txBody>
      </p:sp>
    </p:spTree>
    <p:extLst>
      <p:ext uri="{BB962C8B-B14F-4D97-AF65-F5344CB8AC3E}">
        <p14:creationId xmlns:p14="http://schemas.microsoft.com/office/powerpoint/2010/main" val="413901643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830997"/>
          </a:xfrm>
          <a:prstGeom prst="rect">
            <a:avLst/>
          </a:prstGeom>
          <a:solidFill>
            <a:schemeClr val="bg1"/>
          </a:solidFill>
        </p:spPr>
        <p:txBody>
          <a:bodyPr wrap="square" rtlCol="0">
            <a:spAutoFit/>
          </a:bodyPr>
          <a:lstStyle/>
          <a:p>
            <a:r>
              <a:rPr lang="fr-CA" sz="2400" b="1" dirty="0" smtClean="0"/>
              <a:t>L’audit des systèmes d’assurance</a:t>
            </a:r>
          </a:p>
          <a:p>
            <a:r>
              <a:rPr lang="fr-CA" sz="2400" b="1" dirty="0" smtClean="0"/>
              <a:t>qualité des collèges</a:t>
            </a:r>
            <a:endParaRPr lang="fr-CA" sz="2400" b="1" dirty="0"/>
          </a:p>
        </p:txBody>
      </p:sp>
      <p:sp>
        <p:nvSpPr>
          <p:cNvPr id="2" name="Rectangle 1"/>
          <p:cNvSpPr/>
          <p:nvPr>
            <p:custDataLst>
              <p:tags r:id="rId2"/>
            </p:custDataLst>
          </p:nvPr>
        </p:nvSpPr>
        <p:spPr>
          <a:xfrm>
            <a:off x="998606" y="1556792"/>
            <a:ext cx="7533834" cy="4062651"/>
          </a:xfrm>
          <a:prstGeom prst="rect">
            <a:avLst/>
          </a:prstGeom>
        </p:spPr>
        <p:txBody>
          <a:bodyPr wrap="square">
            <a:spAutoFit/>
          </a:bodyPr>
          <a:lstStyle/>
          <a:p>
            <a:r>
              <a:rPr lang="fr-CA" b="1" dirty="0" smtClean="0"/>
              <a:t>Critères d’évaluation – Quelques exemples …</a:t>
            </a:r>
          </a:p>
          <a:p>
            <a:endParaRPr lang="fr-CA" dirty="0"/>
          </a:p>
          <a:p>
            <a:r>
              <a:rPr lang="fr-CA" dirty="0" smtClean="0"/>
              <a:t>Efficacité des mécanismes assurant</a:t>
            </a:r>
          </a:p>
          <a:p>
            <a:pPr marL="742950" lvl="1" indent="-285750">
              <a:buFont typeface="Arial" panose="020B0604020202020204" pitchFamily="34" charset="0"/>
              <a:buChar char="•"/>
            </a:pPr>
            <a:r>
              <a:rPr lang="fr-CA" dirty="0"/>
              <a:t>l</a:t>
            </a:r>
            <a:r>
              <a:rPr lang="fr-CA" dirty="0" smtClean="0"/>
              <a:t>a pertinence des programmes d’études;</a:t>
            </a:r>
          </a:p>
          <a:p>
            <a:pPr marL="742950" lvl="1" indent="-285750">
              <a:buFont typeface="Arial" panose="020B0604020202020204" pitchFamily="34" charset="0"/>
              <a:buChar char="•"/>
            </a:pPr>
            <a:r>
              <a:rPr lang="fr-CA" dirty="0"/>
              <a:t>l</a:t>
            </a:r>
            <a:r>
              <a:rPr lang="fr-CA" dirty="0" smtClean="0"/>
              <a:t>a cohérence des programmes d’études;</a:t>
            </a:r>
          </a:p>
          <a:p>
            <a:pPr lvl="2"/>
            <a:r>
              <a:rPr lang="fr-CA" sz="1600" dirty="0" smtClean="0"/>
              <a:t>(mécanismes d’approbation des plans de cours)</a:t>
            </a:r>
          </a:p>
          <a:p>
            <a:pPr marL="742950" lvl="1" indent="-285750">
              <a:buFont typeface="Arial" panose="020B0604020202020204" pitchFamily="34" charset="0"/>
              <a:buChar char="•"/>
            </a:pPr>
            <a:r>
              <a:rPr lang="fr-CA" dirty="0"/>
              <a:t>l</a:t>
            </a:r>
            <a:r>
              <a:rPr lang="fr-CA" dirty="0" smtClean="0"/>
              <a:t>a valeur des méthodes pédagogiques et de l’encadrement des étudiants;</a:t>
            </a:r>
          </a:p>
          <a:p>
            <a:pPr lvl="2"/>
            <a:r>
              <a:rPr lang="fr-CA" sz="1600" dirty="0" smtClean="0"/>
              <a:t>(recensement des méthodes pédagogiques, processus d’évaluation de l’enseignement et des professeurs, évaluation des mesures d’encadrement des étudiants, etc.)</a:t>
            </a:r>
          </a:p>
          <a:p>
            <a:pPr marL="742950" lvl="1" indent="-285750">
              <a:buFont typeface="Arial" panose="020B0604020202020204" pitchFamily="34" charset="0"/>
              <a:buChar char="•"/>
            </a:pPr>
            <a:r>
              <a:rPr lang="fr-CA" dirty="0"/>
              <a:t>l</a:t>
            </a:r>
            <a:r>
              <a:rPr lang="fr-CA" dirty="0" smtClean="0"/>
              <a:t>’efficacité des programmes d’études.</a:t>
            </a:r>
          </a:p>
          <a:p>
            <a:pPr lvl="2"/>
            <a:r>
              <a:rPr lang="fr-CA" sz="1600" dirty="0" smtClean="0"/>
              <a:t>(mécanismes d’approbation des évaluations finales et des épreuves synthèses, système de suivi des indicateurs de réussite)</a:t>
            </a:r>
          </a:p>
          <a:p>
            <a:pPr>
              <a:spcAft>
                <a:spcPts val="1200"/>
              </a:spcAft>
            </a:pPr>
            <a:endParaRPr lang="fr-CA" dirty="0"/>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16</a:t>
            </a:fld>
            <a:endParaRPr lang="fr-CA"/>
          </a:p>
        </p:txBody>
      </p:sp>
    </p:spTree>
    <p:extLst>
      <p:ext uri="{BB962C8B-B14F-4D97-AF65-F5344CB8AC3E}">
        <p14:creationId xmlns:p14="http://schemas.microsoft.com/office/powerpoint/2010/main" val="296561784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830997"/>
          </a:xfrm>
          <a:prstGeom prst="rect">
            <a:avLst/>
          </a:prstGeom>
          <a:solidFill>
            <a:schemeClr val="bg1"/>
          </a:solidFill>
        </p:spPr>
        <p:txBody>
          <a:bodyPr wrap="square" rtlCol="0">
            <a:spAutoFit/>
          </a:bodyPr>
          <a:lstStyle/>
          <a:p>
            <a:r>
              <a:rPr lang="fr-CA" sz="2400" b="1" dirty="0" smtClean="0"/>
              <a:t>L’audit des systèmes d’assurance</a:t>
            </a:r>
          </a:p>
          <a:p>
            <a:r>
              <a:rPr lang="fr-CA" sz="2400" b="1" dirty="0" smtClean="0"/>
              <a:t>qualité des collèges</a:t>
            </a:r>
            <a:endParaRPr lang="fr-CA" sz="2400" b="1" dirty="0"/>
          </a:p>
        </p:txBody>
      </p:sp>
      <p:sp>
        <p:nvSpPr>
          <p:cNvPr id="2" name="Rectangle 1"/>
          <p:cNvSpPr/>
          <p:nvPr>
            <p:custDataLst>
              <p:tags r:id="rId2"/>
            </p:custDataLst>
          </p:nvPr>
        </p:nvSpPr>
        <p:spPr>
          <a:xfrm>
            <a:off x="998606" y="1556792"/>
            <a:ext cx="7533834" cy="4862870"/>
          </a:xfrm>
          <a:prstGeom prst="rect">
            <a:avLst/>
          </a:prstGeom>
        </p:spPr>
        <p:txBody>
          <a:bodyPr wrap="square">
            <a:spAutoFit/>
          </a:bodyPr>
          <a:lstStyle/>
          <a:p>
            <a:r>
              <a:rPr lang="fr-CA" b="1" dirty="0" smtClean="0"/>
              <a:t>Critères d’évaluation – Quelques exemples …</a:t>
            </a:r>
          </a:p>
          <a:p>
            <a:endParaRPr lang="fr-CA" dirty="0"/>
          </a:p>
          <a:p>
            <a:r>
              <a:rPr lang="fr-CA" dirty="0" smtClean="0"/>
              <a:t>Efficacité des mécanismes assurant</a:t>
            </a:r>
          </a:p>
          <a:p>
            <a:pPr marL="742950" lvl="1" indent="-285750">
              <a:buFont typeface="Arial" panose="020B0604020202020204" pitchFamily="34" charset="0"/>
              <a:buChar char="•"/>
            </a:pPr>
            <a:r>
              <a:rPr lang="fr-CA" dirty="0" smtClean="0"/>
              <a:t>la qualité de la gestion des programmes d’études;</a:t>
            </a:r>
          </a:p>
          <a:p>
            <a:pPr lvl="2"/>
            <a:r>
              <a:rPr lang="fr-CA" sz="1600" dirty="0" smtClean="0"/>
              <a:t>(mécanisme d’élaboration, d’approbation et de révision des règles de fonctionnement des comités de programme et des règles qui régissent les communications entre les professeurs, entre ceux-ci et la direction, etc.) </a:t>
            </a:r>
          </a:p>
          <a:p>
            <a:pPr marL="742950" lvl="1" indent="-285750">
              <a:buFont typeface="Arial" panose="020B0604020202020204" pitchFamily="34" charset="0"/>
              <a:buChar char="•"/>
            </a:pPr>
            <a:r>
              <a:rPr lang="fr-CA" dirty="0" smtClean="0"/>
              <a:t>la justice de l’évaluation des apprentissages;</a:t>
            </a:r>
          </a:p>
          <a:p>
            <a:pPr lvl="2"/>
            <a:r>
              <a:rPr lang="fr-CA" sz="1600" dirty="0" smtClean="0"/>
              <a:t>(processus d’élaboration, d’adoption et de révision des règles ou politiques départementales d’évaluation des apprentissages, etc.)</a:t>
            </a:r>
          </a:p>
          <a:p>
            <a:pPr marL="742950" lvl="1" indent="-285750">
              <a:buFont typeface="Arial" panose="020B0604020202020204" pitchFamily="34" charset="0"/>
              <a:buChar char="•"/>
            </a:pPr>
            <a:r>
              <a:rPr lang="fr-CA" dirty="0"/>
              <a:t>l</a:t>
            </a:r>
            <a:r>
              <a:rPr lang="fr-CA" dirty="0" smtClean="0"/>
              <a:t>’équité de l’évaluation des apprentissages.</a:t>
            </a:r>
          </a:p>
          <a:p>
            <a:pPr lvl="2"/>
            <a:r>
              <a:rPr lang="fr-CA" sz="1600" dirty="0" smtClean="0"/>
              <a:t>(mécanismes d’approbation des évaluations finales de cours, mécanismes de concertation entre les professeurs, etc.)</a:t>
            </a:r>
            <a:endParaRPr lang="fr-CA" sz="1600" dirty="0"/>
          </a:p>
          <a:p>
            <a:pPr lvl="1"/>
            <a:r>
              <a:rPr lang="fr-CA" dirty="0" smtClean="0"/>
              <a:t>(…)</a:t>
            </a:r>
          </a:p>
          <a:p>
            <a:pPr lvl="1"/>
            <a:endParaRPr lang="fr-CA" dirty="0"/>
          </a:p>
          <a:p>
            <a:pPr marL="742950" lvl="1" indent="-285750">
              <a:buFont typeface="Arial" panose="020B0604020202020204" pitchFamily="34" charset="0"/>
              <a:buChar char="•"/>
            </a:pPr>
            <a:r>
              <a:rPr lang="fr-CA" dirty="0" smtClean="0"/>
              <a:t>le suivi des résultats de la planification liée à la réussite</a:t>
            </a:r>
          </a:p>
          <a:p>
            <a:pPr marL="742950" lvl="1" indent="-285750">
              <a:buFont typeface="Arial" panose="020B0604020202020204" pitchFamily="34" charset="0"/>
              <a:buChar char="•"/>
            </a:pPr>
            <a:endParaRPr lang="fr-CA" dirty="0" smtClean="0"/>
          </a:p>
          <a:p>
            <a:pPr>
              <a:spcAft>
                <a:spcPts val="1200"/>
              </a:spcAft>
            </a:pPr>
            <a:endParaRPr lang="fr-CA" dirty="0"/>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17</a:t>
            </a:fld>
            <a:endParaRPr lang="fr-CA"/>
          </a:p>
        </p:txBody>
      </p:sp>
    </p:spTree>
    <p:extLst>
      <p:ext uri="{BB962C8B-B14F-4D97-AF65-F5344CB8AC3E}">
        <p14:creationId xmlns:p14="http://schemas.microsoft.com/office/powerpoint/2010/main" val="317393293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830997"/>
          </a:xfrm>
          <a:prstGeom prst="rect">
            <a:avLst/>
          </a:prstGeom>
          <a:solidFill>
            <a:schemeClr val="bg1"/>
          </a:solidFill>
        </p:spPr>
        <p:txBody>
          <a:bodyPr wrap="square" rtlCol="0">
            <a:spAutoFit/>
          </a:bodyPr>
          <a:lstStyle/>
          <a:p>
            <a:r>
              <a:rPr lang="fr-CA" sz="2400" b="1" dirty="0" smtClean="0"/>
              <a:t>L’audit des systèmes d’assurance</a:t>
            </a:r>
          </a:p>
          <a:p>
            <a:r>
              <a:rPr lang="fr-CA" sz="2400" b="1" dirty="0" smtClean="0"/>
              <a:t>qualité des collèges</a:t>
            </a:r>
            <a:endParaRPr lang="fr-CA" sz="2400" b="1" dirty="0"/>
          </a:p>
        </p:txBody>
      </p:sp>
      <p:sp>
        <p:nvSpPr>
          <p:cNvPr id="2" name="Rectangle 1"/>
          <p:cNvSpPr/>
          <p:nvPr>
            <p:custDataLst>
              <p:tags r:id="rId2"/>
            </p:custDataLst>
          </p:nvPr>
        </p:nvSpPr>
        <p:spPr>
          <a:xfrm>
            <a:off x="998606" y="1556792"/>
            <a:ext cx="7533834" cy="4247317"/>
          </a:xfrm>
          <a:prstGeom prst="rect">
            <a:avLst/>
          </a:prstGeom>
        </p:spPr>
        <p:txBody>
          <a:bodyPr wrap="square">
            <a:spAutoFit/>
          </a:bodyPr>
          <a:lstStyle/>
          <a:p>
            <a:r>
              <a:rPr lang="fr-CA" b="1" dirty="0" smtClean="0"/>
              <a:t>Les jugements de la CÉEC</a:t>
            </a:r>
          </a:p>
          <a:p>
            <a:endParaRPr lang="fr-CA" b="1" dirty="0"/>
          </a:p>
          <a:p>
            <a:r>
              <a:rPr lang="fr-CA" dirty="0" smtClean="0"/>
              <a:t>Au terme de son évaluation la CÉEC se prononce à savoir si les mécanismes d’assurance qualité et leur gestion </a:t>
            </a:r>
          </a:p>
          <a:p>
            <a:endParaRPr lang="fr-CA" dirty="0"/>
          </a:p>
          <a:p>
            <a:pPr lvl="1"/>
            <a:r>
              <a:rPr lang="fr-CA" i="1" dirty="0"/>
              <a:t>garantissent, </a:t>
            </a:r>
            <a:endParaRPr lang="fr-CA" i="1" dirty="0" smtClean="0"/>
          </a:p>
          <a:p>
            <a:pPr lvl="1"/>
            <a:r>
              <a:rPr lang="fr-CA" i="1" dirty="0" smtClean="0"/>
              <a:t>garantissent </a:t>
            </a:r>
            <a:r>
              <a:rPr lang="fr-CA" i="1" dirty="0"/>
              <a:t>généralement, </a:t>
            </a:r>
            <a:endParaRPr lang="fr-CA" i="1" dirty="0" smtClean="0"/>
          </a:p>
          <a:p>
            <a:pPr lvl="1"/>
            <a:r>
              <a:rPr lang="fr-CA" i="1" dirty="0" smtClean="0"/>
              <a:t>ne </a:t>
            </a:r>
            <a:r>
              <a:rPr lang="fr-CA" i="1" dirty="0"/>
              <a:t>garantissent que partiellement </a:t>
            </a:r>
            <a:r>
              <a:rPr lang="fr-CA" dirty="0"/>
              <a:t>ou </a:t>
            </a:r>
            <a:endParaRPr lang="fr-CA" dirty="0" smtClean="0"/>
          </a:p>
          <a:p>
            <a:pPr lvl="1"/>
            <a:r>
              <a:rPr lang="fr-CA" i="1" dirty="0" smtClean="0"/>
              <a:t>ne garantissent pas </a:t>
            </a:r>
          </a:p>
          <a:p>
            <a:endParaRPr lang="fr-CA" i="1" dirty="0"/>
          </a:p>
          <a:p>
            <a:r>
              <a:rPr lang="fr-CA" dirty="0" smtClean="0"/>
              <a:t>l’amélioration </a:t>
            </a:r>
            <a:r>
              <a:rPr lang="fr-CA" dirty="0"/>
              <a:t>continue de la qualité (des programmes d’études / de </a:t>
            </a:r>
            <a:r>
              <a:rPr lang="fr-CA" dirty="0" smtClean="0"/>
              <a:t>l’évaluation des apprentissages </a:t>
            </a:r>
            <a:r>
              <a:rPr lang="fr-CA" dirty="0"/>
              <a:t>/ de la planification stratégique / de la planification liée à la réussite).</a:t>
            </a:r>
            <a:endParaRPr lang="fr-CA" dirty="0" smtClean="0"/>
          </a:p>
          <a:p>
            <a:pPr marL="742950" lvl="1" indent="-285750">
              <a:buFont typeface="Arial" panose="020B0604020202020204" pitchFamily="34" charset="0"/>
              <a:buChar char="•"/>
            </a:pPr>
            <a:endParaRPr lang="fr-CA" dirty="0" smtClean="0"/>
          </a:p>
          <a:p>
            <a:pPr>
              <a:spcAft>
                <a:spcPts val="1200"/>
              </a:spcAft>
            </a:pPr>
            <a:endParaRPr lang="fr-CA" dirty="0"/>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18</a:t>
            </a:fld>
            <a:endParaRPr lang="fr-CA"/>
          </a:p>
        </p:txBody>
      </p:sp>
    </p:spTree>
    <p:extLst>
      <p:ext uri="{BB962C8B-B14F-4D97-AF65-F5344CB8AC3E}">
        <p14:creationId xmlns:p14="http://schemas.microsoft.com/office/powerpoint/2010/main" val="180353408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830997"/>
          </a:xfrm>
          <a:prstGeom prst="rect">
            <a:avLst/>
          </a:prstGeom>
          <a:solidFill>
            <a:schemeClr val="bg1"/>
          </a:solidFill>
        </p:spPr>
        <p:txBody>
          <a:bodyPr wrap="square" rtlCol="0">
            <a:spAutoFit/>
          </a:bodyPr>
          <a:lstStyle/>
          <a:p>
            <a:r>
              <a:rPr lang="fr-CA" sz="2400" b="1" dirty="0" smtClean="0"/>
              <a:t>L’audit des systèmes d’assurance</a:t>
            </a:r>
          </a:p>
          <a:p>
            <a:r>
              <a:rPr lang="fr-CA" sz="2400" b="1" dirty="0" smtClean="0"/>
              <a:t>qualité des collèges</a:t>
            </a:r>
            <a:endParaRPr lang="fr-CA" sz="2400" b="1" dirty="0"/>
          </a:p>
        </p:txBody>
      </p:sp>
      <p:sp>
        <p:nvSpPr>
          <p:cNvPr id="2" name="Rectangle 1"/>
          <p:cNvSpPr/>
          <p:nvPr>
            <p:custDataLst>
              <p:tags r:id="rId2"/>
            </p:custDataLst>
          </p:nvPr>
        </p:nvSpPr>
        <p:spPr>
          <a:xfrm>
            <a:off x="998606" y="1556792"/>
            <a:ext cx="7533834" cy="4247317"/>
          </a:xfrm>
          <a:prstGeom prst="rect">
            <a:avLst/>
          </a:prstGeom>
        </p:spPr>
        <p:txBody>
          <a:bodyPr wrap="square">
            <a:spAutoFit/>
          </a:bodyPr>
          <a:lstStyle/>
          <a:p>
            <a:r>
              <a:rPr lang="fr-CA" b="1" dirty="0" smtClean="0"/>
              <a:t>Les étapes du cycle de l’audit</a:t>
            </a:r>
          </a:p>
          <a:p>
            <a:endParaRPr lang="fr-CA" b="1" dirty="0"/>
          </a:p>
          <a:p>
            <a:pPr marL="342900" indent="-342900">
              <a:buFont typeface="+mj-lt"/>
              <a:buAutoNum type="arabicPeriod"/>
            </a:pPr>
            <a:r>
              <a:rPr lang="fr-CA" dirty="0" smtClean="0"/>
              <a:t>Détermination du moment de l’évaluation</a:t>
            </a:r>
          </a:p>
          <a:p>
            <a:pPr marL="342900" indent="-342900">
              <a:buFont typeface="+mj-lt"/>
              <a:buAutoNum type="arabicPeriod"/>
            </a:pPr>
            <a:r>
              <a:rPr lang="fr-CA" dirty="0" smtClean="0"/>
              <a:t>Démarche d’autoévaluation</a:t>
            </a:r>
          </a:p>
          <a:p>
            <a:pPr marL="342900" indent="-342900">
              <a:buFont typeface="+mj-lt"/>
              <a:buAutoNum type="arabicPeriod"/>
            </a:pPr>
            <a:r>
              <a:rPr lang="fr-CA" dirty="0" smtClean="0"/>
              <a:t>Dépôt du rapport d’évaluation</a:t>
            </a:r>
          </a:p>
          <a:p>
            <a:pPr marL="342900" indent="-342900">
              <a:buFont typeface="+mj-lt"/>
              <a:buAutoNum type="arabicPeriod"/>
            </a:pPr>
            <a:r>
              <a:rPr lang="fr-CA" dirty="0" smtClean="0"/>
              <a:t>Analyse du rapport d’autoévaluation</a:t>
            </a:r>
          </a:p>
          <a:p>
            <a:pPr marL="342900" indent="-342900">
              <a:buFont typeface="+mj-lt"/>
              <a:buAutoNum type="arabicPeriod"/>
            </a:pPr>
            <a:r>
              <a:rPr lang="fr-CA" dirty="0" smtClean="0"/>
              <a:t>Visite</a:t>
            </a:r>
          </a:p>
          <a:p>
            <a:pPr marL="342900" indent="-342900">
              <a:buFont typeface="+mj-lt"/>
              <a:buAutoNum type="arabicPeriod"/>
            </a:pPr>
            <a:r>
              <a:rPr lang="fr-CA" dirty="0" smtClean="0"/>
              <a:t>Rédaction, validation et adoption de la version préliminaire du rapport</a:t>
            </a:r>
          </a:p>
          <a:p>
            <a:pPr marL="342900" indent="-342900">
              <a:buFont typeface="+mj-lt"/>
              <a:buAutoNum type="arabicPeriod"/>
            </a:pPr>
            <a:r>
              <a:rPr lang="fr-CA" dirty="0" smtClean="0"/>
              <a:t>Rétroaction du collège sur la version préliminaire</a:t>
            </a:r>
          </a:p>
          <a:p>
            <a:pPr marL="342900" indent="-342900">
              <a:buFont typeface="+mj-lt"/>
              <a:buAutoNum type="arabicPeriod"/>
            </a:pPr>
            <a:r>
              <a:rPr lang="fr-CA" dirty="0" smtClean="0"/>
              <a:t>Adoption de la version définitive du rapport de la Commission</a:t>
            </a:r>
          </a:p>
          <a:p>
            <a:pPr marL="342900" indent="-342900">
              <a:buFont typeface="+mj-lt"/>
              <a:buAutoNum type="arabicPeriod"/>
            </a:pPr>
            <a:r>
              <a:rPr lang="fr-CA" dirty="0" smtClean="0"/>
              <a:t>Suivi de l’évaluation</a:t>
            </a:r>
          </a:p>
          <a:p>
            <a:pPr marL="342900" indent="-342900">
              <a:buFont typeface="+mj-lt"/>
              <a:buAutoNum type="arabicPeriod"/>
            </a:pPr>
            <a:r>
              <a:rPr lang="fr-CA" dirty="0" smtClean="0"/>
              <a:t>Bilan annuel des visites d’audit</a:t>
            </a:r>
          </a:p>
          <a:p>
            <a:pPr marL="342900" indent="-342900">
              <a:buFont typeface="+mj-lt"/>
              <a:buAutoNum type="arabicPeriod"/>
            </a:pPr>
            <a:r>
              <a:rPr lang="fr-CA" dirty="0" smtClean="0"/>
              <a:t>Bilan synthèse du cycle d’audit</a:t>
            </a:r>
          </a:p>
          <a:p>
            <a:pPr marL="742950" lvl="1" indent="-285750">
              <a:buFont typeface="Arial" panose="020B0604020202020204" pitchFamily="34" charset="0"/>
              <a:buChar char="•"/>
            </a:pPr>
            <a:endParaRPr lang="fr-CA" dirty="0" smtClean="0"/>
          </a:p>
          <a:p>
            <a:pPr>
              <a:spcAft>
                <a:spcPts val="1200"/>
              </a:spcAft>
            </a:pPr>
            <a:endParaRPr lang="fr-CA" dirty="0"/>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19</a:t>
            </a:fld>
            <a:endParaRPr lang="fr-CA"/>
          </a:p>
        </p:txBody>
      </p:sp>
    </p:spTree>
    <p:extLst>
      <p:ext uri="{BB962C8B-B14F-4D97-AF65-F5344CB8AC3E}">
        <p14:creationId xmlns:p14="http://schemas.microsoft.com/office/powerpoint/2010/main" val="405110188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461665"/>
          </a:xfrm>
          <a:prstGeom prst="rect">
            <a:avLst/>
          </a:prstGeom>
          <a:solidFill>
            <a:schemeClr val="bg1"/>
          </a:solidFill>
        </p:spPr>
        <p:txBody>
          <a:bodyPr wrap="square" rtlCol="0">
            <a:spAutoFit/>
          </a:bodyPr>
          <a:lstStyle/>
          <a:p>
            <a:r>
              <a:rPr lang="fr-CA" sz="2400" b="1" dirty="0" smtClean="0"/>
              <a:t>Recommandations du regroupement</a:t>
            </a:r>
            <a:endParaRPr lang="fr-CA" sz="2400" b="1" dirty="0"/>
          </a:p>
        </p:txBody>
      </p:sp>
      <p:sp>
        <p:nvSpPr>
          <p:cNvPr id="2" name="Rectangle 1"/>
          <p:cNvSpPr/>
          <p:nvPr>
            <p:custDataLst>
              <p:tags r:id="rId2"/>
            </p:custDataLst>
          </p:nvPr>
        </p:nvSpPr>
        <p:spPr>
          <a:xfrm>
            <a:off x="998606" y="1052736"/>
            <a:ext cx="7533834" cy="4662815"/>
          </a:xfrm>
          <a:prstGeom prst="rect">
            <a:avLst/>
          </a:prstGeom>
        </p:spPr>
        <p:txBody>
          <a:bodyPr wrap="square">
            <a:spAutoFit/>
          </a:bodyPr>
          <a:lstStyle/>
          <a:p>
            <a:pPr>
              <a:spcAft>
                <a:spcPts val="1800"/>
              </a:spcAft>
            </a:pPr>
            <a:r>
              <a:rPr lang="fr-CA" dirty="0">
                <a:ea typeface="Calibri"/>
                <a:cs typeface="Times New Roman"/>
              </a:rPr>
              <a:t>Que, dans la perspective des états généraux sur l’enseignement supérieur, le regroupement cégep invite ses syndicats :</a:t>
            </a:r>
          </a:p>
          <a:p>
            <a:pPr marL="285750" indent="-285750">
              <a:spcAft>
                <a:spcPts val="1800"/>
              </a:spcAft>
              <a:buFont typeface="Calibri" panose="020F0502020204030204" pitchFamily="34" charset="0"/>
              <a:buChar char="—"/>
            </a:pPr>
            <a:r>
              <a:rPr lang="fr-CA" dirty="0" smtClean="0">
                <a:ea typeface="Calibri"/>
                <a:cs typeface="Times New Roman"/>
              </a:rPr>
              <a:t>À </a:t>
            </a:r>
            <a:r>
              <a:rPr lang="fr-CA" dirty="0">
                <a:ea typeface="Calibri"/>
                <a:cs typeface="Times New Roman"/>
              </a:rPr>
              <a:t>mettre sur pied un comité école et société pour animer la vie syndicale autour de l’assurance qualité, pour appuyer </a:t>
            </a:r>
            <a:r>
              <a:rPr lang="fr-CA" dirty="0" smtClean="0">
                <a:ea typeface="Calibri"/>
                <a:cs typeface="Times New Roman"/>
              </a:rPr>
              <a:t>le comité exécutif </a:t>
            </a:r>
            <a:r>
              <a:rPr lang="fr-CA" dirty="0">
                <a:ea typeface="Calibri"/>
                <a:cs typeface="Times New Roman"/>
              </a:rPr>
              <a:t>dans le développement de la réflexion et des positions syndicales autour des mécanismes d’assurance qualité et pour les porter dans les départements et les différentes instances du collège;</a:t>
            </a:r>
          </a:p>
          <a:p>
            <a:pPr marL="285750" indent="-285750">
              <a:spcAft>
                <a:spcPts val="1800"/>
              </a:spcAft>
              <a:buFont typeface="Calibri" panose="020F0502020204030204" pitchFamily="34" charset="0"/>
              <a:buChar char="—"/>
            </a:pPr>
            <a:r>
              <a:rPr lang="fr-CA" dirty="0" smtClean="0">
                <a:ea typeface="Calibri"/>
                <a:cs typeface="Times New Roman"/>
              </a:rPr>
              <a:t>À </a:t>
            </a:r>
            <a:r>
              <a:rPr lang="fr-CA" dirty="0">
                <a:ea typeface="Calibri"/>
                <a:cs typeface="Times New Roman"/>
              </a:rPr>
              <a:t>organiser au cours de la prochaine année une activité sur les enjeux des mécanismes d’assurances qualité, notamment à l’égard de la qualité de l’éducation et de l’autonomie professionnelle</a:t>
            </a:r>
            <a:r>
              <a:rPr lang="fr-CA" dirty="0" smtClean="0">
                <a:ea typeface="Calibri"/>
                <a:cs typeface="Times New Roman"/>
              </a:rPr>
              <a:t>.</a:t>
            </a:r>
          </a:p>
          <a:p>
            <a:pPr>
              <a:spcAft>
                <a:spcPts val="1800"/>
              </a:spcAft>
            </a:pPr>
            <a:r>
              <a:rPr lang="fr-CA" dirty="0" smtClean="0">
                <a:ea typeface="Calibri"/>
                <a:cs typeface="Times New Roman"/>
              </a:rPr>
              <a:t>Que </a:t>
            </a:r>
            <a:r>
              <a:rPr lang="fr-CA" dirty="0">
                <a:ea typeface="Calibri"/>
                <a:cs typeface="Times New Roman"/>
              </a:rPr>
              <a:t>la coordination du regroupement appuie la mise en œuvre des activités locales notamment en poursuivant ses analyses sur l’assurance qualité, sur les agréments et sur l’internationalisation des cégeps et en produisant et diffusant les résultats de ses travaux</a:t>
            </a:r>
            <a:r>
              <a:rPr lang="fr-CA" dirty="0" smtClean="0">
                <a:ea typeface="Calibri"/>
                <a:cs typeface="Times New Roman"/>
              </a:rPr>
              <a:t>.</a:t>
            </a:r>
            <a:endParaRPr lang="fr-CA" dirty="0"/>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20</a:t>
            </a:fld>
            <a:endParaRPr lang="fr-CA"/>
          </a:p>
        </p:txBody>
      </p:sp>
    </p:spTree>
    <p:extLst>
      <p:ext uri="{BB962C8B-B14F-4D97-AF65-F5344CB8AC3E}">
        <p14:creationId xmlns:p14="http://schemas.microsoft.com/office/powerpoint/2010/main" val="300711670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461665"/>
          </a:xfrm>
          <a:prstGeom prst="rect">
            <a:avLst/>
          </a:prstGeom>
          <a:solidFill>
            <a:schemeClr val="bg1"/>
          </a:solidFill>
        </p:spPr>
        <p:txBody>
          <a:bodyPr wrap="square" rtlCol="0">
            <a:spAutoFit/>
          </a:bodyPr>
          <a:lstStyle/>
          <a:p>
            <a:r>
              <a:rPr lang="fr-CA" sz="2400" b="1" dirty="0" smtClean="0"/>
              <a:t>Recommandations du regroupement</a:t>
            </a:r>
            <a:endParaRPr lang="fr-CA" sz="2400" b="1" dirty="0"/>
          </a:p>
        </p:txBody>
      </p:sp>
      <p:sp>
        <p:nvSpPr>
          <p:cNvPr id="2" name="Rectangle 1"/>
          <p:cNvSpPr/>
          <p:nvPr>
            <p:custDataLst>
              <p:tags r:id="rId2"/>
            </p:custDataLst>
          </p:nvPr>
        </p:nvSpPr>
        <p:spPr>
          <a:xfrm>
            <a:off x="998606" y="1556792"/>
            <a:ext cx="7533834" cy="2640723"/>
          </a:xfrm>
          <a:prstGeom prst="rect">
            <a:avLst/>
          </a:prstGeom>
        </p:spPr>
        <p:txBody>
          <a:bodyPr wrap="square">
            <a:spAutoFit/>
          </a:bodyPr>
          <a:lstStyle/>
          <a:p>
            <a:pPr>
              <a:lnSpc>
                <a:spcPct val="115000"/>
              </a:lnSpc>
              <a:spcAft>
                <a:spcPts val="0"/>
              </a:spcAft>
            </a:pPr>
            <a:r>
              <a:rPr lang="fr-FR" b="1" dirty="0" smtClean="0">
                <a:ea typeface="Calibri"/>
                <a:cs typeface="Times New Roman"/>
              </a:rPr>
              <a:t>Que</a:t>
            </a:r>
            <a:r>
              <a:rPr lang="fr-FR" dirty="0" smtClean="0">
                <a:ea typeface="Calibri"/>
                <a:cs typeface="Times New Roman"/>
              </a:rPr>
              <a:t> </a:t>
            </a:r>
            <a:r>
              <a:rPr lang="fr-FR" dirty="0">
                <a:ea typeface="Calibri"/>
                <a:cs typeface="Times New Roman"/>
              </a:rPr>
              <a:t>les syndicats soient consultés sur la recommandation suivante et que le retour de consultation se fasse au regroupement du mois d’avril.</a:t>
            </a:r>
            <a:endParaRPr lang="fr-CA" dirty="0">
              <a:ea typeface="Calibri"/>
              <a:cs typeface="Times New Roman"/>
            </a:endParaRPr>
          </a:p>
          <a:p>
            <a:pPr marL="342900" lvl="0" indent="-342900">
              <a:lnSpc>
                <a:spcPct val="115000"/>
              </a:lnSpc>
              <a:spcAft>
                <a:spcPts val="0"/>
              </a:spcAft>
              <a:buFont typeface="Wingdings"/>
              <a:buChar char=""/>
            </a:pPr>
            <a:r>
              <a:rPr lang="fr-FR" dirty="0">
                <a:ea typeface="Calibri"/>
                <a:cs typeface="Times New Roman"/>
              </a:rPr>
              <a:t>que les syndicats locaux, à l’invitation du regroupement cégep, se dissocient formellement du processus d’audit </a:t>
            </a:r>
            <a:r>
              <a:rPr lang="fr-FR" dirty="0" smtClean="0">
                <a:ea typeface="Calibri"/>
                <a:cs typeface="Times New Roman"/>
              </a:rPr>
              <a:t>d’« assurance-qualité » </a:t>
            </a:r>
            <a:r>
              <a:rPr lang="fr-FR" dirty="0">
                <a:ea typeface="Calibri"/>
                <a:cs typeface="Times New Roman"/>
              </a:rPr>
              <a:t>actuellement mis en branle par la CEEC en s’abstenant d’y participer </a:t>
            </a:r>
            <a:r>
              <a:rPr lang="fr-FR" dirty="0" smtClean="0">
                <a:ea typeface="Calibri"/>
                <a:cs typeface="Times New Roman"/>
              </a:rPr>
              <a:t>sous </a:t>
            </a:r>
            <a:r>
              <a:rPr lang="fr-FR" dirty="0">
                <a:ea typeface="Calibri"/>
                <a:cs typeface="Times New Roman"/>
              </a:rPr>
              <a:t>une forme ou sous une autre;</a:t>
            </a:r>
            <a:endParaRPr lang="fr-CA" dirty="0">
              <a:ea typeface="Calibri"/>
              <a:cs typeface="Times New Roman"/>
            </a:endParaRPr>
          </a:p>
          <a:p>
            <a:pPr>
              <a:lnSpc>
                <a:spcPct val="115000"/>
              </a:lnSpc>
              <a:spcAft>
                <a:spcPts val="0"/>
              </a:spcAft>
            </a:pPr>
            <a:r>
              <a:rPr lang="fr-FR" dirty="0">
                <a:ea typeface="Calibri"/>
                <a:cs typeface="Times New Roman"/>
              </a:rPr>
              <a:t> </a:t>
            </a:r>
            <a:r>
              <a:rPr lang="fr-FR" dirty="0" smtClean="0">
                <a:ea typeface="Calibri"/>
                <a:cs typeface="Times New Roman"/>
              </a:rPr>
              <a:t>qu’un plan d’action national soit mis en place aussi rapidement que possible</a:t>
            </a:r>
          </a:p>
          <a:p>
            <a:pPr>
              <a:lnSpc>
                <a:spcPct val="115000"/>
              </a:lnSpc>
              <a:spcAft>
                <a:spcPts val="0"/>
              </a:spcAft>
            </a:pPr>
            <a:endParaRPr lang="fr-CA" dirty="0" smtClean="0">
              <a:ea typeface="Calibri"/>
              <a:cs typeface="Times New Roman"/>
            </a:endParaRPr>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21</a:t>
            </a:fld>
            <a:endParaRPr lang="fr-CA" dirty="0"/>
          </a:p>
        </p:txBody>
      </p:sp>
    </p:spTree>
    <p:extLst>
      <p:ext uri="{BB962C8B-B14F-4D97-AF65-F5344CB8AC3E}">
        <p14:creationId xmlns:p14="http://schemas.microsoft.com/office/powerpoint/2010/main" val="211044153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6031169" cy="461665"/>
          </a:xfrm>
          <a:prstGeom prst="rect">
            <a:avLst/>
          </a:prstGeom>
          <a:solidFill>
            <a:schemeClr val="bg1"/>
          </a:solidFill>
        </p:spPr>
        <p:txBody>
          <a:bodyPr wrap="square" rtlCol="0">
            <a:spAutoFit/>
          </a:bodyPr>
          <a:lstStyle/>
          <a:p>
            <a:r>
              <a:rPr lang="fr-CA" sz="2400" b="1" dirty="0" smtClean="0"/>
              <a:t>Recommandations du regroupement</a:t>
            </a:r>
            <a:endParaRPr lang="fr-CA" sz="2400" b="1" dirty="0"/>
          </a:p>
        </p:txBody>
      </p:sp>
      <p:sp>
        <p:nvSpPr>
          <p:cNvPr id="2" name="Rectangle 1"/>
          <p:cNvSpPr/>
          <p:nvPr>
            <p:custDataLst>
              <p:tags r:id="rId2"/>
            </p:custDataLst>
          </p:nvPr>
        </p:nvSpPr>
        <p:spPr>
          <a:xfrm>
            <a:off x="998606" y="1556792"/>
            <a:ext cx="7533834" cy="2876172"/>
          </a:xfrm>
          <a:prstGeom prst="rect">
            <a:avLst/>
          </a:prstGeom>
        </p:spPr>
        <p:txBody>
          <a:bodyPr wrap="square">
            <a:spAutoFit/>
          </a:bodyPr>
          <a:lstStyle/>
          <a:p>
            <a:r>
              <a:rPr lang="fr-FR" dirty="0" smtClean="0">
                <a:ea typeface="Calibri"/>
                <a:cs typeface="Times New Roman"/>
              </a:rPr>
              <a:t>Que </a:t>
            </a:r>
            <a:r>
              <a:rPr lang="fr-FR" dirty="0">
                <a:ea typeface="Calibri"/>
                <a:cs typeface="Times New Roman"/>
              </a:rPr>
              <a:t>le regroupement cégep donne le mandat à la coordination du regroupement d’évaluer :</a:t>
            </a:r>
            <a:endParaRPr lang="fr-CA" dirty="0">
              <a:ea typeface="Calibri"/>
              <a:cs typeface="Times New Roman"/>
            </a:endParaRPr>
          </a:p>
          <a:p>
            <a:pPr marL="342900" lvl="0" indent="-342900">
              <a:lnSpc>
                <a:spcPct val="115000"/>
              </a:lnSpc>
              <a:spcAft>
                <a:spcPts val="0"/>
              </a:spcAft>
              <a:buFont typeface="Symbol"/>
              <a:buChar char=""/>
              <a:tabLst>
                <a:tab pos="457200" algn="l"/>
              </a:tabLst>
            </a:pPr>
            <a:r>
              <a:rPr lang="fr-FR" dirty="0">
                <a:ea typeface="Calibri"/>
                <a:cs typeface="Times New Roman"/>
              </a:rPr>
              <a:t>la légitimité de la CEEC, tant au plan de sa constitution, de ses orientations et de ses mandats ;</a:t>
            </a:r>
            <a:endParaRPr lang="fr-CA" dirty="0">
              <a:ea typeface="Calibri"/>
              <a:cs typeface="Times New Roman"/>
            </a:endParaRPr>
          </a:p>
          <a:p>
            <a:pPr marL="342900" lvl="0" indent="-342900">
              <a:lnSpc>
                <a:spcPct val="115000"/>
              </a:lnSpc>
              <a:spcAft>
                <a:spcPts val="0"/>
              </a:spcAft>
              <a:buFont typeface="Symbol"/>
              <a:buChar char=""/>
              <a:tabLst>
                <a:tab pos="457200" algn="l"/>
              </a:tabLst>
            </a:pPr>
            <a:r>
              <a:rPr lang="fr-FR" dirty="0">
                <a:ea typeface="Calibri"/>
                <a:cs typeface="Times New Roman"/>
              </a:rPr>
              <a:t>la nature de l’instance qui devrait encadrer et promouvoir notre réseau national des cégeps en fonction de sa mission ainsi que le mécanisme que cette instance pourrait mettre en place pour garantir la qualité de l’enseignement.</a:t>
            </a:r>
            <a:endParaRPr lang="fr-CA" dirty="0">
              <a:ea typeface="Calibri"/>
              <a:cs typeface="Times New Roman"/>
            </a:endParaRPr>
          </a:p>
          <a:p>
            <a:pPr>
              <a:lnSpc>
                <a:spcPct val="115000"/>
              </a:lnSpc>
              <a:spcAft>
                <a:spcPts val="0"/>
              </a:spcAft>
            </a:pPr>
            <a:r>
              <a:rPr lang="fr-CA" dirty="0">
                <a:ea typeface="Calibri"/>
                <a:cs typeface="Times New Roman"/>
              </a:rPr>
              <a:t> </a:t>
            </a:r>
            <a:endParaRPr lang="fr-CA" dirty="0"/>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22</a:t>
            </a:fld>
            <a:endParaRPr lang="fr-CA"/>
          </a:p>
        </p:txBody>
      </p:sp>
    </p:spTree>
    <p:extLst>
      <p:ext uri="{BB962C8B-B14F-4D97-AF65-F5344CB8AC3E}">
        <p14:creationId xmlns:p14="http://schemas.microsoft.com/office/powerpoint/2010/main" val="399505342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8767474" cy="830997"/>
          </a:xfrm>
          <a:prstGeom prst="rect">
            <a:avLst/>
          </a:prstGeom>
          <a:solidFill>
            <a:schemeClr val="bg1"/>
          </a:solidFill>
        </p:spPr>
        <p:txBody>
          <a:bodyPr wrap="square" rtlCol="0">
            <a:spAutoFit/>
          </a:bodyPr>
          <a:lstStyle/>
          <a:p>
            <a:r>
              <a:rPr lang="fr-CA" sz="2400" b="1" dirty="0" smtClean="0"/>
              <a:t>Analyse par la coordination du regroupement du processus d’audit d’assurance qualité actuellement mis en branle par la CÉEC</a:t>
            </a:r>
            <a:endParaRPr lang="fr-CA" sz="2400" b="1" dirty="0"/>
          </a:p>
        </p:txBody>
      </p:sp>
      <p:sp>
        <p:nvSpPr>
          <p:cNvPr id="2" name="Rectangle 1"/>
          <p:cNvSpPr/>
          <p:nvPr>
            <p:custDataLst>
              <p:tags r:id="rId2"/>
            </p:custDataLst>
          </p:nvPr>
        </p:nvSpPr>
        <p:spPr>
          <a:xfrm>
            <a:off x="998606" y="1556792"/>
            <a:ext cx="7389818" cy="4552015"/>
          </a:xfrm>
          <a:prstGeom prst="rect">
            <a:avLst/>
          </a:prstGeom>
        </p:spPr>
        <p:txBody>
          <a:bodyPr wrap="square">
            <a:spAutoFit/>
          </a:bodyPr>
          <a:lstStyle/>
          <a:p>
            <a:pPr>
              <a:lnSpc>
                <a:spcPct val="115000"/>
              </a:lnSpc>
              <a:spcAft>
                <a:spcPts val="0"/>
              </a:spcAft>
            </a:pPr>
            <a:r>
              <a:rPr lang="fr-CA" dirty="0" smtClean="0">
                <a:cs typeface="Times New Roman"/>
              </a:rPr>
              <a:t>Lors des phases précédentes, la CÉEC évaluait les PIÉA, les PIÉPÉ, la mise en œuvre des programmes de DEC compte tenu des objectifs et standards définis par le ministre, les objectifs et standards ainsi que la mise en œuvre des AEC, les plans de réussite et les plans stratégiques.</a:t>
            </a:r>
          </a:p>
          <a:p>
            <a:pPr>
              <a:lnSpc>
                <a:spcPct val="115000"/>
              </a:lnSpc>
              <a:spcAft>
                <a:spcPts val="0"/>
              </a:spcAft>
            </a:pPr>
            <a:endParaRPr lang="fr-CA" dirty="0" smtClean="0">
              <a:cs typeface="Times New Roman"/>
            </a:endParaRPr>
          </a:p>
          <a:p>
            <a:pPr>
              <a:lnSpc>
                <a:spcPct val="115000"/>
              </a:lnSpc>
              <a:spcAft>
                <a:spcPts val="0"/>
              </a:spcAft>
            </a:pPr>
            <a:endParaRPr lang="fr-CA" dirty="0">
              <a:cs typeface="Times New Roman"/>
            </a:endParaRPr>
          </a:p>
          <a:p>
            <a:pPr>
              <a:lnSpc>
                <a:spcPct val="115000"/>
              </a:lnSpc>
              <a:spcAft>
                <a:spcPts val="0"/>
              </a:spcAft>
            </a:pPr>
            <a:r>
              <a:rPr lang="fr-CA" dirty="0" smtClean="0">
                <a:cs typeface="Times New Roman"/>
              </a:rPr>
              <a:t>Le processus d’audit ajoute à cela:</a:t>
            </a:r>
          </a:p>
          <a:p>
            <a:pPr marL="742950" lvl="1" indent="-285750">
              <a:lnSpc>
                <a:spcPct val="115000"/>
              </a:lnSpc>
              <a:buFont typeface="Arial" panose="020B0604020202020204" pitchFamily="34" charset="0"/>
              <a:buChar char="•"/>
            </a:pPr>
            <a:r>
              <a:rPr lang="fr-CA" dirty="0">
                <a:cs typeface="Times New Roman"/>
              </a:rPr>
              <a:t>l</a:t>
            </a:r>
            <a:r>
              <a:rPr lang="fr-CA" dirty="0" smtClean="0">
                <a:cs typeface="Times New Roman"/>
              </a:rPr>
              <a:t>a mise en place d’un système d’information;</a:t>
            </a:r>
          </a:p>
          <a:p>
            <a:pPr marL="742950" lvl="1" indent="-285750">
              <a:lnSpc>
                <a:spcPct val="115000"/>
              </a:lnSpc>
              <a:buFont typeface="Arial" panose="020B0604020202020204" pitchFamily="34" charset="0"/>
              <a:buChar char="•"/>
            </a:pPr>
            <a:r>
              <a:rPr lang="fr-CA" dirty="0" smtClean="0">
                <a:cs typeface="Times New Roman"/>
              </a:rPr>
              <a:t>l’évaluation continue des mécanismes d’assurance qualité des PIÉA, PIÉPÉ, plans de réussite et stratégiques;</a:t>
            </a:r>
          </a:p>
          <a:p>
            <a:pPr marL="742950" lvl="1" indent="-285750">
              <a:lnSpc>
                <a:spcPct val="115000"/>
              </a:lnSpc>
              <a:buFont typeface="Arial" panose="020B0604020202020204" pitchFamily="34" charset="0"/>
              <a:buChar char="•"/>
            </a:pPr>
            <a:r>
              <a:rPr lang="fr-CA" dirty="0">
                <a:cs typeface="Times New Roman"/>
              </a:rPr>
              <a:t>l</a:t>
            </a:r>
            <a:r>
              <a:rPr lang="fr-CA" dirty="0" smtClean="0">
                <a:cs typeface="Times New Roman"/>
              </a:rPr>
              <a:t>a production d’un rapport d’autoévaluation par cycle de 5 ans;</a:t>
            </a:r>
          </a:p>
          <a:p>
            <a:pPr marL="742950" lvl="1" indent="-285750">
              <a:lnSpc>
                <a:spcPct val="115000"/>
              </a:lnSpc>
              <a:buFont typeface="Arial" panose="020B0604020202020204" pitchFamily="34" charset="0"/>
              <a:buChar char="•"/>
            </a:pPr>
            <a:r>
              <a:rPr lang="fr-CA" dirty="0" smtClean="0">
                <a:cs typeface="Times New Roman"/>
              </a:rPr>
              <a:t>une visite de la CÉEC par cycle de 5 ans;</a:t>
            </a:r>
          </a:p>
          <a:p>
            <a:pPr marL="742950" lvl="1" indent="-285750">
              <a:lnSpc>
                <a:spcPct val="115000"/>
              </a:lnSpc>
              <a:buFont typeface="Arial" panose="020B0604020202020204" pitchFamily="34" charset="0"/>
              <a:buChar char="•"/>
            </a:pPr>
            <a:r>
              <a:rPr lang="fr-CA" dirty="0">
                <a:cs typeface="Times New Roman"/>
              </a:rPr>
              <a:t>l</a:t>
            </a:r>
            <a:r>
              <a:rPr lang="fr-CA" dirty="0" smtClean="0">
                <a:cs typeface="Times New Roman"/>
              </a:rPr>
              <a:t>a réaction au rapport préliminaire de la CÉEC;</a:t>
            </a:r>
          </a:p>
          <a:p>
            <a:pPr marL="742950" lvl="1" indent="-285750">
              <a:lnSpc>
                <a:spcPct val="115000"/>
              </a:lnSpc>
              <a:buFont typeface="Arial" panose="020B0604020202020204" pitchFamily="34" charset="0"/>
              <a:buChar char="•"/>
            </a:pPr>
            <a:r>
              <a:rPr lang="fr-CA" dirty="0">
                <a:cs typeface="Times New Roman"/>
              </a:rPr>
              <a:t>l</a:t>
            </a:r>
            <a:r>
              <a:rPr lang="fr-CA" dirty="0" smtClean="0">
                <a:cs typeface="Times New Roman"/>
              </a:rPr>
              <a:t>e suivi des recommandations de la CÉEC.</a:t>
            </a:r>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23</a:t>
            </a:fld>
            <a:endParaRPr lang="fr-CA"/>
          </a:p>
        </p:txBody>
      </p:sp>
    </p:spTree>
    <p:extLst>
      <p:ext uri="{BB962C8B-B14F-4D97-AF65-F5344CB8AC3E}">
        <p14:creationId xmlns:p14="http://schemas.microsoft.com/office/powerpoint/2010/main" val="182676874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8767474" cy="830997"/>
          </a:xfrm>
          <a:prstGeom prst="rect">
            <a:avLst/>
          </a:prstGeom>
          <a:solidFill>
            <a:schemeClr val="bg1"/>
          </a:solidFill>
        </p:spPr>
        <p:txBody>
          <a:bodyPr wrap="square" rtlCol="0">
            <a:spAutoFit/>
          </a:bodyPr>
          <a:lstStyle/>
          <a:p>
            <a:r>
              <a:rPr lang="fr-CA" sz="2400" b="1" dirty="0" smtClean="0"/>
              <a:t>Analyse par la coordination du regroupement du processus d’audit d’assurance qualité actuellement mis en branle par la CÉEC</a:t>
            </a:r>
            <a:endParaRPr lang="fr-CA" sz="2400" b="1" dirty="0"/>
          </a:p>
        </p:txBody>
      </p:sp>
      <p:sp>
        <p:nvSpPr>
          <p:cNvPr id="2" name="Rectangle 1"/>
          <p:cNvSpPr/>
          <p:nvPr>
            <p:custDataLst>
              <p:tags r:id="rId2"/>
            </p:custDataLst>
          </p:nvPr>
        </p:nvSpPr>
        <p:spPr>
          <a:xfrm>
            <a:off x="998606" y="1700808"/>
            <a:ext cx="7389818" cy="3914918"/>
          </a:xfrm>
          <a:prstGeom prst="rect">
            <a:avLst/>
          </a:prstGeom>
        </p:spPr>
        <p:txBody>
          <a:bodyPr wrap="square">
            <a:spAutoFit/>
          </a:bodyPr>
          <a:lstStyle/>
          <a:p>
            <a:pPr>
              <a:lnSpc>
                <a:spcPct val="115000"/>
              </a:lnSpc>
              <a:spcAft>
                <a:spcPts val="0"/>
              </a:spcAft>
            </a:pPr>
            <a:r>
              <a:rPr lang="fr-CA" dirty="0" smtClean="0">
                <a:cs typeface="Times New Roman"/>
              </a:rPr>
              <a:t>Au cœur du processus d’audit actuellement mis en branle par la CÉEC, il y a la mise en place d’un système d’information « permettant de recueillir les informations nécessaires pour soutenir la prise de décision ».</a:t>
            </a:r>
          </a:p>
          <a:p>
            <a:pPr>
              <a:lnSpc>
                <a:spcPct val="115000"/>
              </a:lnSpc>
              <a:spcAft>
                <a:spcPts val="0"/>
              </a:spcAft>
            </a:pPr>
            <a:endParaRPr lang="fr-CA" dirty="0" smtClean="0">
              <a:cs typeface="Times New Roman"/>
            </a:endParaRPr>
          </a:p>
          <a:p>
            <a:pPr>
              <a:lnSpc>
                <a:spcPct val="115000"/>
              </a:lnSpc>
              <a:spcAft>
                <a:spcPts val="0"/>
              </a:spcAft>
            </a:pPr>
            <a:r>
              <a:rPr lang="fr-CA" dirty="0" smtClean="0">
                <a:cs typeface="Times New Roman"/>
              </a:rPr>
              <a:t>De ce fait, le processus d’audit implique une centralisation des décisions entre les mains des gestionnaires au détriment des responsabilités collectives des départements et des comités de programme ainsi que de l’autonomie professionnelle des enseignantes et des enseignants.</a:t>
            </a:r>
          </a:p>
          <a:p>
            <a:pPr>
              <a:lnSpc>
                <a:spcPct val="115000"/>
              </a:lnSpc>
              <a:spcAft>
                <a:spcPts val="0"/>
              </a:spcAft>
            </a:pPr>
            <a:endParaRPr lang="fr-CA" dirty="0">
              <a:cs typeface="Times New Roman"/>
            </a:endParaRPr>
          </a:p>
          <a:p>
            <a:pPr>
              <a:lnSpc>
                <a:spcPct val="115000"/>
              </a:lnSpc>
              <a:spcAft>
                <a:spcPts val="0"/>
              </a:spcAft>
            </a:pPr>
            <a:r>
              <a:rPr lang="fr-CA" dirty="0" smtClean="0">
                <a:cs typeface="Times New Roman"/>
              </a:rPr>
              <a:t>Il s’agit donc d’une nouvelle tentative pour gruger l’autonomie individuelle et collective des enseignantes et des enseignants prévue à la convention collective.</a:t>
            </a:r>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24</a:t>
            </a:fld>
            <a:endParaRPr lang="fr-CA"/>
          </a:p>
        </p:txBody>
      </p:sp>
    </p:spTree>
    <p:extLst>
      <p:ext uri="{BB962C8B-B14F-4D97-AF65-F5344CB8AC3E}">
        <p14:creationId xmlns:p14="http://schemas.microsoft.com/office/powerpoint/2010/main" val="41243790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8767474" cy="830997"/>
          </a:xfrm>
          <a:prstGeom prst="rect">
            <a:avLst/>
          </a:prstGeom>
          <a:solidFill>
            <a:schemeClr val="bg1"/>
          </a:solidFill>
        </p:spPr>
        <p:txBody>
          <a:bodyPr wrap="square" rtlCol="0">
            <a:spAutoFit/>
          </a:bodyPr>
          <a:lstStyle/>
          <a:p>
            <a:r>
              <a:rPr lang="fr-CA" sz="2400" b="1" dirty="0" smtClean="0"/>
              <a:t>Analyse par la coordination du regroupement du processus d’audit d’assurance qualité actuellement mis en branle par la CÉEC</a:t>
            </a:r>
            <a:endParaRPr lang="fr-CA" sz="2400" b="1" dirty="0"/>
          </a:p>
        </p:txBody>
      </p:sp>
      <p:sp>
        <p:nvSpPr>
          <p:cNvPr id="2" name="Rectangle 1"/>
          <p:cNvSpPr/>
          <p:nvPr>
            <p:custDataLst>
              <p:tags r:id="rId2"/>
            </p:custDataLst>
          </p:nvPr>
        </p:nvSpPr>
        <p:spPr>
          <a:xfrm>
            <a:off x="998606" y="1412776"/>
            <a:ext cx="7389818" cy="4552015"/>
          </a:xfrm>
          <a:prstGeom prst="rect">
            <a:avLst/>
          </a:prstGeom>
        </p:spPr>
        <p:txBody>
          <a:bodyPr wrap="square">
            <a:spAutoFit/>
          </a:bodyPr>
          <a:lstStyle/>
          <a:p>
            <a:pPr>
              <a:lnSpc>
                <a:spcPct val="115000"/>
              </a:lnSpc>
              <a:spcAft>
                <a:spcPts val="0"/>
              </a:spcAft>
            </a:pPr>
            <a:r>
              <a:rPr lang="fr-CA" dirty="0" smtClean="0">
                <a:cs typeface="Times New Roman"/>
              </a:rPr>
              <a:t>Il y a un autre effet vraisemblable à long terme de l’implantation du système d’information ayant pour objectif de témoigner de l’amélioration continue de la qualité : un accroissement des tâches administratives des enseignantes et des enseignants.</a:t>
            </a:r>
          </a:p>
          <a:p>
            <a:pPr>
              <a:lnSpc>
                <a:spcPct val="115000"/>
              </a:lnSpc>
              <a:spcAft>
                <a:spcPts val="0"/>
              </a:spcAft>
            </a:pPr>
            <a:endParaRPr lang="fr-CA" dirty="0" smtClean="0">
              <a:cs typeface="Times New Roman"/>
            </a:endParaRPr>
          </a:p>
          <a:p>
            <a:pPr>
              <a:lnSpc>
                <a:spcPct val="115000"/>
              </a:lnSpc>
              <a:spcAft>
                <a:spcPts val="0"/>
              </a:spcAft>
            </a:pPr>
            <a:r>
              <a:rPr lang="fr-CA" dirty="0" smtClean="0">
                <a:cs typeface="Times New Roman"/>
              </a:rPr>
              <a:t>En effet, si les collèges s’engagent dans un processus continu d’amélioration de la qualité, il faudra produire des rapports pour témoigner non seulement de l’évaluation de la qualité des méthodes pédagogiques, des évaluations des étudiants et de tous les autres aspects couverts par le système intégré de gestion de la qualité mais également des mécanismes d’assurance qualité eux-mêmes.</a:t>
            </a:r>
          </a:p>
          <a:p>
            <a:pPr>
              <a:lnSpc>
                <a:spcPct val="115000"/>
              </a:lnSpc>
              <a:spcAft>
                <a:spcPts val="0"/>
              </a:spcAft>
            </a:pPr>
            <a:endParaRPr lang="fr-CA" dirty="0">
              <a:cs typeface="Times New Roman"/>
            </a:endParaRPr>
          </a:p>
          <a:p>
            <a:pPr>
              <a:lnSpc>
                <a:spcPct val="115000"/>
              </a:lnSpc>
              <a:spcAft>
                <a:spcPts val="0"/>
              </a:spcAft>
            </a:pPr>
            <a:r>
              <a:rPr lang="fr-CA" dirty="0" smtClean="0">
                <a:cs typeface="Times New Roman"/>
              </a:rPr>
              <a:t>Le risque d’augmentation des tâches administratives, autant individuelles que collectives, est très grand voire presque inévitable.</a:t>
            </a:r>
          </a:p>
        </p:txBody>
      </p:sp>
      <p:sp>
        <p:nvSpPr>
          <p:cNvPr id="3" name="Espace réservé du pied de page 2"/>
          <p:cNvSpPr>
            <a:spLocks noGrp="1"/>
          </p:cNvSpPr>
          <p:nvPr>
            <p:ph type="ftr" sz="quarter" idx="11"/>
            <p:custDataLst>
              <p:tags r:id="rId3"/>
            </p:custDataLst>
          </p:nvPr>
        </p:nvSpPr>
        <p:spPr/>
        <p:txBody>
          <a:bodyPr/>
          <a:lstStyle/>
          <a:p>
            <a:r>
              <a:rPr lang="fr-CA" dirty="0" smtClean="0"/>
              <a:t>Regroupement cégep, 3 et 4 avril 2014</a:t>
            </a:r>
            <a:endParaRPr lang="fr-CA" dirty="0"/>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25</a:t>
            </a:fld>
            <a:endParaRPr lang="fr-CA"/>
          </a:p>
        </p:txBody>
      </p:sp>
    </p:spTree>
    <p:extLst>
      <p:ext uri="{BB962C8B-B14F-4D97-AF65-F5344CB8AC3E}">
        <p14:creationId xmlns:p14="http://schemas.microsoft.com/office/powerpoint/2010/main" val="98035926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8767474" cy="830997"/>
          </a:xfrm>
          <a:prstGeom prst="rect">
            <a:avLst/>
          </a:prstGeom>
          <a:solidFill>
            <a:schemeClr val="bg1"/>
          </a:solidFill>
        </p:spPr>
        <p:txBody>
          <a:bodyPr wrap="square" rtlCol="0">
            <a:spAutoFit/>
          </a:bodyPr>
          <a:lstStyle/>
          <a:p>
            <a:r>
              <a:rPr lang="fr-CA" sz="2400" b="1" dirty="0" smtClean="0"/>
              <a:t>Analyse par la coordination du regroupement du processus d’audit d’assurance qualité actuellement mis en branle par la CÉEC</a:t>
            </a:r>
            <a:endParaRPr lang="fr-CA" sz="2400" b="1" dirty="0"/>
          </a:p>
        </p:txBody>
      </p:sp>
      <p:sp>
        <p:nvSpPr>
          <p:cNvPr id="2" name="Rectangle 1"/>
          <p:cNvSpPr/>
          <p:nvPr>
            <p:custDataLst>
              <p:tags r:id="rId2"/>
            </p:custDataLst>
          </p:nvPr>
        </p:nvSpPr>
        <p:spPr>
          <a:xfrm>
            <a:off x="980668" y="1772816"/>
            <a:ext cx="7389818" cy="3277820"/>
          </a:xfrm>
          <a:prstGeom prst="rect">
            <a:avLst/>
          </a:prstGeom>
        </p:spPr>
        <p:txBody>
          <a:bodyPr wrap="square">
            <a:spAutoFit/>
          </a:bodyPr>
          <a:lstStyle/>
          <a:p>
            <a:pPr>
              <a:lnSpc>
                <a:spcPct val="115000"/>
              </a:lnSpc>
              <a:spcAft>
                <a:spcPts val="0"/>
              </a:spcAft>
            </a:pPr>
            <a:r>
              <a:rPr lang="fr-CA" b="1" dirty="0" smtClean="0">
                <a:cs typeface="Times New Roman"/>
              </a:rPr>
              <a:t>4-1.02 Comité de programme</a:t>
            </a:r>
          </a:p>
          <a:p>
            <a:pPr>
              <a:lnSpc>
                <a:spcPct val="115000"/>
              </a:lnSpc>
              <a:spcAft>
                <a:spcPts val="0"/>
              </a:spcAft>
            </a:pPr>
            <a:r>
              <a:rPr lang="fr-CA" dirty="0" smtClean="0">
                <a:cs typeface="Times New Roman"/>
              </a:rPr>
              <a:t>(…)</a:t>
            </a:r>
          </a:p>
          <a:p>
            <a:pPr>
              <a:lnSpc>
                <a:spcPct val="115000"/>
              </a:lnSpc>
              <a:spcAft>
                <a:spcPts val="0"/>
              </a:spcAft>
            </a:pPr>
            <a:r>
              <a:rPr lang="fr-CA" dirty="0" smtClean="0">
                <a:cs typeface="Times New Roman"/>
              </a:rPr>
              <a:t>b)  Ce comité a pour mandat de :</a:t>
            </a:r>
          </a:p>
          <a:p>
            <a:pPr>
              <a:lnSpc>
                <a:spcPct val="115000"/>
              </a:lnSpc>
              <a:spcAft>
                <a:spcPts val="0"/>
              </a:spcAft>
            </a:pPr>
            <a:endParaRPr lang="fr-CA" dirty="0" smtClean="0">
              <a:cs typeface="Times New Roman"/>
            </a:endParaRPr>
          </a:p>
          <a:p>
            <a:pPr>
              <a:lnSpc>
                <a:spcPct val="115000"/>
              </a:lnSpc>
              <a:spcAft>
                <a:spcPts val="0"/>
              </a:spcAft>
            </a:pPr>
            <a:r>
              <a:rPr lang="fr-CA" dirty="0" smtClean="0">
                <a:cs typeface="Times New Roman"/>
              </a:rPr>
              <a:t>– définir ses règles de régie interne et former des comités, s’il y a lieu;</a:t>
            </a:r>
          </a:p>
          <a:p>
            <a:pPr>
              <a:lnSpc>
                <a:spcPct val="115000"/>
              </a:lnSpc>
              <a:spcAft>
                <a:spcPts val="0"/>
              </a:spcAft>
            </a:pPr>
            <a:endParaRPr lang="fr-CA" dirty="0" smtClean="0">
              <a:cs typeface="Times New Roman"/>
            </a:endParaRPr>
          </a:p>
          <a:p>
            <a:pPr>
              <a:lnSpc>
                <a:spcPct val="115000"/>
              </a:lnSpc>
              <a:spcAft>
                <a:spcPts val="0"/>
              </a:spcAft>
            </a:pPr>
            <a:r>
              <a:rPr lang="fr-CA" dirty="0" smtClean="0">
                <a:cs typeface="Times New Roman"/>
              </a:rPr>
              <a:t>– s’assurer de la qualité et de l’harmonisation pédagogique du programme, de l’intégration des apprentissages et de la cohérence interdisciplinaire;</a:t>
            </a:r>
          </a:p>
          <a:p>
            <a:pPr>
              <a:lnSpc>
                <a:spcPct val="115000"/>
              </a:lnSpc>
              <a:spcAft>
                <a:spcPts val="0"/>
              </a:spcAft>
            </a:pPr>
            <a:r>
              <a:rPr lang="fr-CA" dirty="0" smtClean="0">
                <a:cs typeface="Times New Roman"/>
              </a:rPr>
              <a:t>(…)</a:t>
            </a:r>
          </a:p>
          <a:p>
            <a:pPr>
              <a:lnSpc>
                <a:spcPct val="115000"/>
              </a:lnSpc>
              <a:spcAft>
                <a:spcPts val="0"/>
              </a:spcAft>
            </a:pPr>
            <a:r>
              <a:rPr lang="fr-CA" dirty="0" smtClean="0">
                <a:cs typeface="Times New Roman"/>
              </a:rPr>
              <a:t>– élaborer les balises de l’épreuve synthèse;</a:t>
            </a:r>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26</a:t>
            </a:fld>
            <a:endParaRPr lang="fr-CA"/>
          </a:p>
        </p:txBody>
      </p:sp>
    </p:spTree>
    <p:extLst>
      <p:ext uri="{BB962C8B-B14F-4D97-AF65-F5344CB8AC3E}">
        <p14:creationId xmlns:p14="http://schemas.microsoft.com/office/powerpoint/2010/main" val="289430877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8767474" cy="830997"/>
          </a:xfrm>
          <a:prstGeom prst="rect">
            <a:avLst/>
          </a:prstGeom>
          <a:solidFill>
            <a:schemeClr val="bg1"/>
          </a:solidFill>
        </p:spPr>
        <p:txBody>
          <a:bodyPr wrap="square" rtlCol="0">
            <a:spAutoFit/>
          </a:bodyPr>
          <a:lstStyle/>
          <a:p>
            <a:r>
              <a:rPr lang="fr-CA" sz="2400" b="1" dirty="0" smtClean="0"/>
              <a:t>Analyse par la coordination du regroupement du processus d’audit d’assurance qualité actuellement mis en branle par la CÉEC</a:t>
            </a:r>
            <a:endParaRPr lang="fr-CA" sz="2400" b="1" dirty="0"/>
          </a:p>
        </p:txBody>
      </p:sp>
      <p:sp>
        <p:nvSpPr>
          <p:cNvPr id="2" name="Rectangle 1"/>
          <p:cNvSpPr/>
          <p:nvPr>
            <p:custDataLst>
              <p:tags r:id="rId2"/>
            </p:custDataLst>
          </p:nvPr>
        </p:nvSpPr>
        <p:spPr>
          <a:xfrm>
            <a:off x="998606" y="1772816"/>
            <a:ext cx="7389818" cy="4524315"/>
          </a:xfrm>
          <a:prstGeom prst="rect">
            <a:avLst/>
          </a:prstGeom>
        </p:spPr>
        <p:txBody>
          <a:bodyPr wrap="square">
            <a:spAutoFit/>
          </a:bodyPr>
          <a:lstStyle/>
          <a:p>
            <a:pPr marL="551180" indent="-551180" algn="just">
              <a:spcAft>
                <a:spcPts val="0"/>
              </a:spcAft>
              <a:tabLst>
                <a:tab pos="551180" algn="l"/>
                <a:tab pos="2857500" algn="l"/>
              </a:tabLst>
            </a:pPr>
            <a:r>
              <a:rPr lang="fr-CA" b="1" dirty="0" smtClean="0">
                <a:effectLst/>
                <a:ea typeface="Times New Roman"/>
              </a:rPr>
              <a:t>4‑1.05</a:t>
            </a:r>
          </a:p>
          <a:p>
            <a:r>
              <a:rPr lang="fr-CA" dirty="0" smtClean="0">
                <a:effectLst/>
                <a:ea typeface="Times New Roman"/>
                <a:cs typeface="Times New Roman"/>
              </a:rPr>
              <a:t>Les fonctions de l’assemblée départementale s’exercent en tenant compte</a:t>
            </a:r>
            <a:r>
              <a:rPr lang="fr-CA" i="1" dirty="0" smtClean="0">
                <a:effectLst/>
                <a:ea typeface="Times New Roman"/>
                <a:cs typeface="Times New Roman"/>
              </a:rPr>
              <a:t> </a:t>
            </a:r>
            <a:r>
              <a:rPr lang="fr-CA" dirty="0" smtClean="0">
                <a:effectLst/>
                <a:ea typeface="Times New Roman"/>
                <a:cs typeface="Times New Roman"/>
              </a:rPr>
              <a:t>du plan stratégique de développement (…)</a:t>
            </a:r>
          </a:p>
          <a:p>
            <a:endParaRPr lang="fr-CA" dirty="0">
              <a:cs typeface="Times New Roman"/>
            </a:endParaRPr>
          </a:p>
          <a:p>
            <a:pPr lvl="1"/>
            <a:r>
              <a:rPr lang="fr-CA" dirty="0" smtClean="0">
                <a:cs typeface="Times New Roman"/>
              </a:rPr>
              <a:t>2.1	définir les règles de régie interne du département et former des comités, s’il y a lieu;</a:t>
            </a:r>
          </a:p>
          <a:p>
            <a:pPr lvl="1"/>
            <a:r>
              <a:rPr lang="fr-CA" dirty="0" smtClean="0">
                <a:cs typeface="Times New Roman"/>
              </a:rPr>
              <a:t>(…)</a:t>
            </a:r>
          </a:p>
          <a:p>
            <a:pPr lvl="1"/>
            <a:r>
              <a:rPr lang="fr-CA" dirty="0" smtClean="0">
                <a:cs typeface="Times New Roman"/>
              </a:rPr>
              <a:t>2.13	définir les objectifs, appliquer les méthodes pédagogiques et établir les modes d’évaluation propres à chacun des cours dont le département est responsable en tenant compte de la Politique institutionnelle d’évaluation des apprentissages (PIEA);</a:t>
            </a:r>
          </a:p>
          <a:p>
            <a:pPr lvl="1"/>
            <a:endParaRPr lang="fr-CA" dirty="0" smtClean="0">
              <a:cs typeface="Times New Roman"/>
            </a:endParaRPr>
          </a:p>
          <a:p>
            <a:pPr lvl="1"/>
            <a:r>
              <a:rPr lang="fr-CA" dirty="0" smtClean="0">
                <a:cs typeface="Times New Roman"/>
              </a:rPr>
              <a:t>2.14	adopter les plans de cours préparés par les membres du département;</a:t>
            </a:r>
          </a:p>
          <a:p>
            <a:pPr lvl="1"/>
            <a:endParaRPr lang="fr-CA" dirty="0">
              <a:cs typeface="Times New Roman"/>
            </a:endParaRPr>
          </a:p>
          <a:p>
            <a:pPr lvl="1"/>
            <a:endParaRPr lang="fr-CA" dirty="0" smtClean="0">
              <a:cs typeface="Times New Roman"/>
            </a:endParaRPr>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27</a:t>
            </a:fld>
            <a:endParaRPr lang="fr-CA"/>
          </a:p>
        </p:txBody>
      </p:sp>
    </p:spTree>
    <p:extLst>
      <p:ext uri="{BB962C8B-B14F-4D97-AF65-F5344CB8AC3E}">
        <p14:creationId xmlns:p14="http://schemas.microsoft.com/office/powerpoint/2010/main" val="186814901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8767474" cy="830997"/>
          </a:xfrm>
          <a:prstGeom prst="rect">
            <a:avLst/>
          </a:prstGeom>
          <a:solidFill>
            <a:schemeClr val="bg1"/>
          </a:solidFill>
        </p:spPr>
        <p:txBody>
          <a:bodyPr wrap="square" rtlCol="0">
            <a:spAutoFit/>
          </a:bodyPr>
          <a:lstStyle/>
          <a:p>
            <a:r>
              <a:rPr lang="fr-CA" sz="2400" b="1" dirty="0" smtClean="0"/>
              <a:t>Analyse par la coordination du regroupement du processus d’audit d’assurance qualité actuellement mis en branle par la CÉEC</a:t>
            </a:r>
            <a:endParaRPr lang="fr-CA" sz="2400" b="1" dirty="0"/>
          </a:p>
        </p:txBody>
      </p:sp>
      <p:sp>
        <p:nvSpPr>
          <p:cNvPr id="2" name="Rectangle 1"/>
          <p:cNvSpPr/>
          <p:nvPr>
            <p:custDataLst>
              <p:tags r:id="rId2"/>
            </p:custDataLst>
          </p:nvPr>
        </p:nvSpPr>
        <p:spPr>
          <a:xfrm>
            <a:off x="998606" y="1844824"/>
            <a:ext cx="7389818" cy="2031325"/>
          </a:xfrm>
          <a:prstGeom prst="rect">
            <a:avLst/>
          </a:prstGeom>
        </p:spPr>
        <p:txBody>
          <a:bodyPr wrap="square">
            <a:spAutoFit/>
          </a:bodyPr>
          <a:lstStyle/>
          <a:p>
            <a:pPr marL="551180" indent="-551180" algn="just">
              <a:spcAft>
                <a:spcPts val="0"/>
              </a:spcAft>
              <a:tabLst>
                <a:tab pos="551180" algn="l"/>
                <a:tab pos="2857500" algn="l"/>
              </a:tabLst>
            </a:pPr>
            <a:r>
              <a:rPr lang="fr-CA" b="1" dirty="0" smtClean="0">
                <a:effectLst/>
                <a:ea typeface="Times New Roman"/>
              </a:rPr>
              <a:t>8-4.01</a:t>
            </a:r>
          </a:p>
          <a:p>
            <a:r>
              <a:rPr lang="fr-CA" dirty="0" smtClean="0">
                <a:effectLst/>
                <a:ea typeface="Times New Roman"/>
                <a:cs typeface="Times New Roman"/>
              </a:rPr>
              <a:t>a) Volet 1</a:t>
            </a:r>
          </a:p>
          <a:p>
            <a:r>
              <a:rPr lang="fr-CA" dirty="0" smtClean="0">
                <a:cs typeface="Times New Roman"/>
              </a:rPr>
              <a:t>La tâche d’enseignement de chaque enseignante et enseignant comprend toutes les activités inhérentes à l’enseignement, notamment :</a:t>
            </a:r>
          </a:p>
          <a:p>
            <a:r>
              <a:rPr lang="fr-CA" dirty="0" smtClean="0">
                <a:cs typeface="Times New Roman"/>
              </a:rPr>
              <a:t>(…)</a:t>
            </a:r>
          </a:p>
          <a:p>
            <a:pPr lvl="0"/>
            <a:r>
              <a:rPr lang="fr-CA" dirty="0" smtClean="0"/>
              <a:t>– la </a:t>
            </a:r>
            <a:r>
              <a:rPr lang="fr-CA" dirty="0"/>
              <a:t>préparation, la surveillance et la correction d’examens;</a:t>
            </a:r>
          </a:p>
          <a:p>
            <a:endParaRPr lang="fr-CA" dirty="0" smtClean="0">
              <a:cs typeface="Times New Roman"/>
            </a:endParaRPr>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28</a:t>
            </a:fld>
            <a:endParaRPr lang="fr-CA"/>
          </a:p>
        </p:txBody>
      </p:sp>
    </p:spTree>
    <p:extLst>
      <p:ext uri="{BB962C8B-B14F-4D97-AF65-F5344CB8AC3E}">
        <p14:creationId xmlns:p14="http://schemas.microsoft.com/office/powerpoint/2010/main" val="171785754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269022" y="404664"/>
            <a:ext cx="8767474" cy="830997"/>
          </a:xfrm>
          <a:prstGeom prst="rect">
            <a:avLst/>
          </a:prstGeom>
          <a:solidFill>
            <a:schemeClr val="bg1"/>
          </a:solidFill>
        </p:spPr>
        <p:txBody>
          <a:bodyPr wrap="square" rtlCol="0">
            <a:spAutoFit/>
          </a:bodyPr>
          <a:lstStyle/>
          <a:p>
            <a:r>
              <a:rPr lang="fr-CA" sz="2400" b="1" dirty="0" smtClean="0"/>
              <a:t>Analyse par la coordination du regroupement du processus d’audit d’assurance qualité actuellement mis en branle par la CÉEC</a:t>
            </a:r>
            <a:endParaRPr lang="fr-CA" sz="2400" b="1" dirty="0"/>
          </a:p>
        </p:txBody>
      </p:sp>
      <p:sp>
        <p:nvSpPr>
          <p:cNvPr id="2" name="Rectangle 1"/>
          <p:cNvSpPr/>
          <p:nvPr>
            <p:custDataLst>
              <p:tags r:id="rId2"/>
            </p:custDataLst>
          </p:nvPr>
        </p:nvSpPr>
        <p:spPr>
          <a:xfrm>
            <a:off x="998606" y="1844824"/>
            <a:ext cx="7389818" cy="3170099"/>
          </a:xfrm>
          <a:prstGeom prst="rect">
            <a:avLst/>
          </a:prstGeom>
        </p:spPr>
        <p:txBody>
          <a:bodyPr wrap="square">
            <a:spAutoFit/>
          </a:bodyPr>
          <a:lstStyle/>
          <a:p>
            <a:pPr marL="551180" indent="-551180" algn="just">
              <a:spcAft>
                <a:spcPts val="0"/>
              </a:spcAft>
              <a:tabLst>
                <a:tab pos="551180" algn="l"/>
                <a:tab pos="2857500" algn="l"/>
              </a:tabLst>
            </a:pPr>
            <a:r>
              <a:rPr lang="fr-CA" sz="2000" b="1" dirty="0" smtClean="0">
                <a:effectLst/>
                <a:ea typeface="Times New Roman"/>
              </a:rPr>
              <a:t>Et la suite …</a:t>
            </a:r>
            <a:endParaRPr lang="fr-CA" sz="2000" dirty="0"/>
          </a:p>
          <a:p>
            <a:endParaRPr lang="fr-CA" sz="2000" dirty="0" smtClean="0">
              <a:cs typeface="Times New Roman"/>
            </a:endParaRPr>
          </a:p>
          <a:p>
            <a:endParaRPr lang="fr-CA" sz="2000" dirty="0">
              <a:cs typeface="Times New Roman"/>
            </a:endParaRPr>
          </a:p>
          <a:p>
            <a:r>
              <a:rPr lang="fr-CA" sz="2000" dirty="0" smtClean="0">
                <a:cs typeface="Times New Roman"/>
              </a:rPr>
              <a:t>Habilitation?</a:t>
            </a:r>
          </a:p>
          <a:p>
            <a:endParaRPr lang="fr-CA" sz="2000" dirty="0">
              <a:cs typeface="Times New Roman"/>
            </a:endParaRPr>
          </a:p>
          <a:p>
            <a:r>
              <a:rPr lang="fr-CA" sz="2000" dirty="0" smtClean="0">
                <a:cs typeface="Times New Roman"/>
              </a:rPr>
              <a:t>Comment résister localement?</a:t>
            </a:r>
          </a:p>
          <a:p>
            <a:endParaRPr lang="fr-CA" sz="2000" dirty="0">
              <a:cs typeface="Times New Roman"/>
            </a:endParaRPr>
          </a:p>
          <a:p>
            <a:r>
              <a:rPr lang="fr-CA" sz="2000" dirty="0" smtClean="0">
                <a:cs typeface="Times New Roman"/>
              </a:rPr>
              <a:t>Qu’est-ce qui peut remplacer la CÉEC?</a:t>
            </a:r>
          </a:p>
          <a:p>
            <a:endParaRPr lang="fr-CA" sz="2000" dirty="0">
              <a:cs typeface="Times New Roman"/>
            </a:endParaRPr>
          </a:p>
          <a:p>
            <a:r>
              <a:rPr lang="fr-CA" sz="2000" dirty="0" smtClean="0">
                <a:cs typeface="Times New Roman"/>
              </a:rPr>
              <a:t>Peut-on faire des demandes de négociation en lien avec cela?</a:t>
            </a:r>
          </a:p>
        </p:txBody>
      </p:sp>
      <p:sp>
        <p:nvSpPr>
          <p:cNvPr id="3" name="Espace réservé du pied de page 2"/>
          <p:cNvSpPr>
            <a:spLocks noGrp="1"/>
          </p:cNvSpPr>
          <p:nvPr>
            <p:ph type="ftr" sz="quarter" idx="11"/>
            <p:custDataLst>
              <p:tags r:id="rId3"/>
            </p:custDataLst>
          </p:nvPr>
        </p:nvSpPr>
        <p:spPr/>
        <p:txBody>
          <a:bodyPr/>
          <a:lstStyle/>
          <a:p>
            <a:r>
              <a:rPr lang="fr-CA" smtClean="0"/>
              <a:t>Regroupement cégep, 3 et 4 avril 2014</a:t>
            </a:r>
            <a:endParaRPr lang="fr-CA"/>
          </a:p>
        </p:txBody>
      </p:sp>
      <p:sp>
        <p:nvSpPr>
          <p:cNvPr id="5" name="Espace réservé du numéro de diapositive 4"/>
          <p:cNvSpPr>
            <a:spLocks noGrp="1"/>
          </p:cNvSpPr>
          <p:nvPr>
            <p:ph type="sldNum" sz="quarter" idx="12"/>
            <p:custDataLst>
              <p:tags r:id="rId4"/>
            </p:custDataLst>
          </p:nvPr>
        </p:nvSpPr>
        <p:spPr/>
        <p:txBody>
          <a:bodyPr/>
          <a:lstStyle/>
          <a:p>
            <a:fld id="{2F82DBE6-8B62-47E7-8FC6-D5CCD7ED308D}" type="slidenum">
              <a:rPr lang="fr-CA" smtClean="0"/>
              <a:t>29</a:t>
            </a:fld>
            <a:endParaRPr lang="fr-CA"/>
          </a:p>
        </p:txBody>
      </p:sp>
    </p:spTree>
    <p:extLst>
      <p:ext uri="{BB962C8B-B14F-4D97-AF65-F5344CB8AC3E}">
        <p14:creationId xmlns:p14="http://schemas.microsoft.com/office/powerpoint/2010/main" val="1740535538"/>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4"/>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4"/>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4"/>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4"/>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4"/>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3"/>
</p:tagLst>
</file>

<file path=ppt/tags/tag27.xml><?xml version="1.0" encoding="utf-8"?>
<p:tagLst xmlns:a="http://schemas.openxmlformats.org/drawingml/2006/main" xmlns:r="http://schemas.openxmlformats.org/officeDocument/2006/relationships" xmlns:p="http://schemas.openxmlformats.org/presentationml/2006/main">
  <p:tag name="NUM" val="4"/>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3"/>
</p:tagLst>
</file>

<file path=ppt/tags/tag31.xml><?xml version="1.0" encoding="utf-8"?>
<p:tagLst xmlns:a="http://schemas.openxmlformats.org/drawingml/2006/main" xmlns:r="http://schemas.openxmlformats.org/officeDocument/2006/relationships" xmlns:p="http://schemas.openxmlformats.org/presentationml/2006/main">
  <p:tag name="NUM" val="4"/>
</p:tagLst>
</file>

<file path=ppt/tags/tag32.xml><?xml version="1.0" encoding="utf-8"?>
<p:tagLst xmlns:a="http://schemas.openxmlformats.org/drawingml/2006/main" xmlns:r="http://schemas.openxmlformats.org/officeDocument/2006/relationships" xmlns:p="http://schemas.openxmlformats.org/presentationml/2006/main">
  <p:tag name="NUM" val="1"/>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3"/>
</p:tagLst>
</file>

<file path=ppt/tags/tag35.xml><?xml version="1.0" encoding="utf-8"?>
<p:tagLst xmlns:a="http://schemas.openxmlformats.org/drawingml/2006/main" xmlns:r="http://schemas.openxmlformats.org/officeDocument/2006/relationships" xmlns:p="http://schemas.openxmlformats.org/presentationml/2006/main">
  <p:tag name="NUM" val="4"/>
</p:tagLst>
</file>

<file path=ppt/tags/tag36.xml><?xml version="1.0" encoding="utf-8"?>
<p:tagLst xmlns:a="http://schemas.openxmlformats.org/drawingml/2006/main" xmlns:r="http://schemas.openxmlformats.org/officeDocument/2006/relationships" xmlns:p="http://schemas.openxmlformats.org/presentationml/2006/main">
  <p:tag name="NUM" val="1"/>
</p:tagLst>
</file>

<file path=ppt/tags/tag37.xml><?xml version="1.0" encoding="utf-8"?>
<p:tagLst xmlns:a="http://schemas.openxmlformats.org/drawingml/2006/main" xmlns:r="http://schemas.openxmlformats.org/officeDocument/2006/relationships" xmlns:p="http://schemas.openxmlformats.org/presentationml/2006/main">
  <p:tag name="NUM" val="2"/>
</p:tagLst>
</file>

<file path=ppt/tags/tag38.xml><?xml version="1.0" encoding="utf-8"?>
<p:tagLst xmlns:a="http://schemas.openxmlformats.org/drawingml/2006/main" xmlns:r="http://schemas.openxmlformats.org/officeDocument/2006/relationships" xmlns:p="http://schemas.openxmlformats.org/presentationml/2006/main">
  <p:tag name="NUM" val="3"/>
</p:tagLst>
</file>

<file path=ppt/tags/tag39.xml><?xml version="1.0" encoding="utf-8"?>
<p:tagLst xmlns:a="http://schemas.openxmlformats.org/drawingml/2006/main" xmlns:r="http://schemas.openxmlformats.org/officeDocument/2006/relationships" xmlns:p="http://schemas.openxmlformats.org/presentationml/2006/main">
  <p:tag name="NUM" val="4"/>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2"/>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4"/>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3"/>
</p:tagLst>
</file>

<file path=ppt/tags/tag47.xml><?xml version="1.0" encoding="utf-8"?>
<p:tagLst xmlns:a="http://schemas.openxmlformats.org/drawingml/2006/main" xmlns:r="http://schemas.openxmlformats.org/officeDocument/2006/relationships" xmlns:p="http://schemas.openxmlformats.org/presentationml/2006/main">
  <p:tag name="NUM" val="4"/>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2"/>
</p:tagLst>
</file>

<file path=ppt/tags/tag50.xml><?xml version="1.0" encoding="utf-8"?>
<p:tagLst xmlns:a="http://schemas.openxmlformats.org/drawingml/2006/main" xmlns:r="http://schemas.openxmlformats.org/officeDocument/2006/relationships" xmlns:p="http://schemas.openxmlformats.org/presentationml/2006/main">
  <p:tag name="NUM" val="3"/>
</p:tagLst>
</file>

<file path=ppt/tags/tag51.xml><?xml version="1.0" encoding="utf-8"?>
<p:tagLst xmlns:a="http://schemas.openxmlformats.org/drawingml/2006/main" xmlns:r="http://schemas.openxmlformats.org/officeDocument/2006/relationships" xmlns:p="http://schemas.openxmlformats.org/presentationml/2006/main">
  <p:tag name="NUM" val="4"/>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2"/>
</p:tagLst>
</file>

<file path=ppt/tags/tag54.xml><?xml version="1.0" encoding="utf-8"?>
<p:tagLst xmlns:a="http://schemas.openxmlformats.org/drawingml/2006/main" xmlns:r="http://schemas.openxmlformats.org/officeDocument/2006/relationships" xmlns:p="http://schemas.openxmlformats.org/presentationml/2006/main">
  <p:tag name="NUM" val="3"/>
</p:tagLst>
</file>

<file path=ppt/tags/tag55.xml><?xml version="1.0" encoding="utf-8"?>
<p:tagLst xmlns:a="http://schemas.openxmlformats.org/drawingml/2006/main" xmlns:r="http://schemas.openxmlformats.org/officeDocument/2006/relationships" xmlns:p="http://schemas.openxmlformats.org/presentationml/2006/main">
  <p:tag name="NUM" val="4"/>
</p:tagLst>
</file>

<file path=ppt/tags/tag56.xml><?xml version="1.0" encoding="utf-8"?>
<p:tagLst xmlns:a="http://schemas.openxmlformats.org/drawingml/2006/main" xmlns:r="http://schemas.openxmlformats.org/officeDocument/2006/relationships" xmlns:p="http://schemas.openxmlformats.org/presentationml/2006/main">
  <p:tag name="NUM" val="1"/>
</p:tagLst>
</file>

<file path=ppt/tags/tag57.xml><?xml version="1.0" encoding="utf-8"?>
<p:tagLst xmlns:a="http://schemas.openxmlformats.org/drawingml/2006/main" xmlns:r="http://schemas.openxmlformats.org/officeDocument/2006/relationships" xmlns:p="http://schemas.openxmlformats.org/presentationml/2006/main">
  <p:tag name="NUM" val="2"/>
</p:tagLst>
</file>

<file path=ppt/tags/tag58.xml><?xml version="1.0" encoding="utf-8"?>
<p:tagLst xmlns:a="http://schemas.openxmlformats.org/drawingml/2006/main" xmlns:r="http://schemas.openxmlformats.org/officeDocument/2006/relationships" xmlns:p="http://schemas.openxmlformats.org/presentationml/2006/main">
  <p:tag name="NUM" val="3"/>
</p:tagLst>
</file>

<file path=ppt/tags/tag59.xml><?xml version="1.0" encoding="utf-8"?>
<p:tagLst xmlns:a="http://schemas.openxmlformats.org/drawingml/2006/main" xmlns:r="http://schemas.openxmlformats.org/officeDocument/2006/relationships" xmlns:p="http://schemas.openxmlformats.org/presentationml/2006/main">
  <p:tag name="NUM" val="4"/>
</p:tagLst>
</file>

<file path=ppt/tags/tag60.xml><?xml version="1.0" encoding="utf-8"?>
<p:tagLst xmlns:a="http://schemas.openxmlformats.org/drawingml/2006/main" xmlns:r="http://schemas.openxmlformats.org/officeDocument/2006/relationships" xmlns:p="http://schemas.openxmlformats.org/presentationml/2006/main">
  <p:tag name="NUM" val="1"/>
</p:tagLst>
</file>

<file path=ppt/tags/tag61.xml><?xml version="1.0" encoding="utf-8"?>
<p:tagLst xmlns:a="http://schemas.openxmlformats.org/drawingml/2006/main" xmlns:r="http://schemas.openxmlformats.org/officeDocument/2006/relationships" xmlns:p="http://schemas.openxmlformats.org/presentationml/2006/main">
  <p:tag name="NUM" val="2"/>
</p:tagLst>
</file>

<file path=ppt/tags/tag62.xml><?xml version="1.0" encoding="utf-8"?>
<p:tagLst xmlns:a="http://schemas.openxmlformats.org/drawingml/2006/main" xmlns:r="http://schemas.openxmlformats.org/officeDocument/2006/relationships" xmlns:p="http://schemas.openxmlformats.org/presentationml/2006/main">
  <p:tag name="NUM" val="3"/>
</p:tagLst>
</file>

<file path=ppt/tags/tag63.xml><?xml version="1.0" encoding="utf-8"?>
<p:tagLst xmlns:a="http://schemas.openxmlformats.org/drawingml/2006/main" xmlns:r="http://schemas.openxmlformats.org/officeDocument/2006/relationships" xmlns:p="http://schemas.openxmlformats.org/presentationml/2006/main">
  <p:tag name="NUM" val="4"/>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2"/>
</p:tagLst>
</file>

<file path=ppt/tags/tag66.xml><?xml version="1.0" encoding="utf-8"?>
<p:tagLst xmlns:a="http://schemas.openxmlformats.org/drawingml/2006/main" xmlns:r="http://schemas.openxmlformats.org/officeDocument/2006/relationships" xmlns:p="http://schemas.openxmlformats.org/presentationml/2006/main">
  <p:tag name="NUM" val="3"/>
</p:tagLst>
</file>

<file path=ppt/tags/tag67.xml><?xml version="1.0" encoding="utf-8"?>
<p:tagLst xmlns:a="http://schemas.openxmlformats.org/drawingml/2006/main" xmlns:r="http://schemas.openxmlformats.org/officeDocument/2006/relationships" xmlns:p="http://schemas.openxmlformats.org/presentationml/2006/main">
  <p:tag name="NUM" val="4"/>
</p:tagLst>
</file>

<file path=ppt/tags/tag68.xml><?xml version="1.0" encoding="utf-8"?>
<p:tagLst xmlns:a="http://schemas.openxmlformats.org/drawingml/2006/main" xmlns:r="http://schemas.openxmlformats.org/officeDocument/2006/relationships" xmlns:p="http://schemas.openxmlformats.org/presentationml/2006/main">
  <p:tag name="NUM" val="1"/>
</p:tagLst>
</file>

<file path=ppt/tags/tag69.xml><?xml version="1.0" encoding="utf-8"?>
<p:tagLst xmlns:a="http://schemas.openxmlformats.org/drawingml/2006/main" xmlns:r="http://schemas.openxmlformats.org/officeDocument/2006/relationships" xmlns:p="http://schemas.openxmlformats.org/presentationml/2006/main">
  <p:tag name="NUM" val="2"/>
</p:tagLst>
</file>

<file path=ppt/tags/tag70.xml><?xml version="1.0" encoding="utf-8"?>
<p:tagLst xmlns:a="http://schemas.openxmlformats.org/drawingml/2006/main" xmlns:r="http://schemas.openxmlformats.org/officeDocument/2006/relationships" xmlns:p="http://schemas.openxmlformats.org/presentationml/2006/main">
  <p:tag name="NUM" val="3"/>
</p:tagLst>
</file>

<file path=ppt/tags/tag71.xml><?xml version="1.0" encoding="utf-8"?>
<p:tagLst xmlns:a="http://schemas.openxmlformats.org/drawingml/2006/main" xmlns:r="http://schemas.openxmlformats.org/officeDocument/2006/relationships" xmlns:p="http://schemas.openxmlformats.org/presentationml/2006/main">
  <p:tag name="NUM" val="4"/>
</p:tagLst>
</file>

<file path=ppt/tags/tag72.xml><?xml version="1.0" encoding="utf-8"?>
<p:tagLst xmlns:a="http://schemas.openxmlformats.org/drawingml/2006/main" xmlns:r="http://schemas.openxmlformats.org/officeDocument/2006/relationships" xmlns:p="http://schemas.openxmlformats.org/presentationml/2006/main">
  <p:tag name="NUM" val="1"/>
</p:tagLst>
</file>

<file path=ppt/tags/tag73.xml><?xml version="1.0" encoding="utf-8"?>
<p:tagLst xmlns:a="http://schemas.openxmlformats.org/drawingml/2006/main" xmlns:r="http://schemas.openxmlformats.org/officeDocument/2006/relationships" xmlns:p="http://schemas.openxmlformats.org/presentationml/2006/main">
  <p:tag name="NUM" val="2"/>
</p:tagLst>
</file>

<file path=ppt/tags/tag74.xml><?xml version="1.0" encoding="utf-8"?>
<p:tagLst xmlns:a="http://schemas.openxmlformats.org/drawingml/2006/main" xmlns:r="http://schemas.openxmlformats.org/officeDocument/2006/relationships" xmlns:p="http://schemas.openxmlformats.org/presentationml/2006/main">
  <p:tag name="NUM" val="3"/>
</p:tagLst>
</file>

<file path=ppt/tags/tag75.xml><?xml version="1.0" encoding="utf-8"?>
<p:tagLst xmlns:a="http://schemas.openxmlformats.org/drawingml/2006/main" xmlns:r="http://schemas.openxmlformats.org/officeDocument/2006/relationships" xmlns:p="http://schemas.openxmlformats.org/presentationml/2006/main">
  <p:tag name="NUM" val="4"/>
</p:tagLst>
</file>

<file path=ppt/tags/tag76.xml><?xml version="1.0" encoding="utf-8"?>
<p:tagLst xmlns:a="http://schemas.openxmlformats.org/drawingml/2006/main" xmlns:r="http://schemas.openxmlformats.org/officeDocument/2006/relationships" xmlns:p="http://schemas.openxmlformats.org/presentationml/2006/main">
  <p:tag name="NUM" val="1"/>
</p:tagLst>
</file>

<file path=ppt/tags/tag77.xml><?xml version="1.0" encoding="utf-8"?>
<p:tagLst xmlns:a="http://schemas.openxmlformats.org/drawingml/2006/main" xmlns:r="http://schemas.openxmlformats.org/officeDocument/2006/relationships" xmlns:p="http://schemas.openxmlformats.org/presentationml/2006/main">
  <p:tag name="NUM" val="2"/>
</p:tagLst>
</file>

<file path=ppt/tags/tag78.xml><?xml version="1.0" encoding="utf-8"?>
<p:tagLst xmlns:a="http://schemas.openxmlformats.org/drawingml/2006/main" xmlns:r="http://schemas.openxmlformats.org/officeDocument/2006/relationships" xmlns:p="http://schemas.openxmlformats.org/presentationml/2006/main">
  <p:tag name="NUM" val="3"/>
</p:tagLst>
</file>

<file path=ppt/tags/tag79.xml><?xml version="1.0" encoding="utf-8"?>
<p:tagLst xmlns:a="http://schemas.openxmlformats.org/drawingml/2006/main" xmlns:r="http://schemas.openxmlformats.org/officeDocument/2006/relationships" xmlns:p="http://schemas.openxmlformats.org/presentationml/2006/main">
  <p:tag name="NUM" val="4"/>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3"/>
</p:tagLst>
</file>

<file path=ppt/tags/tag83.xml><?xml version="1.0" encoding="utf-8"?>
<p:tagLst xmlns:a="http://schemas.openxmlformats.org/drawingml/2006/main" xmlns:r="http://schemas.openxmlformats.org/officeDocument/2006/relationships" xmlns:p="http://schemas.openxmlformats.org/presentationml/2006/main">
  <p:tag name="NUM" val="4"/>
</p:tagLst>
</file>

<file path=ppt/tags/tag84.xml><?xml version="1.0" encoding="utf-8"?>
<p:tagLst xmlns:a="http://schemas.openxmlformats.org/drawingml/2006/main" xmlns:r="http://schemas.openxmlformats.org/officeDocument/2006/relationships" xmlns:p="http://schemas.openxmlformats.org/presentationml/2006/main">
  <p:tag name="NUM" val="1"/>
</p:tagLst>
</file>

<file path=ppt/tags/tag85.xml><?xml version="1.0" encoding="utf-8"?>
<p:tagLst xmlns:a="http://schemas.openxmlformats.org/drawingml/2006/main" xmlns:r="http://schemas.openxmlformats.org/officeDocument/2006/relationships" xmlns:p="http://schemas.openxmlformats.org/presentationml/2006/main">
  <p:tag name="NUM" val="2"/>
</p:tagLst>
</file>

<file path=ppt/tags/tag86.xml><?xml version="1.0" encoding="utf-8"?>
<p:tagLst xmlns:a="http://schemas.openxmlformats.org/drawingml/2006/main" xmlns:r="http://schemas.openxmlformats.org/officeDocument/2006/relationships" xmlns:p="http://schemas.openxmlformats.org/presentationml/2006/main">
  <p:tag name="NUM" val="3"/>
</p:tagLst>
</file>

<file path=ppt/tags/tag87.xml><?xml version="1.0" encoding="utf-8"?>
<p:tagLst xmlns:a="http://schemas.openxmlformats.org/drawingml/2006/main" xmlns:r="http://schemas.openxmlformats.org/officeDocument/2006/relationships" xmlns:p="http://schemas.openxmlformats.org/presentationml/2006/main">
  <p:tag name="NUM" val="4"/>
</p:tagLst>
</file>

<file path=ppt/tags/tag88.xml><?xml version="1.0" encoding="utf-8"?>
<p:tagLst xmlns:a="http://schemas.openxmlformats.org/drawingml/2006/main" xmlns:r="http://schemas.openxmlformats.org/officeDocument/2006/relationships" xmlns:p="http://schemas.openxmlformats.org/presentationml/2006/main">
  <p:tag name="NUM" val="1"/>
</p:tagLst>
</file>

<file path=ppt/tags/tag89.xml><?xml version="1.0" encoding="utf-8"?>
<p:tagLst xmlns:a="http://schemas.openxmlformats.org/drawingml/2006/main" xmlns:r="http://schemas.openxmlformats.org/officeDocument/2006/relationships" xmlns:p="http://schemas.openxmlformats.org/presentationml/2006/main">
  <p:tag name="NUM" val="2"/>
</p:tagLst>
</file>

<file path=ppt/tags/tag90.xml><?xml version="1.0" encoding="utf-8"?>
<p:tagLst xmlns:a="http://schemas.openxmlformats.org/drawingml/2006/main" xmlns:r="http://schemas.openxmlformats.org/officeDocument/2006/relationships" xmlns:p="http://schemas.openxmlformats.org/presentationml/2006/main">
  <p:tag name="NUM" val="3"/>
</p:tagLst>
</file>

<file path=ppt/tags/tag91.xml><?xml version="1.0" encoding="utf-8"?>
<p:tagLst xmlns:a="http://schemas.openxmlformats.org/drawingml/2006/main" xmlns:r="http://schemas.openxmlformats.org/officeDocument/2006/relationships" xmlns:p="http://schemas.openxmlformats.org/presentationml/2006/main">
  <p:tag name="NUM" val="4"/>
</p:tagLst>
</file>

<file path=ppt/tags/tag92.xml><?xml version="1.0" encoding="utf-8"?>
<p:tagLst xmlns:a="http://schemas.openxmlformats.org/drawingml/2006/main" xmlns:r="http://schemas.openxmlformats.org/officeDocument/2006/relationships" xmlns:p="http://schemas.openxmlformats.org/presentationml/2006/main">
  <p:tag name="NUM" val="1"/>
</p:tagLst>
</file>

<file path=ppt/tags/tag93.xml><?xml version="1.0" encoding="utf-8"?>
<p:tagLst xmlns:a="http://schemas.openxmlformats.org/drawingml/2006/main" xmlns:r="http://schemas.openxmlformats.org/officeDocument/2006/relationships" xmlns:p="http://schemas.openxmlformats.org/presentationml/2006/main">
  <p:tag name="NUM" val="2"/>
</p:tagLst>
</file>

<file path=ppt/tags/tag94.xml><?xml version="1.0" encoding="utf-8"?>
<p:tagLst xmlns:a="http://schemas.openxmlformats.org/drawingml/2006/main" xmlns:r="http://schemas.openxmlformats.org/officeDocument/2006/relationships" xmlns:p="http://schemas.openxmlformats.org/presentationml/2006/main">
  <p:tag name="NUM" val="3"/>
</p:tagLst>
</file>

<file path=ppt/tags/tag95.xml><?xml version="1.0" encoding="utf-8"?>
<p:tagLst xmlns:a="http://schemas.openxmlformats.org/drawingml/2006/main" xmlns:r="http://schemas.openxmlformats.org/officeDocument/2006/relationships" xmlns:p="http://schemas.openxmlformats.org/presentationml/2006/main">
  <p:tag name="NUM" val="4"/>
</p:tagLst>
</file>

<file path=ppt/tags/tag96.xml><?xml version="1.0" encoding="utf-8"?>
<p:tagLst xmlns:a="http://schemas.openxmlformats.org/drawingml/2006/main" xmlns:r="http://schemas.openxmlformats.org/officeDocument/2006/relationships" xmlns:p="http://schemas.openxmlformats.org/presentationml/2006/main">
  <p:tag name="NUM" val="1"/>
</p:tagLst>
</file>

<file path=ppt/tags/tag97.xml><?xml version="1.0" encoding="utf-8"?>
<p:tagLst xmlns:a="http://schemas.openxmlformats.org/drawingml/2006/main" xmlns:r="http://schemas.openxmlformats.org/officeDocument/2006/relationships" xmlns:p="http://schemas.openxmlformats.org/presentationml/2006/main">
  <p:tag name="NUM" val="2"/>
</p:tagLst>
</file>

<file path=ppt/tags/tag98.xml><?xml version="1.0" encoding="utf-8"?>
<p:tagLst xmlns:a="http://schemas.openxmlformats.org/drawingml/2006/main" xmlns:r="http://schemas.openxmlformats.org/officeDocument/2006/relationships" xmlns:p="http://schemas.openxmlformats.org/presentationml/2006/main">
  <p:tag name="NUM" val="3"/>
</p:tagLst>
</file>

<file path=ppt/tags/tag99.xml><?xml version="1.0" encoding="utf-8"?>
<p:tagLst xmlns:a="http://schemas.openxmlformats.org/drawingml/2006/main" xmlns:r="http://schemas.openxmlformats.org/officeDocument/2006/relationships" xmlns:p="http://schemas.openxmlformats.org/presentationml/2006/main">
  <p:tag name="NUM" val="4"/>
</p:tagLst>
</file>

<file path=ppt/tags/tag100.xml><?xml version="1.0" encoding="utf-8"?>
<p:tagLst xmlns:a="http://schemas.openxmlformats.org/drawingml/2006/main" xmlns:r="http://schemas.openxmlformats.org/officeDocument/2006/relationships" xmlns:p="http://schemas.openxmlformats.org/presentationml/2006/main">
  <p:tag name="NUM" val="1"/>
</p:tagLst>
</file>

<file path=ppt/tags/tag101.xml><?xml version="1.0" encoding="utf-8"?>
<p:tagLst xmlns:a="http://schemas.openxmlformats.org/drawingml/2006/main" xmlns:r="http://schemas.openxmlformats.org/officeDocument/2006/relationships" xmlns:p="http://schemas.openxmlformats.org/presentationml/2006/main">
  <p:tag name="NUM" val="2"/>
</p:tagLst>
</file>

<file path=ppt/tags/tag102.xml><?xml version="1.0" encoding="utf-8"?>
<p:tagLst xmlns:a="http://schemas.openxmlformats.org/drawingml/2006/main" xmlns:r="http://schemas.openxmlformats.org/officeDocument/2006/relationships" xmlns:p="http://schemas.openxmlformats.org/presentationml/2006/main">
  <p:tag name="NUM" val="3"/>
</p:tagLst>
</file>

<file path=ppt/tags/tag103.xml><?xml version="1.0" encoding="utf-8"?>
<p:tagLst xmlns:a="http://schemas.openxmlformats.org/drawingml/2006/main" xmlns:r="http://schemas.openxmlformats.org/officeDocument/2006/relationships" xmlns:p="http://schemas.openxmlformats.org/presentationml/2006/main">
  <p:tag name="NUM" val="4"/>
</p:tagLst>
</file>

<file path=ppt/tags/tag104.xml><?xml version="1.0" encoding="utf-8"?>
<p:tagLst xmlns:a="http://schemas.openxmlformats.org/drawingml/2006/main" xmlns:r="http://schemas.openxmlformats.org/officeDocument/2006/relationships" xmlns:p="http://schemas.openxmlformats.org/presentationml/2006/main">
  <p:tag name="NUM" val="1"/>
</p:tagLst>
</file>

<file path=ppt/tags/tag105.xml><?xml version="1.0" encoding="utf-8"?>
<p:tagLst xmlns:a="http://schemas.openxmlformats.org/drawingml/2006/main" xmlns:r="http://schemas.openxmlformats.org/officeDocument/2006/relationships" xmlns:p="http://schemas.openxmlformats.org/presentationml/2006/main">
  <p:tag name="NUM" val="2"/>
</p:tagLst>
</file>

<file path=ppt/tags/tag106.xml><?xml version="1.0" encoding="utf-8"?>
<p:tagLst xmlns:a="http://schemas.openxmlformats.org/drawingml/2006/main" xmlns:r="http://schemas.openxmlformats.org/officeDocument/2006/relationships" xmlns:p="http://schemas.openxmlformats.org/presentationml/2006/main">
  <p:tag name="NUM" val="3"/>
</p:tagLst>
</file>

<file path=ppt/tags/tag107.xml><?xml version="1.0" encoding="utf-8"?>
<p:tagLst xmlns:a="http://schemas.openxmlformats.org/drawingml/2006/main" xmlns:r="http://schemas.openxmlformats.org/officeDocument/2006/relationships" xmlns:p="http://schemas.openxmlformats.org/presentationml/2006/main">
  <p:tag name="NUM" val="4"/>
</p:tagLst>
</file>

<file path=ppt/tags/tag108.xml><?xml version="1.0" encoding="utf-8"?>
<p:tagLst xmlns:a="http://schemas.openxmlformats.org/drawingml/2006/main" xmlns:r="http://schemas.openxmlformats.org/officeDocument/2006/relationships" xmlns:p="http://schemas.openxmlformats.org/presentationml/2006/main">
  <p:tag name="NUM" val="1"/>
</p:tagLst>
</file>

<file path=ppt/tags/tag109.xml><?xml version="1.0" encoding="utf-8"?>
<p:tagLst xmlns:a="http://schemas.openxmlformats.org/drawingml/2006/main" xmlns:r="http://schemas.openxmlformats.org/officeDocument/2006/relationships" xmlns:p="http://schemas.openxmlformats.org/presentationml/2006/main">
  <p:tag name="NUM" val="2"/>
</p:tagLst>
</file>

<file path=ppt/tags/tag110.xml><?xml version="1.0" encoding="utf-8"?>
<p:tagLst xmlns:a="http://schemas.openxmlformats.org/drawingml/2006/main" xmlns:r="http://schemas.openxmlformats.org/officeDocument/2006/relationships" xmlns:p="http://schemas.openxmlformats.org/presentationml/2006/main">
  <p:tag name="NUM" val="3"/>
</p:tagLst>
</file>

<file path=ppt/tags/tag111.xml><?xml version="1.0" encoding="utf-8"?>
<p:tagLst xmlns:a="http://schemas.openxmlformats.org/drawingml/2006/main" xmlns:r="http://schemas.openxmlformats.org/officeDocument/2006/relationships" xmlns:p="http://schemas.openxmlformats.org/presentationml/2006/main">
  <p:tag name="NUM" val="4"/>
</p:tagLst>
</file>

<file path=ppt/tags/tag112.xml><?xml version="1.0" encoding="utf-8"?>
<p:tagLst xmlns:a="http://schemas.openxmlformats.org/drawingml/2006/main" xmlns:r="http://schemas.openxmlformats.org/officeDocument/2006/relationships" xmlns:p="http://schemas.openxmlformats.org/presentationml/2006/main">
  <p:tag name="NUM" val="1"/>
</p:tagLst>
</file>

<file path=ppt/tags/tag113.xml><?xml version="1.0" encoding="utf-8"?>
<p:tagLst xmlns:a="http://schemas.openxmlformats.org/drawingml/2006/main" xmlns:r="http://schemas.openxmlformats.org/officeDocument/2006/relationships" xmlns:p="http://schemas.openxmlformats.org/presentationml/2006/main">
  <p:tag name="NUM" val="2"/>
</p:tagLst>
</file>

<file path=ppt/tags/tag114.xml><?xml version="1.0" encoding="utf-8"?>
<p:tagLst xmlns:a="http://schemas.openxmlformats.org/drawingml/2006/main" xmlns:r="http://schemas.openxmlformats.org/officeDocument/2006/relationships" xmlns:p="http://schemas.openxmlformats.org/presentationml/2006/main">
  <p:tag name="NUM" val="3"/>
</p:tagLst>
</file>

<file path=ppt/tags/tag115.xml><?xml version="1.0" encoding="utf-8"?>
<p:tagLst xmlns:a="http://schemas.openxmlformats.org/drawingml/2006/main" xmlns:r="http://schemas.openxmlformats.org/officeDocument/2006/relationships" xmlns:p="http://schemas.openxmlformats.org/presentationml/2006/main">
  <p:tag name="NUM" val="4"/>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é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4_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587</TotalTime>
  <Words>2292</Words>
  <Application>Microsoft Macintosh PowerPoint</Application>
  <PresentationFormat>On-screen Show (4:3)</PresentationFormat>
  <Paragraphs>279</Paragraphs>
  <Slides>29</Slides>
  <Notes>2</Notes>
  <HiddenSlides>0</HiddenSlides>
  <MMClips>0</MMClips>
  <ScaleCrop>false</ScaleCrop>
  <HeadingPairs>
    <vt:vector size="4" baseType="variant">
      <vt:variant>
        <vt:lpstr>Theme</vt:lpstr>
      </vt:variant>
      <vt:variant>
        <vt:i4>6</vt:i4>
      </vt:variant>
      <vt:variant>
        <vt:lpstr>Slide Titles</vt:lpstr>
      </vt:variant>
      <vt:variant>
        <vt:i4>29</vt:i4>
      </vt:variant>
    </vt:vector>
  </HeadingPairs>
  <TitlesOfParts>
    <vt:vector size="35" baseType="lpstr">
      <vt:lpstr>NewsPrint</vt:lpstr>
      <vt:lpstr>4_Conception personnalisée</vt:lpstr>
      <vt:lpstr>3_Conception personnalisée</vt:lpstr>
      <vt:lpstr>2_Conception personnalisée</vt:lpstr>
      <vt:lpstr>1_Conception personnalisée</vt:lpstr>
      <vt:lpstr>Conception personnalisée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CSN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Yves Sabourin</dc:creator>
  <cp:lastModifiedBy>Isabelle</cp:lastModifiedBy>
  <cp:revision>33</cp:revision>
  <cp:lastPrinted>2014-04-02T14:57:13Z</cp:lastPrinted>
  <dcterms:created xsi:type="dcterms:W3CDTF">2014-03-31T23:16:43Z</dcterms:created>
  <dcterms:modified xsi:type="dcterms:W3CDTF">2014-04-11T21:29:35Z</dcterms:modified>
</cp:coreProperties>
</file>